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0"/>
  </p:notesMasterIdLst>
  <p:sldIdLst>
    <p:sldId id="256" r:id="rId2"/>
    <p:sldId id="257" r:id="rId3"/>
    <p:sldId id="277" r:id="rId4"/>
    <p:sldId id="258" r:id="rId5"/>
    <p:sldId id="279" r:id="rId6"/>
    <p:sldId id="281" r:id="rId7"/>
    <p:sldId id="282" r:id="rId8"/>
    <p:sldId id="259" r:id="rId9"/>
    <p:sldId id="260" r:id="rId10"/>
    <p:sldId id="262" r:id="rId11"/>
    <p:sldId id="273" r:id="rId12"/>
    <p:sldId id="263" r:id="rId13"/>
    <p:sldId id="297" r:id="rId14"/>
    <p:sldId id="261" r:id="rId15"/>
    <p:sldId id="298" r:id="rId16"/>
    <p:sldId id="280" r:id="rId17"/>
    <p:sldId id="299" r:id="rId18"/>
    <p:sldId id="264" r:id="rId19"/>
    <p:sldId id="268" r:id="rId20"/>
    <p:sldId id="267" r:id="rId21"/>
    <p:sldId id="265" r:id="rId22"/>
    <p:sldId id="270" r:id="rId23"/>
    <p:sldId id="269" r:id="rId24"/>
    <p:sldId id="266" r:id="rId25"/>
    <p:sldId id="300" r:id="rId26"/>
    <p:sldId id="301" r:id="rId27"/>
    <p:sldId id="302" r:id="rId28"/>
    <p:sldId id="303" r:id="rId29"/>
    <p:sldId id="304" r:id="rId30"/>
    <p:sldId id="305" r:id="rId31"/>
    <p:sldId id="306" r:id="rId32"/>
    <p:sldId id="307" r:id="rId33"/>
    <p:sldId id="308" r:id="rId34"/>
    <p:sldId id="283" r:id="rId35"/>
    <p:sldId id="284" r:id="rId36"/>
    <p:sldId id="285" r:id="rId37"/>
    <p:sldId id="286" r:id="rId38"/>
    <p:sldId id="287" r:id="rId39"/>
    <p:sldId id="288" r:id="rId40"/>
    <p:sldId id="289" r:id="rId41"/>
    <p:sldId id="290" r:id="rId42"/>
    <p:sldId id="291" r:id="rId43"/>
    <p:sldId id="295" r:id="rId44"/>
    <p:sldId id="292" r:id="rId45"/>
    <p:sldId id="294" r:id="rId46"/>
    <p:sldId id="274" r:id="rId47"/>
    <p:sldId id="275" r:id="rId48"/>
    <p:sldId id="276" r:id="rId49"/>
  </p:sldIdLst>
  <p:sldSz cx="18288000" cy="10287000"/>
  <p:notesSz cx="6858000" cy="9144000"/>
  <p:embeddedFontLst>
    <p:embeddedFont>
      <p:font typeface="Alice" panose="020B0604020202020204" charset="0"/>
      <p:regular r:id="rId51"/>
    </p:embeddedFont>
    <p:embeddedFont>
      <p:font typeface="Calibri" panose="020F0502020204030204" pitchFamily="34" charset="0"/>
      <p:regular r:id="rId52"/>
      <p:bold r:id="rId53"/>
      <p:italic r:id="rId54"/>
      <p:boldItalic r:id="rId55"/>
    </p:embeddedFont>
    <p:embeddedFont>
      <p:font typeface="Playfair Display" panose="00000500000000000000" pitchFamily="2" charset="-70"/>
      <p:regular r:id="rId56"/>
      <p:bold r:id="rId57"/>
      <p:italic r:id="rId58"/>
      <p:boldItalic r:id="rId59"/>
    </p:embeddedFont>
    <p:embeddedFont>
      <p:font typeface="Public Sans" panose="020B0604020202020204" charset="-70"/>
      <p:regular r:id="rId60"/>
    </p:embeddedFont>
    <p:embeddedFont>
      <p:font typeface="Public Sans Bold" panose="020B0604020202020204" charset="-70"/>
      <p:regular r:id="rId61"/>
    </p:embeddedFont>
    <p:embeddedFont>
      <p:font typeface="Segoe UI Symbol" panose="020B0502040204020203" pitchFamily="34" charset="0"/>
      <p:regular r:id="rId62"/>
    </p:embeddedFont>
    <p:embeddedFont>
      <p:font typeface="Source Sans Pro" panose="020B0503030403020204" pitchFamily="34" charset="0"/>
      <p:regular r:id="rId63"/>
      <p:bold r:id="rId64"/>
      <p:italic r:id="rId65"/>
      <p:boldItalic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B4B98B0-60AC-42C2-AFA5-B58CD77FA1E5}" styleName="Gaišs stils 1 - izcēlums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9351" autoAdjust="0"/>
  </p:normalViewPr>
  <p:slideViewPr>
    <p:cSldViewPr>
      <p:cViewPr varScale="1">
        <p:scale>
          <a:sx n="66" d="100"/>
          <a:sy n="66" d="100"/>
        </p:scale>
        <p:origin x="1014"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3.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5" Type="http://schemas.openxmlformats.org/officeDocument/2006/relationships/slide" Target="slides/slide4.xml"/><Relationship Id="rId61" Type="http://schemas.openxmlformats.org/officeDocument/2006/relationships/font" Target="fonts/font1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notesMaster" Target="notesMasters/notesMaster1.xml"/><Relationship Id="rId55" Type="http://schemas.openxmlformats.org/officeDocument/2006/relationships/font" Target="fonts/font5.fntdata"/></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DADB90-EA26-4BB1-9E68-8B56A4647441}"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lv-LV"/>
        </a:p>
      </dgm:t>
    </dgm:pt>
    <dgm:pt modelId="{3E6900CC-4C5C-4A18-8B69-39D95E207A14}">
      <dgm:prSet phldrT="[Teksts]" custT="1"/>
      <dgm:spPr>
        <a:gradFill flip="none" rotWithShape="1">
          <a:gsLst>
            <a:gs pos="0">
              <a:srgbClr val="4F81BD">
                <a:shade val="80000"/>
                <a:hueOff val="0"/>
                <a:satOff val="0"/>
                <a:lumOff val="0"/>
                <a:alphaOff val="0"/>
                <a:shade val="51000"/>
                <a:satMod val="130000"/>
              </a:srgbClr>
            </a:gs>
            <a:gs pos="52000">
              <a:schemeClr val="accent1">
                <a:lumMod val="75000"/>
              </a:schemeClr>
            </a:gs>
            <a:gs pos="79000">
              <a:srgbClr val="4F81BD">
                <a:lumMod val="60000"/>
                <a:lumOff val="40000"/>
              </a:srgbClr>
            </a:gs>
            <a:gs pos="100000">
              <a:srgbClr val="9BBB59">
                <a:lumMod val="20000"/>
                <a:lumOff val="80000"/>
              </a:srgbClr>
            </a:gs>
          </a:gsLst>
          <a:lin ang="0" scaled="1"/>
          <a:tileRect/>
        </a:gradFill>
        <a:ln w="25400" cap="flat" cmpd="sng" algn="ctr">
          <a:solidFill>
            <a:srgbClr val="EEECE1">
              <a:hueOff val="0"/>
              <a:satOff val="0"/>
              <a:lumOff val="0"/>
              <a:alphaOff val="0"/>
            </a:srgbClr>
          </a:solidFill>
          <a:prstDash val="solid"/>
        </a:ln>
        <a:effectLst/>
      </dgm:spPr>
      <dgm:t>
        <a:bodyPr spcFirstLastPara="0" vert="horz" wrap="square" lIns="652511" tIns="50800" rIns="50800" bIns="50800" numCol="1" spcCol="1270" anchor="ctr" anchorCtr="0"/>
        <a:lstStyle/>
        <a:p>
          <a:pPr marL="0" lvl="0" indent="0" algn="l" defTabSz="889000">
            <a:lnSpc>
              <a:spcPct val="90000"/>
            </a:lnSpc>
            <a:spcBef>
              <a:spcPct val="0"/>
            </a:spcBef>
            <a:spcAft>
              <a:spcPct val="35000"/>
            </a:spcAft>
            <a:buNone/>
          </a:pPr>
          <a:r>
            <a:rPr lang="lv-LV" sz="2000" kern="1200" dirty="0">
              <a:solidFill>
                <a:prstClr val="white"/>
              </a:solidFill>
              <a:latin typeface="Public Sans" panose="020B0604020202020204" charset="-70"/>
              <a:ea typeface="+mn-ea"/>
              <a:cs typeface="+mn-cs"/>
            </a:rPr>
            <a:t>Attīstības plānošana</a:t>
          </a:r>
        </a:p>
      </dgm:t>
    </dgm:pt>
    <dgm:pt modelId="{05C61CB0-2A66-4058-85F3-491018200B94}" type="parTrans" cxnId="{661C5527-7083-4145-80CB-85581F275E56}">
      <dgm:prSet/>
      <dgm:spPr/>
      <dgm:t>
        <a:bodyPr/>
        <a:lstStyle/>
        <a:p>
          <a:endParaRPr lang="lv-LV" sz="2000">
            <a:latin typeface="Public Sans" panose="020B0604020202020204" charset="-70"/>
          </a:endParaRPr>
        </a:p>
      </dgm:t>
    </dgm:pt>
    <dgm:pt modelId="{6F03D49A-DED7-47ED-8846-B09DABEBAFB2}" type="sibTrans" cxnId="{661C5527-7083-4145-80CB-85581F275E56}">
      <dgm:prSet/>
      <dgm:spPr/>
      <dgm:t>
        <a:bodyPr/>
        <a:lstStyle/>
        <a:p>
          <a:endParaRPr lang="lv-LV" sz="2000">
            <a:latin typeface="Public Sans" panose="020B0604020202020204" charset="-70"/>
          </a:endParaRPr>
        </a:p>
      </dgm:t>
    </dgm:pt>
    <dgm:pt modelId="{9906F44C-69BE-413F-820B-CB5027B6AEF3}">
      <dgm:prSet phldrT="[Teksts]" custT="1"/>
      <dgm:spPr>
        <a:gradFill flip="none" rotWithShape="1">
          <a:gsLst>
            <a:gs pos="0">
              <a:srgbClr val="4F81BD">
                <a:shade val="80000"/>
                <a:hueOff val="0"/>
                <a:satOff val="0"/>
                <a:lumOff val="0"/>
                <a:alphaOff val="0"/>
                <a:shade val="51000"/>
                <a:satMod val="130000"/>
              </a:srgbClr>
            </a:gs>
            <a:gs pos="52000">
              <a:srgbClr val="4F81BD">
                <a:lumMod val="75000"/>
              </a:srgbClr>
            </a:gs>
            <a:gs pos="79000">
              <a:srgbClr val="4F81BD">
                <a:lumMod val="60000"/>
                <a:lumOff val="40000"/>
              </a:srgbClr>
            </a:gs>
            <a:gs pos="100000">
              <a:srgbClr val="9BBB59">
                <a:lumMod val="20000"/>
                <a:lumOff val="80000"/>
              </a:srgbClr>
            </a:gs>
          </a:gsLst>
          <a:lin ang="0" scaled="1"/>
          <a:tileRect/>
        </a:gradFill>
        <a:ln w="25400" cap="flat" cmpd="sng" algn="ctr">
          <a:solidFill>
            <a:srgbClr val="EEECE1">
              <a:hueOff val="0"/>
              <a:satOff val="0"/>
              <a:lumOff val="0"/>
              <a:alphaOff val="0"/>
            </a:srgbClr>
          </a:solidFill>
          <a:prstDash val="solid"/>
        </a:ln>
        <a:effectLst/>
      </dgm:spPr>
      <dgm:t>
        <a:bodyPr spcFirstLastPara="0" vert="horz" wrap="square" lIns="652511" tIns="50800" rIns="50800" bIns="50800" numCol="1" spcCol="1270" anchor="ctr" anchorCtr="0"/>
        <a:lstStyle/>
        <a:p>
          <a:pPr marL="0" lvl="0" indent="0" algn="l" defTabSz="889000">
            <a:lnSpc>
              <a:spcPct val="90000"/>
            </a:lnSpc>
            <a:spcBef>
              <a:spcPct val="0"/>
            </a:spcBef>
            <a:spcAft>
              <a:spcPct val="35000"/>
            </a:spcAft>
            <a:buNone/>
          </a:pPr>
          <a:r>
            <a:rPr lang="lv-LV" sz="2000" kern="1200" dirty="0">
              <a:solidFill>
                <a:prstClr val="white"/>
              </a:solidFill>
              <a:latin typeface="Public Sans" panose="020B0604020202020204" charset="-70"/>
              <a:ea typeface="+mn-ea"/>
              <a:cs typeface="+mn-cs"/>
            </a:rPr>
            <a:t>Sabiedriskā transporta organizēšana</a:t>
          </a:r>
        </a:p>
      </dgm:t>
    </dgm:pt>
    <dgm:pt modelId="{546D3BF5-0FBE-424A-9CA9-41BE6A5F7ED1}" type="parTrans" cxnId="{FF94D1A8-6813-4219-86C8-8533D22EFFC9}">
      <dgm:prSet/>
      <dgm:spPr/>
      <dgm:t>
        <a:bodyPr/>
        <a:lstStyle/>
        <a:p>
          <a:endParaRPr lang="lv-LV" sz="2000">
            <a:latin typeface="Public Sans" panose="020B0604020202020204" charset="-70"/>
          </a:endParaRPr>
        </a:p>
      </dgm:t>
    </dgm:pt>
    <dgm:pt modelId="{BD03B5F8-7DC0-4C51-9E91-C49ABAA15F6B}" type="sibTrans" cxnId="{FF94D1A8-6813-4219-86C8-8533D22EFFC9}">
      <dgm:prSet/>
      <dgm:spPr/>
      <dgm:t>
        <a:bodyPr/>
        <a:lstStyle/>
        <a:p>
          <a:endParaRPr lang="lv-LV" sz="2000">
            <a:latin typeface="Public Sans" panose="020B0604020202020204" charset="-70"/>
          </a:endParaRPr>
        </a:p>
      </dgm:t>
    </dgm:pt>
    <dgm:pt modelId="{32B85AC0-D7C0-41BC-8BBE-703D137BBF06}">
      <dgm:prSet phldrT="[Teksts]" custT="1"/>
      <dgm:spPr>
        <a:gradFill flip="none" rotWithShape="1">
          <a:gsLst>
            <a:gs pos="0">
              <a:srgbClr val="4F81BD">
                <a:shade val="80000"/>
                <a:hueOff val="0"/>
                <a:satOff val="0"/>
                <a:lumOff val="0"/>
                <a:alphaOff val="0"/>
                <a:shade val="51000"/>
                <a:satMod val="130000"/>
              </a:srgbClr>
            </a:gs>
            <a:gs pos="52000">
              <a:srgbClr val="4F81BD">
                <a:lumMod val="75000"/>
              </a:srgbClr>
            </a:gs>
            <a:gs pos="79000">
              <a:srgbClr val="4F81BD">
                <a:lumMod val="60000"/>
                <a:lumOff val="40000"/>
              </a:srgbClr>
            </a:gs>
            <a:gs pos="100000">
              <a:srgbClr val="9BBB59">
                <a:lumMod val="20000"/>
                <a:lumOff val="80000"/>
              </a:srgbClr>
            </a:gs>
          </a:gsLst>
          <a:lin ang="0" scaled="1"/>
          <a:tileRect/>
        </a:gradFill>
        <a:ln w="25400" cap="flat" cmpd="sng" algn="ctr">
          <a:solidFill>
            <a:srgbClr val="EEECE1">
              <a:hueOff val="0"/>
              <a:satOff val="0"/>
              <a:lumOff val="0"/>
              <a:alphaOff val="0"/>
            </a:srgbClr>
          </a:solidFill>
          <a:prstDash val="solid"/>
        </a:ln>
        <a:effectLst/>
      </dgm:spPr>
      <dgm:t>
        <a:bodyPr spcFirstLastPara="0" vert="horz" wrap="square" lIns="652511" tIns="50800" rIns="50800" bIns="50800" numCol="1" spcCol="1270" anchor="ctr" anchorCtr="0"/>
        <a:lstStyle/>
        <a:p>
          <a:pPr marL="0" lvl="0" indent="0" algn="l" defTabSz="889000">
            <a:lnSpc>
              <a:spcPct val="90000"/>
            </a:lnSpc>
            <a:spcBef>
              <a:spcPct val="0"/>
            </a:spcBef>
            <a:spcAft>
              <a:spcPct val="35000"/>
            </a:spcAft>
            <a:buNone/>
          </a:pPr>
          <a:r>
            <a:rPr lang="lv-LV" sz="2000" kern="1200" dirty="0">
              <a:solidFill>
                <a:prstClr val="white"/>
              </a:solidFill>
              <a:latin typeface="Public Sans" panose="020B0604020202020204" charset="-70"/>
              <a:ea typeface="+mn-ea"/>
              <a:cs typeface="+mn-cs"/>
            </a:rPr>
            <a:t>Uzņēmējdarbības veicināšana</a:t>
          </a:r>
        </a:p>
      </dgm:t>
    </dgm:pt>
    <dgm:pt modelId="{287186B4-3F8B-4892-A840-E82D8A0CBFD9}" type="parTrans" cxnId="{E3B81B05-3EE6-4186-9B99-99873C471699}">
      <dgm:prSet/>
      <dgm:spPr/>
      <dgm:t>
        <a:bodyPr/>
        <a:lstStyle/>
        <a:p>
          <a:endParaRPr lang="lv-LV" sz="2000">
            <a:latin typeface="Public Sans" panose="020B0604020202020204" charset="-70"/>
          </a:endParaRPr>
        </a:p>
      </dgm:t>
    </dgm:pt>
    <dgm:pt modelId="{DC936E82-B19D-43AD-9051-A89527A75028}" type="sibTrans" cxnId="{E3B81B05-3EE6-4186-9B99-99873C471699}">
      <dgm:prSet/>
      <dgm:spPr/>
      <dgm:t>
        <a:bodyPr/>
        <a:lstStyle/>
        <a:p>
          <a:endParaRPr lang="lv-LV" sz="2000">
            <a:latin typeface="Public Sans" panose="020B0604020202020204" charset="-70"/>
          </a:endParaRPr>
        </a:p>
      </dgm:t>
    </dgm:pt>
    <dgm:pt modelId="{7D9AA6C0-3361-4007-9D95-98ED9F604852}">
      <dgm:prSet phldrT="[Teksts]" custT="1"/>
      <dgm:spPr>
        <a:gradFill flip="none" rotWithShape="1">
          <a:gsLst>
            <a:gs pos="0">
              <a:srgbClr val="4F81BD">
                <a:shade val="80000"/>
                <a:hueOff val="0"/>
                <a:satOff val="0"/>
                <a:lumOff val="0"/>
                <a:alphaOff val="0"/>
                <a:shade val="51000"/>
                <a:satMod val="130000"/>
              </a:srgbClr>
            </a:gs>
            <a:gs pos="52000">
              <a:srgbClr val="4F81BD">
                <a:lumMod val="75000"/>
              </a:srgbClr>
            </a:gs>
            <a:gs pos="79000">
              <a:srgbClr val="4F81BD">
                <a:lumMod val="60000"/>
                <a:lumOff val="40000"/>
              </a:srgbClr>
            </a:gs>
            <a:gs pos="100000">
              <a:srgbClr val="9BBB59">
                <a:lumMod val="20000"/>
                <a:lumOff val="80000"/>
              </a:srgbClr>
            </a:gs>
          </a:gsLst>
          <a:lin ang="0" scaled="1"/>
          <a:tileRect/>
        </a:gradFill>
        <a:ln w="25400" cap="flat" cmpd="sng" algn="ctr">
          <a:solidFill>
            <a:srgbClr val="EEECE1">
              <a:hueOff val="0"/>
              <a:satOff val="0"/>
              <a:lumOff val="0"/>
              <a:alphaOff val="0"/>
            </a:srgbClr>
          </a:solidFill>
          <a:prstDash val="solid"/>
        </a:ln>
        <a:effectLst/>
      </dgm:spPr>
      <dgm:t>
        <a:bodyPr spcFirstLastPara="0" vert="horz" wrap="square" lIns="652511" tIns="50800" rIns="50800" bIns="50800" numCol="1" spcCol="1270" anchor="ctr" anchorCtr="0"/>
        <a:lstStyle/>
        <a:p>
          <a:pPr marL="0" lvl="0" indent="0" algn="l" defTabSz="889000">
            <a:lnSpc>
              <a:spcPct val="90000"/>
            </a:lnSpc>
            <a:spcBef>
              <a:spcPct val="0"/>
            </a:spcBef>
            <a:spcAft>
              <a:spcPct val="35000"/>
            </a:spcAft>
            <a:buNone/>
          </a:pPr>
          <a:r>
            <a:rPr lang="lv-LV" sz="2000" kern="1200" dirty="0">
              <a:solidFill>
                <a:prstClr val="white"/>
              </a:solidFill>
              <a:latin typeface="Public Sans" panose="020B0604020202020204" charset="-70"/>
              <a:ea typeface="+mn-ea"/>
              <a:cs typeface="+mn-cs"/>
            </a:rPr>
            <a:t>Reģionālā remigrācijas koordinatora nodrošināšana</a:t>
          </a:r>
        </a:p>
      </dgm:t>
    </dgm:pt>
    <dgm:pt modelId="{663CB0E1-79D6-4738-A220-B2E1448236B6}" type="parTrans" cxnId="{BD0B7253-0D8C-4E91-93EB-CDF74E16A4ED}">
      <dgm:prSet/>
      <dgm:spPr/>
      <dgm:t>
        <a:bodyPr/>
        <a:lstStyle/>
        <a:p>
          <a:endParaRPr lang="lv-LV" sz="2000">
            <a:latin typeface="Public Sans" panose="020B0604020202020204" charset="-70"/>
          </a:endParaRPr>
        </a:p>
      </dgm:t>
    </dgm:pt>
    <dgm:pt modelId="{397E6D65-66BB-4A6E-81A8-FE42EC0C7A1A}" type="sibTrans" cxnId="{BD0B7253-0D8C-4E91-93EB-CDF74E16A4ED}">
      <dgm:prSet/>
      <dgm:spPr/>
      <dgm:t>
        <a:bodyPr/>
        <a:lstStyle/>
        <a:p>
          <a:endParaRPr lang="lv-LV" sz="2000">
            <a:latin typeface="Public Sans" panose="020B0604020202020204" charset="-70"/>
          </a:endParaRPr>
        </a:p>
      </dgm:t>
    </dgm:pt>
    <dgm:pt modelId="{4AA8C1F2-7F52-438F-91FE-8D5E86B07C3E}">
      <dgm:prSet phldrT="[Teksts]" custT="1"/>
      <dgm:spPr>
        <a:gradFill flip="none" rotWithShape="1">
          <a:gsLst>
            <a:gs pos="0">
              <a:srgbClr val="4F81BD">
                <a:shade val="80000"/>
                <a:hueOff val="0"/>
                <a:satOff val="0"/>
                <a:lumOff val="0"/>
                <a:alphaOff val="0"/>
                <a:shade val="51000"/>
                <a:satMod val="130000"/>
              </a:srgbClr>
            </a:gs>
            <a:gs pos="52000">
              <a:srgbClr val="4F81BD">
                <a:lumMod val="75000"/>
              </a:srgbClr>
            </a:gs>
            <a:gs pos="79000">
              <a:srgbClr val="4F81BD">
                <a:lumMod val="60000"/>
                <a:lumOff val="40000"/>
              </a:srgbClr>
            </a:gs>
            <a:gs pos="100000">
              <a:srgbClr val="9BBB59">
                <a:lumMod val="20000"/>
                <a:lumOff val="80000"/>
              </a:srgbClr>
            </a:gs>
          </a:gsLst>
          <a:lin ang="0" scaled="1"/>
          <a:tileRect/>
        </a:gradFill>
        <a:ln w="25400" cap="flat" cmpd="sng" algn="ctr">
          <a:solidFill>
            <a:srgbClr val="EEECE1">
              <a:hueOff val="0"/>
              <a:satOff val="0"/>
              <a:lumOff val="0"/>
              <a:alphaOff val="0"/>
            </a:srgbClr>
          </a:solidFill>
          <a:prstDash val="solid"/>
        </a:ln>
        <a:effectLst/>
      </dgm:spPr>
      <dgm:t>
        <a:bodyPr spcFirstLastPara="0" vert="horz" wrap="square" lIns="652511" tIns="50800" rIns="50800" bIns="50800" numCol="1" spcCol="1270" anchor="ctr" anchorCtr="0"/>
        <a:lstStyle/>
        <a:p>
          <a:pPr marL="0" lvl="0" indent="0" algn="l" defTabSz="889000">
            <a:lnSpc>
              <a:spcPct val="90000"/>
            </a:lnSpc>
            <a:spcBef>
              <a:spcPct val="0"/>
            </a:spcBef>
            <a:spcAft>
              <a:spcPct val="35000"/>
            </a:spcAft>
            <a:buNone/>
          </a:pPr>
          <a:r>
            <a:rPr lang="lv-LV" sz="2000" kern="1200" dirty="0">
              <a:solidFill>
                <a:prstClr val="white"/>
              </a:solidFill>
              <a:latin typeface="Public Sans" panose="020B0604020202020204" charset="-70"/>
              <a:ea typeface="+mn-ea"/>
              <a:cs typeface="+mn-cs"/>
            </a:rPr>
            <a:t>Reģionālu projektu iniciēšana un īstenošana</a:t>
          </a:r>
        </a:p>
      </dgm:t>
    </dgm:pt>
    <dgm:pt modelId="{5359E178-5EFD-4741-9730-95F723CFFDCE}" type="parTrans" cxnId="{7C689617-97B6-4D14-8F74-B16FCBB0FB44}">
      <dgm:prSet/>
      <dgm:spPr/>
      <dgm:t>
        <a:bodyPr/>
        <a:lstStyle/>
        <a:p>
          <a:endParaRPr lang="lv-LV" sz="2000">
            <a:latin typeface="Public Sans" panose="020B0604020202020204" charset="-70"/>
          </a:endParaRPr>
        </a:p>
      </dgm:t>
    </dgm:pt>
    <dgm:pt modelId="{2CF4E34A-2FC4-4B59-98A5-78263D548F73}" type="sibTrans" cxnId="{7C689617-97B6-4D14-8F74-B16FCBB0FB44}">
      <dgm:prSet/>
      <dgm:spPr/>
      <dgm:t>
        <a:bodyPr/>
        <a:lstStyle/>
        <a:p>
          <a:endParaRPr lang="lv-LV" sz="2000">
            <a:latin typeface="Public Sans" panose="020B0604020202020204" charset="-70"/>
          </a:endParaRPr>
        </a:p>
      </dgm:t>
    </dgm:pt>
    <dgm:pt modelId="{6765A920-5FD7-414D-AE94-49AEF5606C3F}">
      <dgm:prSet phldrT="[Teksts]" custT="1"/>
      <dgm:spPr>
        <a:gradFill flip="none" rotWithShape="1">
          <a:gsLst>
            <a:gs pos="0">
              <a:srgbClr val="4F81BD">
                <a:shade val="80000"/>
                <a:hueOff val="0"/>
                <a:satOff val="0"/>
                <a:lumOff val="0"/>
                <a:alphaOff val="0"/>
                <a:shade val="51000"/>
                <a:satMod val="130000"/>
              </a:srgbClr>
            </a:gs>
            <a:gs pos="52000">
              <a:srgbClr val="4F81BD">
                <a:lumMod val="75000"/>
              </a:srgbClr>
            </a:gs>
            <a:gs pos="79000">
              <a:srgbClr val="4F81BD">
                <a:lumMod val="60000"/>
                <a:lumOff val="40000"/>
              </a:srgbClr>
            </a:gs>
            <a:gs pos="100000">
              <a:srgbClr val="9BBB59">
                <a:lumMod val="20000"/>
                <a:lumOff val="80000"/>
              </a:srgbClr>
            </a:gs>
          </a:gsLst>
          <a:lin ang="0" scaled="1"/>
          <a:tileRect/>
        </a:gradFill>
        <a:ln w="25400" cap="flat" cmpd="sng" algn="ctr">
          <a:solidFill>
            <a:srgbClr val="EEECE1">
              <a:hueOff val="0"/>
              <a:satOff val="0"/>
              <a:lumOff val="0"/>
              <a:alphaOff val="0"/>
            </a:srgbClr>
          </a:solidFill>
          <a:prstDash val="solid"/>
        </a:ln>
        <a:effectLst/>
      </dgm:spPr>
      <dgm:t>
        <a:bodyPr spcFirstLastPara="0" vert="horz" wrap="square" lIns="652511" tIns="50800" rIns="50800" bIns="50800" numCol="1" spcCol="1270" anchor="ctr" anchorCtr="0"/>
        <a:lstStyle/>
        <a:p>
          <a:pPr marL="0" lvl="0" indent="0" algn="l" defTabSz="889000">
            <a:lnSpc>
              <a:spcPct val="90000"/>
            </a:lnSpc>
            <a:spcBef>
              <a:spcPct val="0"/>
            </a:spcBef>
            <a:spcAft>
              <a:spcPct val="35000"/>
            </a:spcAft>
            <a:buNone/>
          </a:pPr>
          <a:r>
            <a:rPr lang="lv-LV" sz="2000" kern="1200" dirty="0">
              <a:solidFill>
                <a:prstClr val="white"/>
              </a:solidFill>
              <a:latin typeface="Public Sans" panose="020B0604020202020204" charset="-70"/>
              <a:ea typeface="+mn-ea"/>
              <a:cs typeface="+mn-cs"/>
            </a:rPr>
            <a:t>Brīvprātīgās iniciatīvas: </a:t>
          </a:r>
        </a:p>
        <a:p>
          <a:pPr marL="0" lvl="0" indent="0" algn="l" defTabSz="889000">
            <a:lnSpc>
              <a:spcPct val="90000"/>
            </a:lnSpc>
            <a:spcBef>
              <a:spcPct val="0"/>
            </a:spcBef>
            <a:spcAft>
              <a:spcPct val="35000"/>
            </a:spcAft>
            <a:buNone/>
          </a:pPr>
          <a:r>
            <a:rPr lang="lv-LV" sz="2000" kern="1200" dirty="0">
              <a:solidFill>
                <a:prstClr val="white"/>
              </a:solidFill>
              <a:latin typeface="Public Sans" panose="020B0604020202020204" charset="-70"/>
              <a:ea typeface="+mn-ea"/>
              <a:cs typeface="+mn-cs"/>
            </a:rPr>
            <a:t>Kurzemes kultūras programma un Pieaugušo izglītības tīkls</a:t>
          </a:r>
        </a:p>
      </dgm:t>
    </dgm:pt>
    <dgm:pt modelId="{F371D0FB-DC65-4BC6-A74B-3CB3CBFA6763}" type="parTrans" cxnId="{3E8F1B5B-A041-4F7E-B3EE-8500AE15C887}">
      <dgm:prSet/>
      <dgm:spPr/>
      <dgm:t>
        <a:bodyPr/>
        <a:lstStyle/>
        <a:p>
          <a:endParaRPr lang="lv-LV" sz="2000">
            <a:latin typeface="Public Sans" panose="020B0604020202020204" charset="-70"/>
          </a:endParaRPr>
        </a:p>
      </dgm:t>
    </dgm:pt>
    <dgm:pt modelId="{24CFC0D6-B8F6-439B-B167-73D79BF628F9}" type="sibTrans" cxnId="{3E8F1B5B-A041-4F7E-B3EE-8500AE15C887}">
      <dgm:prSet/>
      <dgm:spPr/>
      <dgm:t>
        <a:bodyPr/>
        <a:lstStyle/>
        <a:p>
          <a:endParaRPr lang="lv-LV" sz="2000">
            <a:latin typeface="Public Sans" panose="020B0604020202020204" charset="-70"/>
          </a:endParaRPr>
        </a:p>
      </dgm:t>
    </dgm:pt>
    <dgm:pt modelId="{5F3E9192-A9D0-42E2-A794-DCB10FEEAE74}" type="pres">
      <dgm:prSet presAssocID="{BADADB90-EA26-4BB1-9E68-8B56A4647441}" presName="Name0" presStyleCnt="0">
        <dgm:presLayoutVars>
          <dgm:chMax val="7"/>
          <dgm:chPref val="7"/>
          <dgm:dir/>
        </dgm:presLayoutVars>
      </dgm:prSet>
      <dgm:spPr/>
    </dgm:pt>
    <dgm:pt modelId="{07194071-9D09-4A9F-AE1B-D6F495B031A4}" type="pres">
      <dgm:prSet presAssocID="{BADADB90-EA26-4BB1-9E68-8B56A4647441}" presName="Name1" presStyleCnt="0"/>
      <dgm:spPr/>
    </dgm:pt>
    <dgm:pt modelId="{24E605E8-F359-4A41-91FE-831A201D83AC}" type="pres">
      <dgm:prSet presAssocID="{BADADB90-EA26-4BB1-9E68-8B56A4647441}" presName="cycle" presStyleCnt="0"/>
      <dgm:spPr/>
    </dgm:pt>
    <dgm:pt modelId="{E36DA7A2-AF79-4E53-81FA-2CF8DEAA71B5}" type="pres">
      <dgm:prSet presAssocID="{BADADB90-EA26-4BB1-9E68-8B56A4647441}" presName="srcNode" presStyleLbl="node1" presStyleIdx="0" presStyleCnt="6"/>
      <dgm:spPr/>
    </dgm:pt>
    <dgm:pt modelId="{CCE621E3-50B1-45FD-976A-1A5BCF22865A}" type="pres">
      <dgm:prSet presAssocID="{BADADB90-EA26-4BB1-9E68-8B56A4647441}" presName="conn" presStyleLbl="parChTrans1D2" presStyleIdx="0" presStyleCnt="1"/>
      <dgm:spPr/>
    </dgm:pt>
    <dgm:pt modelId="{ABCC5F2E-E13D-4E67-9C74-78DEBA9EDF0F}" type="pres">
      <dgm:prSet presAssocID="{BADADB90-EA26-4BB1-9E68-8B56A4647441}" presName="extraNode" presStyleLbl="node1" presStyleIdx="0" presStyleCnt="6"/>
      <dgm:spPr/>
    </dgm:pt>
    <dgm:pt modelId="{6E71F111-529C-46A8-959D-EDDEC0C170AB}" type="pres">
      <dgm:prSet presAssocID="{BADADB90-EA26-4BB1-9E68-8B56A4647441}" presName="dstNode" presStyleLbl="node1" presStyleIdx="0" presStyleCnt="6"/>
      <dgm:spPr/>
    </dgm:pt>
    <dgm:pt modelId="{BA4A9F9C-D615-49D1-A824-EBB6D30C8BD5}" type="pres">
      <dgm:prSet presAssocID="{3E6900CC-4C5C-4A18-8B69-39D95E207A14}" presName="text_1" presStyleLbl="node1" presStyleIdx="0" presStyleCnt="6">
        <dgm:presLayoutVars>
          <dgm:bulletEnabled val="1"/>
        </dgm:presLayoutVars>
      </dgm:prSet>
      <dgm:spPr>
        <a:xfrm>
          <a:off x="625056" y="411186"/>
          <a:ext cx="7112274" cy="822060"/>
        </a:xfrm>
        <a:prstGeom prst="rect">
          <a:avLst/>
        </a:prstGeom>
      </dgm:spPr>
    </dgm:pt>
    <dgm:pt modelId="{99B883D4-A7C0-4975-9DAD-024D8EDE116D}" type="pres">
      <dgm:prSet presAssocID="{3E6900CC-4C5C-4A18-8B69-39D95E207A14}" presName="accent_1" presStyleCnt="0"/>
      <dgm:spPr/>
    </dgm:pt>
    <dgm:pt modelId="{928607F9-4721-4B16-A382-F9C651B684EC}" type="pres">
      <dgm:prSet presAssocID="{3E6900CC-4C5C-4A18-8B69-39D95E207A14}" presName="accentRepeatNode" presStyleLbl="solidFgAcc1" presStyleIdx="0" presStyleCnt="6"/>
      <dgm:spPr/>
    </dgm:pt>
    <dgm:pt modelId="{50831051-C22D-4661-A5C3-D2C0F4763E8E}" type="pres">
      <dgm:prSet presAssocID="{9906F44C-69BE-413F-820B-CB5027B6AEF3}" presName="text_2" presStyleLbl="node1" presStyleIdx="1" presStyleCnt="6">
        <dgm:presLayoutVars>
          <dgm:bulletEnabled val="1"/>
        </dgm:presLayoutVars>
      </dgm:prSet>
      <dgm:spPr>
        <a:xfrm>
          <a:off x="1301258" y="1644121"/>
          <a:ext cx="9636473" cy="822060"/>
        </a:xfrm>
        <a:prstGeom prst="rect">
          <a:avLst/>
        </a:prstGeom>
      </dgm:spPr>
    </dgm:pt>
    <dgm:pt modelId="{6A0F281C-EE99-40F7-ABD0-CEAB10A95BA0}" type="pres">
      <dgm:prSet presAssocID="{9906F44C-69BE-413F-820B-CB5027B6AEF3}" presName="accent_2" presStyleCnt="0"/>
      <dgm:spPr/>
    </dgm:pt>
    <dgm:pt modelId="{A8202D1B-326A-416A-ACB1-2CC713E38108}" type="pres">
      <dgm:prSet presAssocID="{9906F44C-69BE-413F-820B-CB5027B6AEF3}" presName="accentRepeatNode" presStyleLbl="solidFgAcc1" presStyleIdx="1" presStyleCnt="6"/>
      <dgm:spPr/>
    </dgm:pt>
    <dgm:pt modelId="{2F6C980F-86B3-46A5-A167-E7860B098781}" type="pres">
      <dgm:prSet presAssocID="{32B85AC0-D7C0-41BC-8BBE-703D137BBF06}" presName="text_3" presStyleLbl="node1" presStyleIdx="2" presStyleCnt="6">
        <dgm:presLayoutVars>
          <dgm:bulletEnabled val="1"/>
        </dgm:presLayoutVars>
      </dgm:prSet>
      <dgm:spPr>
        <a:xfrm>
          <a:off x="1610467" y="2877056"/>
          <a:ext cx="9327263" cy="822060"/>
        </a:xfrm>
        <a:prstGeom prst="rect">
          <a:avLst/>
        </a:prstGeom>
      </dgm:spPr>
    </dgm:pt>
    <dgm:pt modelId="{12CF9B86-C028-4C69-A3A3-ACC0325E6A8E}" type="pres">
      <dgm:prSet presAssocID="{32B85AC0-D7C0-41BC-8BBE-703D137BBF06}" presName="accent_3" presStyleCnt="0"/>
      <dgm:spPr/>
    </dgm:pt>
    <dgm:pt modelId="{22A6A48C-798B-4B1A-8531-957BAABF6440}" type="pres">
      <dgm:prSet presAssocID="{32B85AC0-D7C0-41BC-8BBE-703D137BBF06}" presName="accentRepeatNode" presStyleLbl="solidFgAcc1" presStyleIdx="2" presStyleCnt="6"/>
      <dgm:spPr/>
    </dgm:pt>
    <dgm:pt modelId="{DE3D4694-1AC0-4587-948E-95794476C763}" type="pres">
      <dgm:prSet presAssocID="{7D9AA6C0-3361-4007-9D95-98ED9F604852}" presName="text_4" presStyleLbl="node1" presStyleIdx="3" presStyleCnt="6">
        <dgm:presLayoutVars>
          <dgm:bulletEnabled val="1"/>
        </dgm:presLayoutVars>
      </dgm:prSet>
      <dgm:spPr>
        <a:xfrm>
          <a:off x="1610467" y="4109211"/>
          <a:ext cx="9327263" cy="822060"/>
        </a:xfrm>
        <a:prstGeom prst="rect">
          <a:avLst/>
        </a:prstGeom>
      </dgm:spPr>
    </dgm:pt>
    <dgm:pt modelId="{1CA72E30-8C84-4EE3-BB82-863D7DFE0094}" type="pres">
      <dgm:prSet presAssocID="{7D9AA6C0-3361-4007-9D95-98ED9F604852}" presName="accent_4" presStyleCnt="0"/>
      <dgm:spPr/>
    </dgm:pt>
    <dgm:pt modelId="{E8ED5582-7E56-4E06-8D69-EA4B9D0F3763}" type="pres">
      <dgm:prSet presAssocID="{7D9AA6C0-3361-4007-9D95-98ED9F604852}" presName="accentRepeatNode" presStyleLbl="solidFgAcc1" presStyleIdx="3" presStyleCnt="6"/>
      <dgm:spPr/>
    </dgm:pt>
    <dgm:pt modelId="{32B5ABF8-8FE2-418E-9245-48BE62B85A19}" type="pres">
      <dgm:prSet presAssocID="{4AA8C1F2-7F52-438F-91FE-8D5E86B07C3E}" presName="text_5" presStyleLbl="node1" presStyleIdx="4" presStyleCnt="6">
        <dgm:presLayoutVars>
          <dgm:bulletEnabled val="1"/>
        </dgm:presLayoutVars>
      </dgm:prSet>
      <dgm:spPr>
        <a:xfrm>
          <a:off x="1301258" y="5342146"/>
          <a:ext cx="9636473" cy="822060"/>
        </a:xfrm>
        <a:prstGeom prst="rect">
          <a:avLst/>
        </a:prstGeom>
      </dgm:spPr>
    </dgm:pt>
    <dgm:pt modelId="{07B4345B-C863-409B-BF14-47B91DF5F6FE}" type="pres">
      <dgm:prSet presAssocID="{4AA8C1F2-7F52-438F-91FE-8D5E86B07C3E}" presName="accent_5" presStyleCnt="0"/>
      <dgm:spPr/>
    </dgm:pt>
    <dgm:pt modelId="{46EECC7A-2FC6-4014-B273-2CA402B5F2DE}" type="pres">
      <dgm:prSet presAssocID="{4AA8C1F2-7F52-438F-91FE-8D5E86B07C3E}" presName="accentRepeatNode" presStyleLbl="solidFgAcc1" presStyleIdx="4" presStyleCnt="6"/>
      <dgm:spPr/>
    </dgm:pt>
    <dgm:pt modelId="{D5C6E59E-5876-4D35-B5FB-C4E6B3B7B617}" type="pres">
      <dgm:prSet presAssocID="{6765A920-5FD7-414D-AE94-49AEF5606C3F}" presName="text_6" presStyleLbl="node1" presStyleIdx="5" presStyleCnt="6">
        <dgm:presLayoutVars>
          <dgm:bulletEnabled val="1"/>
        </dgm:presLayoutVars>
      </dgm:prSet>
      <dgm:spPr>
        <a:xfrm>
          <a:off x="625056" y="6575081"/>
          <a:ext cx="10312674" cy="822060"/>
        </a:xfrm>
        <a:prstGeom prst="rect">
          <a:avLst/>
        </a:prstGeom>
      </dgm:spPr>
    </dgm:pt>
    <dgm:pt modelId="{433ED109-58ED-44C8-82DB-7F6932D4AA56}" type="pres">
      <dgm:prSet presAssocID="{6765A920-5FD7-414D-AE94-49AEF5606C3F}" presName="accent_6" presStyleCnt="0"/>
      <dgm:spPr/>
    </dgm:pt>
    <dgm:pt modelId="{A3CEDAAE-7BCA-415D-9628-412B0E4CB4DD}" type="pres">
      <dgm:prSet presAssocID="{6765A920-5FD7-414D-AE94-49AEF5606C3F}" presName="accentRepeatNode" presStyleLbl="solidFgAcc1" presStyleIdx="5" presStyleCnt="6"/>
      <dgm:spPr/>
    </dgm:pt>
  </dgm:ptLst>
  <dgm:cxnLst>
    <dgm:cxn modelId="{E3B81B05-3EE6-4186-9B99-99873C471699}" srcId="{BADADB90-EA26-4BB1-9E68-8B56A4647441}" destId="{32B85AC0-D7C0-41BC-8BBE-703D137BBF06}" srcOrd="2" destOrd="0" parTransId="{287186B4-3F8B-4892-A840-E82D8A0CBFD9}" sibTransId="{DC936E82-B19D-43AD-9051-A89527A75028}"/>
    <dgm:cxn modelId="{7C689617-97B6-4D14-8F74-B16FCBB0FB44}" srcId="{BADADB90-EA26-4BB1-9E68-8B56A4647441}" destId="{4AA8C1F2-7F52-438F-91FE-8D5E86B07C3E}" srcOrd="4" destOrd="0" parTransId="{5359E178-5EFD-4741-9730-95F723CFFDCE}" sibTransId="{2CF4E34A-2FC4-4B59-98A5-78263D548F73}"/>
    <dgm:cxn modelId="{661C5527-7083-4145-80CB-85581F275E56}" srcId="{BADADB90-EA26-4BB1-9E68-8B56A4647441}" destId="{3E6900CC-4C5C-4A18-8B69-39D95E207A14}" srcOrd="0" destOrd="0" parTransId="{05C61CB0-2A66-4058-85F3-491018200B94}" sibTransId="{6F03D49A-DED7-47ED-8846-B09DABEBAFB2}"/>
    <dgm:cxn modelId="{FE004B28-CFA4-4BB6-AA58-DC7930E6E495}" type="presOf" srcId="{7D9AA6C0-3361-4007-9D95-98ED9F604852}" destId="{DE3D4694-1AC0-4587-948E-95794476C763}" srcOrd="0" destOrd="0" presId="urn:microsoft.com/office/officeart/2008/layout/VerticalCurvedList"/>
    <dgm:cxn modelId="{04CB923B-E4EC-4336-B1AA-2B9868A7004D}" type="presOf" srcId="{4AA8C1F2-7F52-438F-91FE-8D5E86B07C3E}" destId="{32B5ABF8-8FE2-418E-9245-48BE62B85A19}" srcOrd="0" destOrd="0" presId="urn:microsoft.com/office/officeart/2008/layout/VerticalCurvedList"/>
    <dgm:cxn modelId="{3E8F1B5B-A041-4F7E-B3EE-8500AE15C887}" srcId="{BADADB90-EA26-4BB1-9E68-8B56A4647441}" destId="{6765A920-5FD7-414D-AE94-49AEF5606C3F}" srcOrd="5" destOrd="0" parTransId="{F371D0FB-DC65-4BC6-A74B-3CB3CBFA6763}" sibTransId="{24CFC0D6-B8F6-439B-B167-73D79BF628F9}"/>
    <dgm:cxn modelId="{BD0B7253-0D8C-4E91-93EB-CDF74E16A4ED}" srcId="{BADADB90-EA26-4BB1-9E68-8B56A4647441}" destId="{7D9AA6C0-3361-4007-9D95-98ED9F604852}" srcOrd="3" destOrd="0" parTransId="{663CB0E1-79D6-4738-A220-B2E1448236B6}" sibTransId="{397E6D65-66BB-4A6E-81A8-FE42EC0C7A1A}"/>
    <dgm:cxn modelId="{2C8CEB9F-C360-4FEF-91B1-4598506E89C4}" type="presOf" srcId="{9906F44C-69BE-413F-820B-CB5027B6AEF3}" destId="{50831051-C22D-4661-A5C3-D2C0F4763E8E}" srcOrd="0" destOrd="0" presId="urn:microsoft.com/office/officeart/2008/layout/VerticalCurvedList"/>
    <dgm:cxn modelId="{0CF189A8-AE99-4D5F-B137-EF5CE4A4D1F5}" type="presOf" srcId="{6765A920-5FD7-414D-AE94-49AEF5606C3F}" destId="{D5C6E59E-5876-4D35-B5FB-C4E6B3B7B617}" srcOrd="0" destOrd="0" presId="urn:microsoft.com/office/officeart/2008/layout/VerticalCurvedList"/>
    <dgm:cxn modelId="{FF94D1A8-6813-4219-86C8-8533D22EFFC9}" srcId="{BADADB90-EA26-4BB1-9E68-8B56A4647441}" destId="{9906F44C-69BE-413F-820B-CB5027B6AEF3}" srcOrd="1" destOrd="0" parTransId="{546D3BF5-0FBE-424A-9CA9-41BE6A5F7ED1}" sibTransId="{BD03B5F8-7DC0-4C51-9E91-C49ABAA15F6B}"/>
    <dgm:cxn modelId="{4F4FA8AA-2D48-4520-945B-0B8D93E7685F}" type="presOf" srcId="{6F03D49A-DED7-47ED-8846-B09DABEBAFB2}" destId="{CCE621E3-50B1-45FD-976A-1A5BCF22865A}" srcOrd="0" destOrd="0" presId="urn:microsoft.com/office/officeart/2008/layout/VerticalCurvedList"/>
    <dgm:cxn modelId="{C45641B8-DF6A-4DE9-924C-33875F8D77BD}" type="presOf" srcId="{BADADB90-EA26-4BB1-9E68-8B56A4647441}" destId="{5F3E9192-A9D0-42E2-A794-DCB10FEEAE74}" srcOrd="0" destOrd="0" presId="urn:microsoft.com/office/officeart/2008/layout/VerticalCurvedList"/>
    <dgm:cxn modelId="{FB3EF3BF-1A5C-4FB2-8BB3-31746E4BA5AE}" type="presOf" srcId="{3E6900CC-4C5C-4A18-8B69-39D95E207A14}" destId="{BA4A9F9C-D615-49D1-A824-EBB6D30C8BD5}" srcOrd="0" destOrd="0" presId="urn:microsoft.com/office/officeart/2008/layout/VerticalCurvedList"/>
    <dgm:cxn modelId="{4AC928F7-95F8-4D21-AFA9-FDF1DA3AAE39}" type="presOf" srcId="{32B85AC0-D7C0-41BC-8BBE-703D137BBF06}" destId="{2F6C980F-86B3-46A5-A167-E7860B098781}" srcOrd="0" destOrd="0" presId="urn:microsoft.com/office/officeart/2008/layout/VerticalCurvedList"/>
    <dgm:cxn modelId="{EA67273A-7173-48F9-ABC3-83C2F8D6E972}" type="presParOf" srcId="{5F3E9192-A9D0-42E2-A794-DCB10FEEAE74}" destId="{07194071-9D09-4A9F-AE1B-D6F495B031A4}" srcOrd="0" destOrd="0" presId="urn:microsoft.com/office/officeart/2008/layout/VerticalCurvedList"/>
    <dgm:cxn modelId="{2A051D41-D993-4EDE-8472-3E50DE50550D}" type="presParOf" srcId="{07194071-9D09-4A9F-AE1B-D6F495B031A4}" destId="{24E605E8-F359-4A41-91FE-831A201D83AC}" srcOrd="0" destOrd="0" presId="urn:microsoft.com/office/officeart/2008/layout/VerticalCurvedList"/>
    <dgm:cxn modelId="{BE5EDB43-4A8D-4F9D-A28A-3FBB28FD0D2C}" type="presParOf" srcId="{24E605E8-F359-4A41-91FE-831A201D83AC}" destId="{E36DA7A2-AF79-4E53-81FA-2CF8DEAA71B5}" srcOrd="0" destOrd="0" presId="urn:microsoft.com/office/officeart/2008/layout/VerticalCurvedList"/>
    <dgm:cxn modelId="{D085F9B3-40E4-4E18-8158-65CBDB2B8A6A}" type="presParOf" srcId="{24E605E8-F359-4A41-91FE-831A201D83AC}" destId="{CCE621E3-50B1-45FD-976A-1A5BCF22865A}" srcOrd="1" destOrd="0" presId="urn:microsoft.com/office/officeart/2008/layout/VerticalCurvedList"/>
    <dgm:cxn modelId="{93DB5B70-6BC3-4525-9874-CB4B52506282}" type="presParOf" srcId="{24E605E8-F359-4A41-91FE-831A201D83AC}" destId="{ABCC5F2E-E13D-4E67-9C74-78DEBA9EDF0F}" srcOrd="2" destOrd="0" presId="urn:microsoft.com/office/officeart/2008/layout/VerticalCurvedList"/>
    <dgm:cxn modelId="{85C5BA39-C10A-40C8-8A44-CC8BAB9954EB}" type="presParOf" srcId="{24E605E8-F359-4A41-91FE-831A201D83AC}" destId="{6E71F111-529C-46A8-959D-EDDEC0C170AB}" srcOrd="3" destOrd="0" presId="urn:microsoft.com/office/officeart/2008/layout/VerticalCurvedList"/>
    <dgm:cxn modelId="{B031A39B-126A-4F00-A9E0-F28BA4B7441F}" type="presParOf" srcId="{07194071-9D09-4A9F-AE1B-D6F495B031A4}" destId="{BA4A9F9C-D615-49D1-A824-EBB6D30C8BD5}" srcOrd="1" destOrd="0" presId="urn:microsoft.com/office/officeart/2008/layout/VerticalCurvedList"/>
    <dgm:cxn modelId="{2F33DF80-7F5C-4816-9702-F24574C72836}" type="presParOf" srcId="{07194071-9D09-4A9F-AE1B-D6F495B031A4}" destId="{99B883D4-A7C0-4975-9DAD-024D8EDE116D}" srcOrd="2" destOrd="0" presId="urn:microsoft.com/office/officeart/2008/layout/VerticalCurvedList"/>
    <dgm:cxn modelId="{0AD9A2A2-D891-4172-AF6D-EE22C28A8C3A}" type="presParOf" srcId="{99B883D4-A7C0-4975-9DAD-024D8EDE116D}" destId="{928607F9-4721-4B16-A382-F9C651B684EC}" srcOrd="0" destOrd="0" presId="urn:microsoft.com/office/officeart/2008/layout/VerticalCurvedList"/>
    <dgm:cxn modelId="{AB736015-E513-45A1-AAEB-6378CA0EA1ED}" type="presParOf" srcId="{07194071-9D09-4A9F-AE1B-D6F495B031A4}" destId="{50831051-C22D-4661-A5C3-D2C0F4763E8E}" srcOrd="3" destOrd="0" presId="urn:microsoft.com/office/officeart/2008/layout/VerticalCurvedList"/>
    <dgm:cxn modelId="{EED3C906-FD07-4070-B4C7-F744425D9DA1}" type="presParOf" srcId="{07194071-9D09-4A9F-AE1B-D6F495B031A4}" destId="{6A0F281C-EE99-40F7-ABD0-CEAB10A95BA0}" srcOrd="4" destOrd="0" presId="urn:microsoft.com/office/officeart/2008/layout/VerticalCurvedList"/>
    <dgm:cxn modelId="{F484B2EB-4EB2-4F31-9CD7-D2A3EF684D5B}" type="presParOf" srcId="{6A0F281C-EE99-40F7-ABD0-CEAB10A95BA0}" destId="{A8202D1B-326A-416A-ACB1-2CC713E38108}" srcOrd="0" destOrd="0" presId="urn:microsoft.com/office/officeart/2008/layout/VerticalCurvedList"/>
    <dgm:cxn modelId="{B534FBC0-CAD0-4FC8-A1DF-36705C6950BD}" type="presParOf" srcId="{07194071-9D09-4A9F-AE1B-D6F495B031A4}" destId="{2F6C980F-86B3-46A5-A167-E7860B098781}" srcOrd="5" destOrd="0" presId="urn:microsoft.com/office/officeart/2008/layout/VerticalCurvedList"/>
    <dgm:cxn modelId="{4F167C3A-C011-4E40-A8FF-14968C3906D5}" type="presParOf" srcId="{07194071-9D09-4A9F-AE1B-D6F495B031A4}" destId="{12CF9B86-C028-4C69-A3A3-ACC0325E6A8E}" srcOrd="6" destOrd="0" presId="urn:microsoft.com/office/officeart/2008/layout/VerticalCurvedList"/>
    <dgm:cxn modelId="{AAC57FD7-B40F-4F28-BE8B-39FF93AF28C0}" type="presParOf" srcId="{12CF9B86-C028-4C69-A3A3-ACC0325E6A8E}" destId="{22A6A48C-798B-4B1A-8531-957BAABF6440}" srcOrd="0" destOrd="0" presId="urn:microsoft.com/office/officeart/2008/layout/VerticalCurvedList"/>
    <dgm:cxn modelId="{8EB00372-52C0-4B9F-8C43-87C2D3440E4C}" type="presParOf" srcId="{07194071-9D09-4A9F-AE1B-D6F495B031A4}" destId="{DE3D4694-1AC0-4587-948E-95794476C763}" srcOrd="7" destOrd="0" presId="urn:microsoft.com/office/officeart/2008/layout/VerticalCurvedList"/>
    <dgm:cxn modelId="{AF7DA4AD-7055-4460-A3A3-AB2BC5D05760}" type="presParOf" srcId="{07194071-9D09-4A9F-AE1B-D6F495B031A4}" destId="{1CA72E30-8C84-4EE3-BB82-863D7DFE0094}" srcOrd="8" destOrd="0" presId="urn:microsoft.com/office/officeart/2008/layout/VerticalCurvedList"/>
    <dgm:cxn modelId="{CBEB83C5-CB37-40C6-910D-8C8DE64E9839}" type="presParOf" srcId="{1CA72E30-8C84-4EE3-BB82-863D7DFE0094}" destId="{E8ED5582-7E56-4E06-8D69-EA4B9D0F3763}" srcOrd="0" destOrd="0" presId="urn:microsoft.com/office/officeart/2008/layout/VerticalCurvedList"/>
    <dgm:cxn modelId="{1D8B898F-7510-40B6-9CB6-8E0437A100D1}" type="presParOf" srcId="{07194071-9D09-4A9F-AE1B-D6F495B031A4}" destId="{32B5ABF8-8FE2-418E-9245-48BE62B85A19}" srcOrd="9" destOrd="0" presId="urn:microsoft.com/office/officeart/2008/layout/VerticalCurvedList"/>
    <dgm:cxn modelId="{BDF7DC85-B276-4848-925A-22A305B58145}" type="presParOf" srcId="{07194071-9D09-4A9F-AE1B-D6F495B031A4}" destId="{07B4345B-C863-409B-BF14-47B91DF5F6FE}" srcOrd="10" destOrd="0" presId="urn:microsoft.com/office/officeart/2008/layout/VerticalCurvedList"/>
    <dgm:cxn modelId="{6E7D03F5-5E95-4BEB-972B-DB49AE47ACCA}" type="presParOf" srcId="{07B4345B-C863-409B-BF14-47B91DF5F6FE}" destId="{46EECC7A-2FC6-4014-B273-2CA402B5F2DE}" srcOrd="0" destOrd="0" presId="urn:microsoft.com/office/officeart/2008/layout/VerticalCurvedList"/>
    <dgm:cxn modelId="{AB564D5B-4D4E-4A39-AB34-BC86F40215B9}" type="presParOf" srcId="{07194071-9D09-4A9F-AE1B-D6F495B031A4}" destId="{D5C6E59E-5876-4D35-B5FB-C4E6B3B7B617}" srcOrd="11" destOrd="0" presId="urn:microsoft.com/office/officeart/2008/layout/VerticalCurvedList"/>
    <dgm:cxn modelId="{10B3607A-8FA4-40C0-9842-04406B517BF0}" type="presParOf" srcId="{07194071-9D09-4A9F-AE1B-D6F495B031A4}" destId="{433ED109-58ED-44C8-82DB-7F6932D4AA56}" srcOrd="12" destOrd="0" presId="urn:microsoft.com/office/officeart/2008/layout/VerticalCurvedList"/>
    <dgm:cxn modelId="{C34E0D24-7E47-47F3-98F8-DF7282BF14DC}" type="presParOf" srcId="{433ED109-58ED-44C8-82DB-7F6932D4AA56}" destId="{A3CEDAAE-7BCA-415D-9628-412B0E4CB4DD}" srcOrd="0" destOrd="0" presId="urn:microsoft.com/office/officeart/2008/layout/VerticalCurvedList"/>
  </dgm:cxnLst>
  <dgm:bg>
    <a:no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E621E3-50B1-45FD-976A-1A5BCF22865A}">
      <dsp:nvSpPr>
        <dsp:cNvPr id="0" name=""/>
        <dsp:cNvSpPr/>
      </dsp:nvSpPr>
      <dsp:spPr>
        <a:xfrm>
          <a:off x="-8827545" y="-1348432"/>
          <a:ext cx="10505194" cy="10505194"/>
        </a:xfrm>
        <a:prstGeom prst="blockArc">
          <a:avLst>
            <a:gd name="adj1" fmla="val 18900000"/>
            <a:gd name="adj2" fmla="val 2700000"/>
            <a:gd name="adj3" fmla="val 206"/>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4A9F9C-D615-49D1-A824-EBB6D30C8BD5}">
      <dsp:nvSpPr>
        <dsp:cNvPr id="0" name=""/>
        <dsp:cNvSpPr/>
      </dsp:nvSpPr>
      <dsp:spPr>
        <a:xfrm>
          <a:off x="625056" y="411186"/>
          <a:ext cx="10312674" cy="822060"/>
        </a:xfrm>
        <a:prstGeom prst="rect">
          <a:avLst/>
        </a:prstGeom>
        <a:gradFill flip="none" rotWithShape="1">
          <a:gsLst>
            <a:gs pos="0">
              <a:srgbClr val="4F81BD">
                <a:shade val="80000"/>
                <a:hueOff val="0"/>
                <a:satOff val="0"/>
                <a:lumOff val="0"/>
                <a:alphaOff val="0"/>
                <a:shade val="51000"/>
                <a:satMod val="130000"/>
              </a:srgbClr>
            </a:gs>
            <a:gs pos="52000">
              <a:schemeClr val="accent1">
                <a:lumMod val="75000"/>
              </a:schemeClr>
            </a:gs>
            <a:gs pos="79000">
              <a:srgbClr val="4F81BD">
                <a:lumMod val="60000"/>
                <a:lumOff val="40000"/>
              </a:srgbClr>
            </a:gs>
            <a:gs pos="100000">
              <a:srgbClr val="9BBB59">
                <a:lumMod val="20000"/>
                <a:lumOff val="80000"/>
              </a:srgbClr>
            </a:gs>
          </a:gsLst>
          <a:lin ang="0" scaled="1"/>
          <a:tileRect/>
        </a:gradFill>
        <a:ln w="25400" cap="flat" cmpd="sng" algn="ctr">
          <a:solidFill>
            <a:srgbClr val="EEECE1">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2511" tIns="50800" rIns="50800" bIns="50800" numCol="1" spcCol="1270" anchor="ctr" anchorCtr="0">
          <a:noAutofit/>
        </a:bodyPr>
        <a:lstStyle/>
        <a:p>
          <a:pPr marL="0" lvl="0" indent="0" algn="l" defTabSz="889000">
            <a:lnSpc>
              <a:spcPct val="90000"/>
            </a:lnSpc>
            <a:spcBef>
              <a:spcPct val="0"/>
            </a:spcBef>
            <a:spcAft>
              <a:spcPct val="35000"/>
            </a:spcAft>
            <a:buNone/>
          </a:pPr>
          <a:r>
            <a:rPr lang="lv-LV" sz="2000" kern="1200" dirty="0">
              <a:solidFill>
                <a:prstClr val="white"/>
              </a:solidFill>
              <a:latin typeface="Public Sans" panose="020B0604020202020204" charset="-70"/>
              <a:ea typeface="+mn-ea"/>
              <a:cs typeface="+mn-cs"/>
            </a:rPr>
            <a:t>Attīstības plānošana</a:t>
          </a:r>
        </a:p>
      </dsp:txBody>
      <dsp:txXfrm>
        <a:off x="625056" y="411186"/>
        <a:ext cx="10312674" cy="822060"/>
      </dsp:txXfrm>
    </dsp:sp>
    <dsp:sp modelId="{928607F9-4721-4B16-A382-F9C651B684EC}">
      <dsp:nvSpPr>
        <dsp:cNvPr id="0" name=""/>
        <dsp:cNvSpPr/>
      </dsp:nvSpPr>
      <dsp:spPr>
        <a:xfrm>
          <a:off x="111268" y="308428"/>
          <a:ext cx="1027576" cy="1027576"/>
        </a:xfrm>
        <a:prstGeom prst="ellipse">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831051-C22D-4661-A5C3-D2C0F4763E8E}">
      <dsp:nvSpPr>
        <dsp:cNvPr id="0" name=""/>
        <dsp:cNvSpPr/>
      </dsp:nvSpPr>
      <dsp:spPr>
        <a:xfrm>
          <a:off x="1301258" y="1644121"/>
          <a:ext cx="9636473" cy="822060"/>
        </a:xfrm>
        <a:prstGeom prst="rect">
          <a:avLst/>
        </a:prstGeom>
        <a:gradFill flip="none" rotWithShape="1">
          <a:gsLst>
            <a:gs pos="0">
              <a:srgbClr val="4F81BD">
                <a:shade val="80000"/>
                <a:hueOff val="0"/>
                <a:satOff val="0"/>
                <a:lumOff val="0"/>
                <a:alphaOff val="0"/>
                <a:shade val="51000"/>
                <a:satMod val="130000"/>
              </a:srgbClr>
            </a:gs>
            <a:gs pos="52000">
              <a:srgbClr val="4F81BD">
                <a:lumMod val="75000"/>
              </a:srgbClr>
            </a:gs>
            <a:gs pos="79000">
              <a:srgbClr val="4F81BD">
                <a:lumMod val="60000"/>
                <a:lumOff val="40000"/>
              </a:srgbClr>
            </a:gs>
            <a:gs pos="100000">
              <a:srgbClr val="9BBB59">
                <a:lumMod val="20000"/>
                <a:lumOff val="80000"/>
              </a:srgbClr>
            </a:gs>
          </a:gsLst>
          <a:lin ang="0" scaled="1"/>
          <a:tileRect/>
        </a:gradFill>
        <a:ln w="25400" cap="flat" cmpd="sng" algn="ctr">
          <a:solidFill>
            <a:srgbClr val="EEECE1">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2511" tIns="50800" rIns="50800" bIns="50800" numCol="1" spcCol="1270" anchor="ctr" anchorCtr="0">
          <a:noAutofit/>
        </a:bodyPr>
        <a:lstStyle/>
        <a:p>
          <a:pPr marL="0" lvl="0" indent="0" algn="l" defTabSz="889000">
            <a:lnSpc>
              <a:spcPct val="90000"/>
            </a:lnSpc>
            <a:spcBef>
              <a:spcPct val="0"/>
            </a:spcBef>
            <a:spcAft>
              <a:spcPct val="35000"/>
            </a:spcAft>
            <a:buNone/>
          </a:pPr>
          <a:r>
            <a:rPr lang="lv-LV" sz="2000" kern="1200" dirty="0">
              <a:solidFill>
                <a:prstClr val="white"/>
              </a:solidFill>
              <a:latin typeface="Public Sans" panose="020B0604020202020204" charset="-70"/>
              <a:ea typeface="+mn-ea"/>
              <a:cs typeface="+mn-cs"/>
            </a:rPr>
            <a:t>Sabiedriskā transporta organizēšana</a:t>
          </a:r>
        </a:p>
      </dsp:txBody>
      <dsp:txXfrm>
        <a:off x="1301258" y="1644121"/>
        <a:ext cx="9636473" cy="822060"/>
      </dsp:txXfrm>
    </dsp:sp>
    <dsp:sp modelId="{A8202D1B-326A-416A-ACB1-2CC713E38108}">
      <dsp:nvSpPr>
        <dsp:cNvPr id="0" name=""/>
        <dsp:cNvSpPr/>
      </dsp:nvSpPr>
      <dsp:spPr>
        <a:xfrm>
          <a:off x="787469" y="1541364"/>
          <a:ext cx="1027576" cy="1027576"/>
        </a:xfrm>
        <a:prstGeom prst="ellipse">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F6C980F-86B3-46A5-A167-E7860B098781}">
      <dsp:nvSpPr>
        <dsp:cNvPr id="0" name=""/>
        <dsp:cNvSpPr/>
      </dsp:nvSpPr>
      <dsp:spPr>
        <a:xfrm>
          <a:off x="1610467" y="2877056"/>
          <a:ext cx="9327263" cy="822060"/>
        </a:xfrm>
        <a:prstGeom prst="rect">
          <a:avLst/>
        </a:prstGeom>
        <a:gradFill flip="none" rotWithShape="1">
          <a:gsLst>
            <a:gs pos="0">
              <a:srgbClr val="4F81BD">
                <a:shade val="80000"/>
                <a:hueOff val="0"/>
                <a:satOff val="0"/>
                <a:lumOff val="0"/>
                <a:alphaOff val="0"/>
                <a:shade val="51000"/>
                <a:satMod val="130000"/>
              </a:srgbClr>
            </a:gs>
            <a:gs pos="52000">
              <a:srgbClr val="4F81BD">
                <a:lumMod val="75000"/>
              </a:srgbClr>
            </a:gs>
            <a:gs pos="79000">
              <a:srgbClr val="4F81BD">
                <a:lumMod val="60000"/>
                <a:lumOff val="40000"/>
              </a:srgbClr>
            </a:gs>
            <a:gs pos="100000">
              <a:srgbClr val="9BBB59">
                <a:lumMod val="20000"/>
                <a:lumOff val="80000"/>
              </a:srgbClr>
            </a:gs>
          </a:gsLst>
          <a:lin ang="0" scaled="1"/>
          <a:tileRect/>
        </a:gradFill>
        <a:ln w="25400" cap="flat" cmpd="sng" algn="ctr">
          <a:solidFill>
            <a:srgbClr val="EEECE1">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2511" tIns="50800" rIns="50800" bIns="50800" numCol="1" spcCol="1270" anchor="ctr" anchorCtr="0">
          <a:noAutofit/>
        </a:bodyPr>
        <a:lstStyle/>
        <a:p>
          <a:pPr marL="0" lvl="0" indent="0" algn="l" defTabSz="889000">
            <a:lnSpc>
              <a:spcPct val="90000"/>
            </a:lnSpc>
            <a:spcBef>
              <a:spcPct val="0"/>
            </a:spcBef>
            <a:spcAft>
              <a:spcPct val="35000"/>
            </a:spcAft>
            <a:buNone/>
          </a:pPr>
          <a:r>
            <a:rPr lang="lv-LV" sz="2000" kern="1200" dirty="0">
              <a:solidFill>
                <a:prstClr val="white"/>
              </a:solidFill>
              <a:latin typeface="Public Sans" panose="020B0604020202020204" charset="-70"/>
              <a:ea typeface="+mn-ea"/>
              <a:cs typeface="+mn-cs"/>
            </a:rPr>
            <a:t>Uzņēmējdarbības veicināšana</a:t>
          </a:r>
        </a:p>
      </dsp:txBody>
      <dsp:txXfrm>
        <a:off x="1610467" y="2877056"/>
        <a:ext cx="9327263" cy="822060"/>
      </dsp:txXfrm>
    </dsp:sp>
    <dsp:sp modelId="{22A6A48C-798B-4B1A-8531-957BAABF6440}">
      <dsp:nvSpPr>
        <dsp:cNvPr id="0" name=""/>
        <dsp:cNvSpPr/>
      </dsp:nvSpPr>
      <dsp:spPr>
        <a:xfrm>
          <a:off x="1096679" y="2774299"/>
          <a:ext cx="1027576" cy="1027576"/>
        </a:xfrm>
        <a:prstGeom prst="ellipse">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E3D4694-1AC0-4587-948E-95794476C763}">
      <dsp:nvSpPr>
        <dsp:cNvPr id="0" name=""/>
        <dsp:cNvSpPr/>
      </dsp:nvSpPr>
      <dsp:spPr>
        <a:xfrm>
          <a:off x="1610467" y="4109211"/>
          <a:ext cx="9327263" cy="822060"/>
        </a:xfrm>
        <a:prstGeom prst="rect">
          <a:avLst/>
        </a:prstGeom>
        <a:gradFill flip="none" rotWithShape="1">
          <a:gsLst>
            <a:gs pos="0">
              <a:srgbClr val="4F81BD">
                <a:shade val="80000"/>
                <a:hueOff val="0"/>
                <a:satOff val="0"/>
                <a:lumOff val="0"/>
                <a:alphaOff val="0"/>
                <a:shade val="51000"/>
                <a:satMod val="130000"/>
              </a:srgbClr>
            </a:gs>
            <a:gs pos="52000">
              <a:srgbClr val="4F81BD">
                <a:lumMod val="75000"/>
              </a:srgbClr>
            </a:gs>
            <a:gs pos="79000">
              <a:srgbClr val="4F81BD">
                <a:lumMod val="60000"/>
                <a:lumOff val="40000"/>
              </a:srgbClr>
            </a:gs>
            <a:gs pos="100000">
              <a:srgbClr val="9BBB59">
                <a:lumMod val="20000"/>
                <a:lumOff val="80000"/>
              </a:srgbClr>
            </a:gs>
          </a:gsLst>
          <a:lin ang="0" scaled="1"/>
          <a:tileRect/>
        </a:gradFill>
        <a:ln w="25400" cap="flat" cmpd="sng" algn="ctr">
          <a:solidFill>
            <a:srgbClr val="EEECE1">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2511" tIns="50800" rIns="50800" bIns="50800" numCol="1" spcCol="1270" anchor="ctr" anchorCtr="0">
          <a:noAutofit/>
        </a:bodyPr>
        <a:lstStyle/>
        <a:p>
          <a:pPr marL="0" lvl="0" indent="0" algn="l" defTabSz="889000">
            <a:lnSpc>
              <a:spcPct val="90000"/>
            </a:lnSpc>
            <a:spcBef>
              <a:spcPct val="0"/>
            </a:spcBef>
            <a:spcAft>
              <a:spcPct val="35000"/>
            </a:spcAft>
            <a:buNone/>
          </a:pPr>
          <a:r>
            <a:rPr lang="lv-LV" sz="2000" kern="1200" dirty="0">
              <a:solidFill>
                <a:prstClr val="white"/>
              </a:solidFill>
              <a:latin typeface="Public Sans" panose="020B0604020202020204" charset="-70"/>
              <a:ea typeface="+mn-ea"/>
              <a:cs typeface="+mn-cs"/>
            </a:rPr>
            <a:t>Reģionālā remigrācijas koordinatora nodrošināšana</a:t>
          </a:r>
        </a:p>
      </dsp:txBody>
      <dsp:txXfrm>
        <a:off x="1610467" y="4109211"/>
        <a:ext cx="9327263" cy="822060"/>
      </dsp:txXfrm>
    </dsp:sp>
    <dsp:sp modelId="{E8ED5582-7E56-4E06-8D69-EA4B9D0F3763}">
      <dsp:nvSpPr>
        <dsp:cNvPr id="0" name=""/>
        <dsp:cNvSpPr/>
      </dsp:nvSpPr>
      <dsp:spPr>
        <a:xfrm>
          <a:off x="1096679" y="4006453"/>
          <a:ext cx="1027576" cy="1027576"/>
        </a:xfrm>
        <a:prstGeom prst="ellipse">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2B5ABF8-8FE2-418E-9245-48BE62B85A19}">
      <dsp:nvSpPr>
        <dsp:cNvPr id="0" name=""/>
        <dsp:cNvSpPr/>
      </dsp:nvSpPr>
      <dsp:spPr>
        <a:xfrm>
          <a:off x="1301258" y="5342146"/>
          <a:ext cx="9636473" cy="822060"/>
        </a:xfrm>
        <a:prstGeom prst="rect">
          <a:avLst/>
        </a:prstGeom>
        <a:gradFill flip="none" rotWithShape="1">
          <a:gsLst>
            <a:gs pos="0">
              <a:srgbClr val="4F81BD">
                <a:shade val="80000"/>
                <a:hueOff val="0"/>
                <a:satOff val="0"/>
                <a:lumOff val="0"/>
                <a:alphaOff val="0"/>
                <a:shade val="51000"/>
                <a:satMod val="130000"/>
              </a:srgbClr>
            </a:gs>
            <a:gs pos="52000">
              <a:srgbClr val="4F81BD">
                <a:lumMod val="75000"/>
              </a:srgbClr>
            </a:gs>
            <a:gs pos="79000">
              <a:srgbClr val="4F81BD">
                <a:lumMod val="60000"/>
                <a:lumOff val="40000"/>
              </a:srgbClr>
            </a:gs>
            <a:gs pos="100000">
              <a:srgbClr val="9BBB59">
                <a:lumMod val="20000"/>
                <a:lumOff val="80000"/>
              </a:srgbClr>
            </a:gs>
          </a:gsLst>
          <a:lin ang="0" scaled="1"/>
          <a:tileRect/>
        </a:gradFill>
        <a:ln w="25400" cap="flat" cmpd="sng" algn="ctr">
          <a:solidFill>
            <a:srgbClr val="EEECE1">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2511" tIns="50800" rIns="50800" bIns="50800" numCol="1" spcCol="1270" anchor="ctr" anchorCtr="0">
          <a:noAutofit/>
        </a:bodyPr>
        <a:lstStyle/>
        <a:p>
          <a:pPr marL="0" lvl="0" indent="0" algn="l" defTabSz="889000">
            <a:lnSpc>
              <a:spcPct val="90000"/>
            </a:lnSpc>
            <a:spcBef>
              <a:spcPct val="0"/>
            </a:spcBef>
            <a:spcAft>
              <a:spcPct val="35000"/>
            </a:spcAft>
            <a:buNone/>
          </a:pPr>
          <a:r>
            <a:rPr lang="lv-LV" sz="2000" kern="1200" dirty="0">
              <a:solidFill>
                <a:prstClr val="white"/>
              </a:solidFill>
              <a:latin typeface="Public Sans" panose="020B0604020202020204" charset="-70"/>
              <a:ea typeface="+mn-ea"/>
              <a:cs typeface="+mn-cs"/>
            </a:rPr>
            <a:t>Reģionālu projektu iniciēšana un īstenošana</a:t>
          </a:r>
        </a:p>
      </dsp:txBody>
      <dsp:txXfrm>
        <a:off x="1301258" y="5342146"/>
        <a:ext cx="9636473" cy="822060"/>
      </dsp:txXfrm>
    </dsp:sp>
    <dsp:sp modelId="{46EECC7A-2FC6-4014-B273-2CA402B5F2DE}">
      <dsp:nvSpPr>
        <dsp:cNvPr id="0" name=""/>
        <dsp:cNvSpPr/>
      </dsp:nvSpPr>
      <dsp:spPr>
        <a:xfrm>
          <a:off x="787469" y="5239388"/>
          <a:ext cx="1027576" cy="1027576"/>
        </a:xfrm>
        <a:prstGeom prst="ellipse">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5C6E59E-5876-4D35-B5FB-C4E6B3B7B617}">
      <dsp:nvSpPr>
        <dsp:cNvPr id="0" name=""/>
        <dsp:cNvSpPr/>
      </dsp:nvSpPr>
      <dsp:spPr>
        <a:xfrm>
          <a:off x="625056" y="6575081"/>
          <a:ext cx="10312674" cy="822060"/>
        </a:xfrm>
        <a:prstGeom prst="rect">
          <a:avLst/>
        </a:prstGeom>
        <a:gradFill flip="none" rotWithShape="1">
          <a:gsLst>
            <a:gs pos="0">
              <a:srgbClr val="4F81BD">
                <a:shade val="80000"/>
                <a:hueOff val="0"/>
                <a:satOff val="0"/>
                <a:lumOff val="0"/>
                <a:alphaOff val="0"/>
                <a:shade val="51000"/>
                <a:satMod val="130000"/>
              </a:srgbClr>
            </a:gs>
            <a:gs pos="52000">
              <a:srgbClr val="4F81BD">
                <a:lumMod val="75000"/>
              </a:srgbClr>
            </a:gs>
            <a:gs pos="79000">
              <a:srgbClr val="4F81BD">
                <a:lumMod val="60000"/>
                <a:lumOff val="40000"/>
              </a:srgbClr>
            </a:gs>
            <a:gs pos="100000">
              <a:srgbClr val="9BBB59">
                <a:lumMod val="20000"/>
                <a:lumOff val="80000"/>
              </a:srgbClr>
            </a:gs>
          </a:gsLst>
          <a:lin ang="0" scaled="1"/>
          <a:tileRect/>
        </a:gradFill>
        <a:ln w="25400" cap="flat" cmpd="sng" algn="ctr">
          <a:solidFill>
            <a:srgbClr val="EEECE1">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2511" tIns="50800" rIns="50800" bIns="50800" numCol="1" spcCol="1270" anchor="ctr" anchorCtr="0">
          <a:noAutofit/>
        </a:bodyPr>
        <a:lstStyle/>
        <a:p>
          <a:pPr marL="0" lvl="0" indent="0" algn="l" defTabSz="889000">
            <a:lnSpc>
              <a:spcPct val="90000"/>
            </a:lnSpc>
            <a:spcBef>
              <a:spcPct val="0"/>
            </a:spcBef>
            <a:spcAft>
              <a:spcPct val="35000"/>
            </a:spcAft>
            <a:buNone/>
          </a:pPr>
          <a:r>
            <a:rPr lang="lv-LV" sz="2000" kern="1200" dirty="0">
              <a:solidFill>
                <a:prstClr val="white"/>
              </a:solidFill>
              <a:latin typeface="Public Sans" panose="020B0604020202020204" charset="-70"/>
              <a:ea typeface="+mn-ea"/>
              <a:cs typeface="+mn-cs"/>
            </a:rPr>
            <a:t>Brīvprātīgās iniciatīvas: </a:t>
          </a:r>
        </a:p>
        <a:p>
          <a:pPr marL="0" lvl="0" indent="0" algn="l" defTabSz="889000">
            <a:lnSpc>
              <a:spcPct val="90000"/>
            </a:lnSpc>
            <a:spcBef>
              <a:spcPct val="0"/>
            </a:spcBef>
            <a:spcAft>
              <a:spcPct val="35000"/>
            </a:spcAft>
            <a:buNone/>
          </a:pPr>
          <a:r>
            <a:rPr lang="lv-LV" sz="2000" kern="1200" dirty="0">
              <a:solidFill>
                <a:prstClr val="white"/>
              </a:solidFill>
              <a:latin typeface="Public Sans" panose="020B0604020202020204" charset="-70"/>
              <a:ea typeface="+mn-ea"/>
              <a:cs typeface="+mn-cs"/>
            </a:rPr>
            <a:t>Kurzemes kultūras programma un Pieaugušo izglītības tīkls</a:t>
          </a:r>
        </a:p>
      </dsp:txBody>
      <dsp:txXfrm>
        <a:off x="625056" y="6575081"/>
        <a:ext cx="10312674" cy="822060"/>
      </dsp:txXfrm>
    </dsp:sp>
    <dsp:sp modelId="{A3CEDAAE-7BCA-415D-9628-412B0E4CB4DD}">
      <dsp:nvSpPr>
        <dsp:cNvPr id="0" name=""/>
        <dsp:cNvSpPr/>
      </dsp:nvSpPr>
      <dsp:spPr>
        <a:xfrm>
          <a:off x="111268" y="6472323"/>
          <a:ext cx="1027576" cy="1027576"/>
        </a:xfrm>
        <a:prstGeom prst="ellipse">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uma vietturis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FF1993-D77F-43FC-B2BD-795F5D0D9975}" type="datetimeFigureOut">
              <a:rPr lang="lv-LV" smtClean="0"/>
              <a:t>11.01.2024</a:t>
            </a:fld>
            <a:endParaRPr lang="lv-LV"/>
          </a:p>
        </p:txBody>
      </p:sp>
      <p:sp>
        <p:nvSpPr>
          <p:cNvPr id="4" name="Slaida attēla vietturi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Piezīmju vietturi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6" name="Kājenes vietturis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aida numura vietturis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C031D0-124E-42F4-9987-1BA1DF3B2554}" type="slidenum">
              <a:rPr lang="lv-LV" smtClean="0"/>
              <a:t>‹#›</a:t>
            </a:fld>
            <a:endParaRPr lang="lv-LV"/>
          </a:p>
        </p:txBody>
      </p:sp>
    </p:spTree>
    <p:extLst>
      <p:ext uri="{BB962C8B-B14F-4D97-AF65-F5344CB8AC3E}">
        <p14:creationId xmlns:p14="http://schemas.microsoft.com/office/powerpoint/2010/main" val="2371618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fld id="{77C031D0-124E-42F4-9987-1BA1DF3B2554}" type="slidenum">
              <a:rPr lang="lv-LV" smtClean="0"/>
              <a:t>6</a:t>
            </a:fld>
            <a:endParaRPr lang="lv-LV"/>
          </a:p>
        </p:txBody>
      </p:sp>
    </p:spTree>
    <p:extLst>
      <p:ext uri="{BB962C8B-B14F-4D97-AF65-F5344CB8AC3E}">
        <p14:creationId xmlns:p14="http://schemas.microsoft.com/office/powerpoint/2010/main" val="4256557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fld id="{77C031D0-124E-42F4-9987-1BA1DF3B2554}" type="slidenum">
              <a:rPr lang="lv-LV" smtClean="0"/>
              <a:t>7</a:t>
            </a:fld>
            <a:endParaRPr lang="lv-LV"/>
          </a:p>
        </p:txBody>
      </p:sp>
    </p:spTree>
    <p:extLst>
      <p:ext uri="{BB962C8B-B14F-4D97-AF65-F5344CB8AC3E}">
        <p14:creationId xmlns:p14="http://schemas.microsoft.com/office/powerpoint/2010/main" val="2525622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fld id="{77C031D0-124E-42F4-9987-1BA1DF3B2554}" type="slidenum">
              <a:rPr lang="lv-LV" smtClean="0"/>
              <a:t>8</a:t>
            </a:fld>
            <a:endParaRPr lang="lv-LV"/>
          </a:p>
        </p:txBody>
      </p:sp>
    </p:spTree>
    <p:extLst>
      <p:ext uri="{BB962C8B-B14F-4D97-AF65-F5344CB8AC3E}">
        <p14:creationId xmlns:p14="http://schemas.microsoft.com/office/powerpoint/2010/main" val="881373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3.jpg"/><Relationship Id="rId4" Type="http://schemas.openxmlformats.org/officeDocument/2006/relationships/image" Target="../media/image10.jp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4.jpg"/><Relationship Id="rId4" Type="http://schemas.openxmlformats.org/officeDocument/2006/relationships/image" Target="../media/image17.jp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image" Target="../media/image21.jp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2.jpg"/><Relationship Id="rId4" Type="http://schemas.openxmlformats.org/officeDocument/2006/relationships/image" Target="../media/image25.jp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6.jpg"/><Relationship Id="rId4" Type="http://schemas.openxmlformats.org/officeDocument/2006/relationships/image" Target="../media/image29.jp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3.jpg"/><Relationship Id="rId4" Type="http://schemas.openxmlformats.org/officeDocument/2006/relationships/image" Target="../media/image32.jpg"/></Relationships>
</file>

<file path=ppt/slides/_rels/slide27.xml.rels><?xml version="1.0" encoding="UTF-8" standalone="yes"?>
<Relationships xmlns="http://schemas.openxmlformats.org/package/2006/relationships"><Relationship Id="rId3" Type="http://schemas.openxmlformats.org/officeDocument/2006/relationships/hyperlink" Target="https://www.kurzemesregions.lv/kurzemes-planosanas-regions-atjaunojis-brosuru-jauna-infrastruktura-kurzeme-deinstitucionalizacijas-procesa-istenosanai/"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7.jpg"/><Relationship Id="rId7" Type="http://schemas.openxmlformats.org/officeDocument/2006/relationships/image" Target="../media/image34.png"/><Relationship Id="rId2" Type="http://schemas.openxmlformats.org/officeDocument/2006/relationships/hyperlink" Target="https://www.eastbaltic.eu/useful-info/download/" TargetMode="External"/><Relationship Id="rId1" Type="http://schemas.openxmlformats.org/officeDocument/2006/relationships/slideLayout" Target="../slideLayouts/slideLayout2.xml"/><Relationship Id="rId6" Type="http://schemas.openxmlformats.org/officeDocument/2006/relationships/hyperlink" Target="https://www.kurzemesregions.lv/kurzemes-planosanas-regions-atjaunojis-brosuru-jauna-infrastruktura-kurzeme-deinstitucionalizacijas-procesa-istenosanai/" TargetMode="External"/><Relationship Id="rId5" Type="http://schemas.openxmlformats.org/officeDocument/2006/relationships/image" Target="../media/image38.png"/><Relationship Id="rId10" Type="http://schemas.openxmlformats.org/officeDocument/2006/relationships/image" Target="../media/image2.png"/><Relationship Id="rId4" Type="http://schemas.openxmlformats.org/officeDocument/2006/relationships/hyperlink" Target="https://www.kurzemesregions.lv/ar-jauno-turisma-celvedi-aicina-iepazit-senos-kursus-un-zemaisus/" TargetMode="External"/><Relationship Id="rId9" Type="http://schemas.openxmlformats.org/officeDocument/2006/relationships/image" Target="../media/image36.png"/></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Dm12ig81okQ" TargetMode="External"/><Relationship Id="rId2" Type="http://schemas.openxmlformats.org/officeDocument/2006/relationships/slideLayout" Target="../slideLayouts/slideLayout2.xml"/><Relationship Id="rId1" Type="http://schemas.openxmlformats.org/officeDocument/2006/relationships/video" Target="https://www.youtube.com/embed/Dm12ig81okQ?feature=oembed" TargetMode="External"/><Relationship Id="rId5" Type="http://schemas.openxmlformats.org/officeDocument/2006/relationships/image" Target="../media/image39.jpe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instagram.com/intrepidescape/" TargetMode="External"/><Relationship Id="rId7"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hyperlink" Target="https://www.instagram.com/intrepidescape/reel/CupocCwLj09/" TargetMode="External"/><Relationship Id="rId5" Type="http://schemas.openxmlformats.org/officeDocument/2006/relationships/image" Target="../media/image2.png"/><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centralbaltic.eu/project/tour4youth/" TargetMode="External"/><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3" Type="http://schemas.openxmlformats.org/officeDocument/2006/relationships/hyperlink" Target="https://interreg-baltic.eu/project/waterman/" TargetMode="External"/><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hyperlink" Target="https://www.kurzemesregions.lv/projekti/vides-aizsardziba/watwerman/"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kurzemesregions.lv/projekti/turisms/pargajienu-taku-pieejamiba/" TargetMode="External"/><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52.jpg"/><Relationship Id="rId5" Type="http://schemas.openxmlformats.org/officeDocument/2006/relationships/image" Target="../media/image51.png"/><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jpeg"/></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hyperlink" Target="mailto:aija.neilande@kurzemeregions.lv" TargetMode="Externa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www.kurzemesregions.lv/projekti/pievilciga-dzives-vide/surumo/" TargetMode="External"/><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s://www.kurzemesregions.lv/projekti/turisms/darza-perles/" TargetMode="External"/><Relationship Id="rId2" Type="http://schemas.openxmlformats.org/officeDocument/2006/relationships/hyperlink" Target="https://www.gardenpearls.eu/" TargetMode="External"/><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hyperlink" Target="https://interreg-baltic.eu/project/bsr-food-coalition/" TargetMode="External"/><Relationship Id="rId7" Type="http://schemas.openxmlformats.org/officeDocument/2006/relationships/image" Target="../media/image66.svg"/><Relationship Id="rId2" Type="http://schemas.openxmlformats.org/officeDocument/2006/relationships/hyperlink" Target="http://www.razotskurzeme.lv/" TargetMode="Externa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10" Type="http://schemas.openxmlformats.org/officeDocument/2006/relationships/image" Target="../media/image69.jpeg"/><Relationship Id="rId4" Type="http://schemas.openxmlformats.org/officeDocument/2006/relationships/hyperlink" Target="https://www.kurzemesregions.lv/projekti/pievilciga-dzives-vide/bsr-food-coalition/" TargetMode="External"/><Relationship Id="rId9" Type="http://schemas.openxmlformats.org/officeDocument/2006/relationships/image" Target="../media/image68.svg"/></Relationships>
</file>

<file path=ppt/slides/_rels/slide43.xml.rels><?xml version="1.0" encoding="UTF-8" standalone="yes"?>
<Relationships xmlns="http://schemas.openxmlformats.org/package/2006/relationships"><Relationship Id="rId3" Type="http://schemas.openxmlformats.org/officeDocument/2006/relationships/hyperlink" Target="https://www.kurzemesregions.lv/projekti/turisms/access-routes/" TargetMode="External"/><Relationship Id="rId2" Type="http://schemas.openxmlformats.org/officeDocument/2006/relationships/image" Target="../media/image70.jpeg"/><Relationship Id="rId1" Type="http://schemas.openxmlformats.org/officeDocument/2006/relationships/slideLayout" Target="../slideLayouts/slideLayout7.xml"/><Relationship Id="rId5" Type="http://schemas.openxmlformats.org/officeDocument/2006/relationships/image" Target="../media/image72.jpeg"/><Relationship Id="rId4" Type="http://schemas.openxmlformats.org/officeDocument/2006/relationships/image" Target="../media/image71.png"/></Relationships>
</file>

<file path=ppt/slides/_rels/slide4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hyperlink" Target="https://www.kurzemesregions.lv/projekti/turisms/gaisma-tumsa/" TargetMode="External"/><Relationship Id="rId1" Type="http://schemas.openxmlformats.org/officeDocument/2006/relationships/slideLayout" Target="../slideLayouts/slideLayout7.xml"/><Relationship Id="rId5" Type="http://schemas.openxmlformats.org/officeDocument/2006/relationships/image" Target="../media/image75.jpeg"/><Relationship Id="rId4" Type="http://schemas.openxmlformats.org/officeDocument/2006/relationships/image" Target="../media/image74.png"/></Relationships>
</file>

<file path=ppt/slides/_rels/slide4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png"/></Relationships>
</file>

<file path=ppt/slides/_rels/slide46.xml.rels><?xml version="1.0" encoding="UTF-8" standalone="yes"?>
<Relationships xmlns="http://schemas.openxmlformats.org/package/2006/relationships"><Relationship Id="rId8" Type="http://schemas.openxmlformats.org/officeDocument/2006/relationships/image" Target="../media/image85.jpeg"/><Relationship Id="rId13" Type="http://schemas.openxmlformats.org/officeDocument/2006/relationships/image" Target="../media/image90.jpeg"/><Relationship Id="rId3" Type="http://schemas.openxmlformats.org/officeDocument/2006/relationships/image" Target="../media/image80.png"/><Relationship Id="rId7" Type="http://schemas.openxmlformats.org/officeDocument/2006/relationships/image" Target="../media/image84.jpeg"/><Relationship Id="rId12" Type="http://schemas.openxmlformats.org/officeDocument/2006/relationships/image" Target="../media/image89.png"/><Relationship Id="rId2" Type="http://schemas.openxmlformats.org/officeDocument/2006/relationships/hyperlink" Target="https://www.kurzemesregions.lv/valsts-kulturkapitala-fonda-merkprogrammas-latviesu-vesturisko-zemju-attistibas-programma-projektu-konkursa-kurzemes-kulturas-programma-2023-rezultati/" TargetMode="External"/><Relationship Id="rId1" Type="http://schemas.openxmlformats.org/officeDocument/2006/relationships/slideLayout" Target="../slideLayouts/slideLayout7.xml"/><Relationship Id="rId6" Type="http://schemas.openxmlformats.org/officeDocument/2006/relationships/image" Target="../media/image83.jpeg"/><Relationship Id="rId11" Type="http://schemas.openxmlformats.org/officeDocument/2006/relationships/image" Target="../media/image88.png"/><Relationship Id="rId5" Type="http://schemas.openxmlformats.org/officeDocument/2006/relationships/image" Target="../media/image82.jpe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jpeg"/><Relationship Id="rId14" Type="http://schemas.openxmlformats.org/officeDocument/2006/relationships/image" Target="../media/image2.png"/></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experience.arcgis.com/experience/44f67abccb2f49afaf095d48a61bd61f" TargetMode="Externa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3583115" y="7706081"/>
            <a:ext cx="4153266" cy="1637944"/>
          </a:xfrm>
          <a:custGeom>
            <a:avLst/>
            <a:gdLst/>
            <a:ahLst/>
            <a:cxnLst/>
            <a:rect l="l" t="t" r="r" b="b"/>
            <a:pathLst>
              <a:path w="4153266" h="1637944">
                <a:moveTo>
                  <a:pt x="0" y="0"/>
                </a:moveTo>
                <a:lnTo>
                  <a:pt x="4153266" y="0"/>
                </a:lnTo>
                <a:lnTo>
                  <a:pt x="4153266" y="1637944"/>
                </a:lnTo>
                <a:lnTo>
                  <a:pt x="0" y="1637944"/>
                </a:lnTo>
                <a:lnTo>
                  <a:pt x="0" y="0"/>
                </a:lnTo>
                <a:close/>
              </a:path>
            </a:pathLst>
          </a:custGeom>
          <a:blipFill>
            <a:blip r:embed="rId2"/>
            <a:stretch>
              <a:fillRect/>
            </a:stretch>
          </a:blipFill>
        </p:spPr>
        <p:txBody>
          <a:bodyPr/>
          <a:lstStyle/>
          <a:p>
            <a:endParaRPr lang="lv-LV"/>
          </a:p>
        </p:txBody>
      </p:sp>
      <p:sp>
        <p:nvSpPr>
          <p:cNvPr id="5" name="TextBox 5"/>
          <p:cNvSpPr txBox="1"/>
          <p:nvPr/>
        </p:nvSpPr>
        <p:spPr>
          <a:xfrm>
            <a:off x="3659332" y="1743034"/>
            <a:ext cx="14058906" cy="1868427"/>
          </a:xfrm>
          <a:prstGeom prst="rect">
            <a:avLst/>
          </a:prstGeom>
        </p:spPr>
        <p:txBody>
          <a:bodyPr wrap="square" lIns="0" tIns="0" rIns="0" bIns="0" rtlCol="0" anchor="t">
            <a:spAutoFit/>
          </a:bodyPr>
          <a:lstStyle/>
          <a:p>
            <a:pPr>
              <a:lnSpc>
                <a:spcPts val="7098"/>
              </a:lnSpc>
            </a:pPr>
            <a:r>
              <a:rPr lang="lv-LV" sz="7800" spc="39" dirty="0">
                <a:solidFill>
                  <a:schemeClr val="accent1">
                    <a:lumMod val="50000"/>
                  </a:schemeClr>
                </a:solidFill>
                <a:latin typeface="Alice"/>
              </a:rPr>
              <a:t>Kurzemes plānošanas reģiona</a:t>
            </a:r>
          </a:p>
          <a:p>
            <a:pPr>
              <a:lnSpc>
                <a:spcPts val="7098"/>
              </a:lnSpc>
            </a:pPr>
            <a:r>
              <a:rPr lang="lv-LV" sz="7800" spc="39" dirty="0">
                <a:solidFill>
                  <a:schemeClr val="accent1">
                    <a:lumMod val="50000"/>
                  </a:schemeClr>
                </a:solidFill>
                <a:latin typeface="Alice"/>
              </a:rPr>
              <a:t> administrācija 2023/2024 </a:t>
            </a:r>
          </a:p>
        </p:txBody>
      </p:sp>
      <p:sp>
        <p:nvSpPr>
          <p:cNvPr id="6" name="TextBox 6"/>
          <p:cNvSpPr txBox="1"/>
          <p:nvPr/>
        </p:nvSpPr>
        <p:spPr>
          <a:xfrm>
            <a:off x="2703036" y="8115300"/>
            <a:ext cx="7862435" cy="1741170"/>
          </a:xfrm>
          <a:prstGeom prst="rect">
            <a:avLst/>
          </a:prstGeom>
        </p:spPr>
        <p:txBody>
          <a:bodyPr lIns="0" tIns="0" rIns="0" bIns="0" rtlCol="0" anchor="t">
            <a:spAutoFit/>
          </a:bodyPr>
          <a:lstStyle/>
          <a:p>
            <a:pPr>
              <a:lnSpc>
                <a:spcPts val="3450"/>
              </a:lnSpc>
            </a:pPr>
            <a:r>
              <a:rPr lang="en-US" sz="2300" dirty="0" err="1">
                <a:solidFill>
                  <a:srgbClr val="2B2C30"/>
                </a:solidFill>
                <a:latin typeface="Public Sans"/>
              </a:rPr>
              <a:t>E.Ozoli</a:t>
            </a:r>
            <a:r>
              <a:rPr lang="lv-LV" sz="2300" dirty="0">
                <a:solidFill>
                  <a:srgbClr val="2B2C30"/>
                </a:solidFill>
                <a:latin typeface="Public Sans"/>
              </a:rPr>
              <a:t>ņ</a:t>
            </a:r>
            <a:r>
              <a:rPr lang="en-US" sz="2300" dirty="0">
                <a:solidFill>
                  <a:srgbClr val="2B2C30"/>
                </a:solidFill>
                <a:latin typeface="Public Sans"/>
              </a:rPr>
              <a:t>a</a:t>
            </a:r>
          </a:p>
          <a:p>
            <a:pPr>
              <a:lnSpc>
                <a:spcPts val="3450"/>
              </a:lnSpc>
            </a:pPr>
            <a:r>
              <a:rPr lang="en-US" sz="2300" dirty="0">
                <a:solidFill>
                  <a:srgbClr val="2B2C30"/>
                </a:solidFill>
                <a:latin typeface="Public Sans"/>
              </a:rPr>
              <a:t>KPR </a:t>
            </a:r>
            <a:r>
              <a:rPr lang="en-US" sz="2300" dirty="0" err="1">
                <a:solidFill>
                  <a:srgbClr val="2B2C30"/>
                </a:solidFill>
                <a:latin typeface="Public Sans"/>
              </a:rPr>
              <a:t>Administrācijas</a:t>
            </a:r>
            <a:r>
              <a:rPr lang="en-US" sz="2300" dirty="0">
                <a:solidFill>
                  <a:srgbClr val="2B2C30"/>
                </a:solidFill>
                <a:latin typeface="Public Sans"/>
              </a:rPr>
              <a:t> </a:t>
            </a:r>
            <a:r>
              <a:rPr lang="en-US" sz="2300" dirty="0" err="1">
                <a:solidFill>
                  <a:srgbClr val="2B2C30"/>
                </a:solidFill>
                <a:latin typeface="Public Sans"/>
              </a:rPr>
              <a:t>vadītāja</a:t>
            </a:r>
            <a:endParaRPr lang="en-US" sz="2300" dirty="0">
              <a:solidFill>
                <a:srgbClr val="2B2C30"/>
              </a:solidFill>
              <a:latin typeface="Public Sans"/>
            </a:endParaRPr>
          </a:p>
          <a:p>
            <a:pPr>
              <a:lnSpc>
                <a:spcPts val="3450"/>
              </a:lnSpc>
            </a:pPr>
            <a:r>
              <a:rPr lang="lv-LV" sz="2300" dirty="0">
                <a:solidFill>
                  <a:srgbClr val="2B2C30"/>
                </a:solidFill>
                <a:latin typeface="Public Sans"/>
              </a:rPr>
              <a:t>12.01.2024</a:t>
            </a:r>
            <a:r>
              <a:rPr lang="en-US" sz="2300" dirty="0">
                <a:solidFill>
                  <a:srgbClr val="2B2C30"/>
                </a:solidFill>
                <a:latin typeface="Public Sans"/>
              </a:rPr>
              <a:t>.</a:t>
            </a:r>
          </a:p>
          <a:p>
            <a:pPr>
              <a:lnSpc>
                <a:spcPts val="3450"/>
              </a:lnSpc>
            </a:pPr>
            <a:endParaRPr lang="en-US" sz="2300" dirty="0">
              <a:solidFill>
                <a:srgbClr val="2B2C30"/>
              </a:solidFill>
              <a:latin typeface="Public Sans"/>
            </a:endParaRPr>
          </a:p>
        </p:txBody>
      </p:sp>
      <p:sp>
        <p:nvSpPr>
          <p:cNvPr id="7" name="Taisnstūris 6">
            <a:extLst>
              <a:ext uri="{FF2B5EF4-FFF2-40B4-BE49-F238E27FC236}">
                <a16:creationId xmlns:a16="http://schemas.microsoft.com/office/drawing/2014/main" id="{8BC28688-141D-E94C-7885-2283217DDFF5}"/>
              </a:ext>
            </a:extLst>
          </p:cNvPr>
          <p:cNvSpPr/>
          <p:nvPr/>
        </p:nvSpPr>
        <p:spPr>
          <a:xfrm>
            <a:off x="1004777" y="0"/>
            <a:ext cx="1295588" cy="10287000"/>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8" name="Vienādsānu trīsstūris 7">
            <a:extLst>
              <a:ext uri="{FF2B5EF4-FFF2-40B4-BE49-F238E27FC236}">
                <a16:creationId xmlns:a16="http://schemas.microsoft.com/office/drawing/2014/main" id="{1F2926BB-1E05-0D40-D298-4219284FDBE2}"/>
              </a:ext>
            </a:extLst>
          </p:cNvPr>
          <p:cNvSpPr/>
          <p:nvPr/>
        </p:nvSpPr>
        <p:spPr>
          <a:xfrm rot="5400000">
            <a:off x="1381770" y="1887523"/>
            <a:ext cx="2642532" cy="805343"/>
          </a:xfrm>
          <a:prstGeom prst="triangle">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9" name="Taisnstūris 8">
            <a:extLst>
              <a:ext uri="{FF2B5EF4-FFF2-40B4-BE49-F238E27FC236}">
                <a16:creationId xmlns:a16="http://schemas.microsoft.com/office/drawing/2014/main" id="{464EC2A2-22E1-9631-B55E-6C9ABB539996}"/>
              </a:ext>
            </a:extLst>
          </p:cNvPr>
          <p:cNvSpPr/>
          <p:nvPr/>
        </p:nvSpPr>
        <p:spPr>
          <a:xfrm>
            <a:off x="1217096" y="0"/>
            <a:ext cx="805998" cy="1028700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10" name="Vienādsānu trīsstūris 9">
            <a:extLst>
              <a:ext uri="{FF2B5EF4-FFF2-40B4-BE49-F238E27FC236}">
                <a16:creationId xmlns:a16="http://schemas.microsoft.com/office/drawing/2014/main" id="{85CFD42D-C9AB-E5CC-8015-5E5A711C3BE9}"/>
              </a:ext>
            </a:extLst>
          </p:cNvPr>
          <p:cNvSpPr/>
          <p:nvPr/>
        </p:nvSpPr>
        <p:spPr>
          <a:xfrm rot="5400000">
            <a:off x="828645" y="1887523"/>
            <a:ext cx="2642532" cy="805343"/>
          </a:xfrm>
          <a:prstGeom prst="triangle">
            <a:avLst/>
          </a:prstGeom>
          <a:solidFill>
            <a:schemeClr val="accent1">
              <a:lumMod val="7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11" name="Taisnstūris 10">
            <a:extLst>
              <a:ext uri="{FF2B5EF4-FFF2-40B4-BE49-F238E27FC236}">
                <a16:creationId xmlns:a16="http://schemas.microsoft.com/office/drawing/2014/main" id="{1284BBFC-E84C-29A0-1EAB-750EBEEEEFFF}"/>
              </a:ext>
            </a:extLst>
          </p:cNvPr>
          <p:cNvSpPr/>
          <p:nvPr/>
        </p:nvSpPr>
        <p:spPr>
          <a:xfrm>
            <a:off x="-21262" y="0"/>
            <a:ext cx="1529753" cy="10287000"/>
          </a:xfrm>
          <a:prstGeom prst="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12" name="Vienādsānu trīsstūris 11">
            <a:extLst>
              <a:ext uri="{FF2B5EF4-FFF2-40B4-BE49-F238E27FC236}">
                <a16:creationId xmlns:a16="http://schemas.microsoft.com/office/drawing/2014/main" id="{20D488A8-311E-C52F-2E4F-86CF91B8F48A}"/>
              </a:ext>
            </a:extLst>
          </p:cNvPr>
          <p:cNvSpPr/>
          <p:nvPr/>
        </p:nvSpPr>
        <p:spPr>
          <a:xfrm rot="5400000">
            <a:off x="589896" y="1887523"/>
            <a:ext cx="2642532" cy="805343"/>
          </a:xfrm>
          <a:prstGeom prst="triangle">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14" name="Taisnstūris 13">
            <a:extLst>
              <a:ext uri="{FF2B5EF4-FFF2-40B4-BE49-F238E27FC236}">
                <a16:creationId xmlns:a16="http://schemas.microsoft.com/office/drawing/2014/main" id="{72CEA5BC-781A-FFE7-655F-87C15A5E0FE5}"/>
              </a:ext>
            </a:extLst>
          </p:cNvPr>
          <p:cNvSpPr/>
          <p:nvPr/>
        </p:nvSpPr>
        <p:spPr>
          <a:xfrm>
            <a:off x="1099469" y="0"/>
            <a:ext cx="1295588" cy="10287000"/>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15" name="Vienādsānu trīsstūris 14">
            <a:extLst>
              <a:ext uri="{FF2B5EF4-FFF2-40B4-BE49-F238E27FC236}">
                <a16:creationId xmlns:a16="http://schemas.microsoft.com/office/drawing/2014/main" id="{A077427A-698F-6DC1-9C3C-3A3FE1568EBF}"/>
              </a:ext>
            </a:extLst>
          </p:cNvPr>
          <p:cNvSpPr/>
          <p:nvPr/>
        </p:nvSpPr>
        <p:spPr>
          <a:xfrm rot="5400000">
            <a:off x="1476462" y="1887523"/>
            <a:ext cx="2642532" cy="805343"/>
          </a:xfrm>
          <a:prstGeom prst="triangle">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16" name="Taisnstūris 15">
            <a:extLst>
              <a:ext uri="{FF2B5EF4-FFF2-40B4-BE49-F238E27FC236}">
                <a16:creationId xmlns:a16="http://schemas.microsoft.com/office/drawing/2014/main" id="{AAE29770-5267-A279-622F-63F0F49202AB}"/>
              </a:ext>
            </a:extLst>
          </p:cNvPr>
          <p:cNvSpPr/>
          <p:nvPr/>
        </p:nvSpPr>
        <p:spPr>
          <a:xfrm>
            <a:off x="1311788" y="0"/>
            <a:ext cx="805998" cy="1028700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17" name="Vienādsānu trīsstūris 16">
            <a:extLst>
              <a:ext uri="{FF2B5EF4-FFF2-40B4-BE49-F238E27FC236}">
                <a16:creationId xmlns:a16="http://schemas.microsoft.com/office/drawing/2014/main" id="{01E1C37D-30E6-4163-3FFC-8A5C40A7B298}"/>
              </a:ext>
            </a:extLst>
          </p:cNvPr>
          <p:cNvSpPr/>
          <p:nvPr/>
        </p:nvSpPr>
        <p:spPr>
          <a:xfrm rot="5400000">
            <a:off x="1199192" y="1887523"/>
            <a:ext cx="2642532" cy="805343"/>
          </a:xfrm>
          <a:prstGeom prst="triangle">
            <a:avLst/>
          </a:prstGeom>
          <a:solidFill>
            <a:schemeClr val="accent1">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18" name="Taisnstūris 17">
            <a:extLst>
              <a:ext uri="{FF2B5EF4-FFF2-40B4-BE49-F238E27FC236}">
                <a16:creationId xmlns:a16="http://schemas.microsoft.com/office/drawing/2014/main" id="{3020E080-D025-96AC-CC0B-3F28E4B73E69}"/>
              </a:ext>
            </a:extLst>
          </p:cNvPr>
          <p:cNvSpPr/>
          <p:nvPr/>
        </p:nvSpPr>
        <p:spPr>
          <a:xfrm>
            <a:off x="878774" y="0"/>
            <a:ext cx="963158" cy="10287000"/>
          </a:xfrm>
          <a:prstGeom prst="rect">
            <a:avLst/>
          </a:prstGeom>
          <a:solidFill>
            <a:schemeClr val="accent1">
              <a:lumMod val="7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19" name="Vienādsānu trīsstūris 18">
            <a:extLst>
              <a:ext uri="{FF2B5EF4-FFF2-40B4-BE49-F238E27FC236}">
                <a16:creationId xmlns:a16="http://schemas.microsoft.com/office/drawing/2014/main" id="{BDD78642-E526-354F-AB89-FC2D30ABE1D1}"/>
              </a:ext>
            </a:extLst>
          </p:cNvPr>
          <p:cNvSpPr/>
          <p:nvPr/>
        </p:nvSpPr>
        <p:spPr>
          <a:xfrm rot="5400000">
            <a:off x="923337" y="1887523"/>
            <a:ext cx="2642532" cy="805343"/>
          </a:xfrm>
          <a:prstGeom prst="triangle">
            <a:avLst/>
          </a:prstGeom>
          <a:solidFill>
            <a:schemeClr val="accent1">
              <a:lumMod val="7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20" name="Taisnstūris 19">
            <a:extLst>
              <a:ext uri="{FF2B5EF4-FFF2-40B4-BE49-F238E27FC236}">
                <a16:creationId xmlns:a16="http://schemas.microsoft.com/office/drawing/2014/main" id="{51739E28-BA92-7014-C00D-A56E0D9AB48A}"/>
              </a:ext>
            </a:extLst>
          </p:cNvPr>
          <p:cNvSpPr/>
          <p:nvPr/>
        </p:nvSpPr>
        <p:spPr>
          <a:xfrm>
            <a:off x="73430" y="0"/>
            <a:ext cx="1529753" cy="10287000"/>
          </a:xfrm>
          <a:prstGeom prst="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4173200" y="408015"/>
            <a:ext cx="3390889" cy="2771657"/>
          </a:xfrm>
          <a:custGeom>
            <a:avLst/>
            <a:gdLst/>
            <a:ahLst/>
            <a:cxnLst/>
            <a:rect l="l" t="t" r="r" b="b"/>
            <a:pathLst>
              <a:path w="3915375" h="3278228">
                <a:moveTo>
                  <a:pt x="0" y="0"/>
                </a:moveTo>
                <a:lnTo>
                  <a:pt x="3915376" y="0"/>
                </a:lnTo>
                <a:lnTo>
                  <a:pt x="3915376" y="3278228"/>
                </a:lnTo>
                <a:lnTo>
                  <a:pt x="0" y="3278228"/>
                </a:lnTo>
                <a:lnTo>
                  <a:pt x="0" y="0"/>
                </a:lnTo>
                <a:close/>
              </a:path>
            </a:pathLst>
          </a:custGeom>
          <a:blipFill>
            <a:blip r:embed="rId2"/>
            <a:stretch>
              <a:fillRect/>
            </a:stretch>
          </a:blipFill>
        </p:spPr>
        <p:txBody>
          <a:bodyPr/>
          <a:lstStyle/>
          <a:p>
            <a:endParaRPr lang="lv-LV"/>
          </a:p>
        </p:txBody>
      </p:sp>
      <p:sp>
        <p:nvSpPr>
          <p:cNvPr id="3" name="TextBox 3"/>
          <p:cNvSpPr txBox="1"/>
          <p:nvPr/>
        </p:nvSpPr>
        <p:spPr>
          <a:xfrm>
            <a:off x="2231901" y="789443"/>
            <a:ext cx="9211803" cy="9372759"/>
          </a:xfrm>
          <a:prstGeom prst="rect">
            <a:avLst/>
          </a:prstGeom>
        </p:spPr>
        <p:txBody>
          <a:bodyPr wrap="square" lIns="0" tIns="0" rIns="0" bIns="0" rtlCol="0" anchor="t">
            <a:spAutoFit/>
          </a:bodyPr>
          <a:lstStyle/>
          <a:p>
            <a:pPr marL="241200" indent="-228600" algn="just" defTabSz="914400">
              <a:lnSpc>
                <a:spcPct val="100000"/>
              </a:lnSpc>
              <a:spcBef>
                <a:spcPts val="1800"/>
              </a:spcBef>
              <a:buClr>
                <a:srgbClr val="000000"/>
              </a:buClr>
              <a:buFont typeface="Wingdings" charset="2"/>
              <a:buChar char=""/>
              <a:tabLst>
                <a:tab pos="241200" algn="l"/>
              </a:tabLst>
            </a:pPr>
            <a:r>
              <a:rPr lang="lv-LV" sz="1600" b="1" strike="noStrike" spc="-7" dirty="0">
                <a:solidFill>
                  <a:schemeClr val="dk1"/>
                </a:solidFill>
                <a:latin typeface="Public Sans" panose="020B0604020202020204" charset="-70"/>
              </a:rPr>
              <a:t>INDIVIDUĀLU</a:t>
            </a:r>
            <a:r>
              <a:rPr lang="lv-LV" sz="1600" b="1" strike="noStrike" spc="32" dirty="0">
                <a:solidFill>
                  <a:schemeClr val="dk1"/>
                </a:solidFill>
                <a:latin typeface="Public Sans" panose="020B0604020202020204" charset="-70"/>
              </a:rPr>
              <a:t> </a:t>
            </a:r>
            <a:r>
              <a:rPr lang="lv-LV" sz="1600" b="1" strike="noStrike" spc="-12" dirty="0">
                <a:solidFill>
                  <a:schemeClr val="dk1"/>
                </a:solidFill>
                <a:latin typeface="Public Sans" panose="020B0604020202020204" charset="-70"/>
              </a:rPr>
              <a:t>PIEDĀVĀJUMU</a:t>
            </a:r>
            <a:r>
              <a:rPr lang="lv-LV" sz="1600" b="1" strike="noStrike" spc="32" dirty="0">
                <a:solidFill>
                  <a:schemeClr val="dk1"/>
                </a:solidFill>
                <a:latin typeface="Public Sans" panose="020B0604020202020204" charset="-70"/>
              </a:rPr>
              <a:t> </a:t>
            </a:r>
            <a:r>
              <a:rPr lang="lv-LV" sz="1600" b="1" strike="noStrike" spc="-12" dirty="0">
                <a:solidFill>
                  <a:schemeClr val="dk1"/>
                </a:solidFill>
                <a:latin typeface="Public Sans" panose="020B0604020202020204" charset="-70"/>
              </a:rPr>
              <a:t>SAGATAVOŠANA </a:t>
            </a:r>
            <a:r>
              <a:rPr lang="lv-LV" sz="1600" b="0" strike="noStrike" spc="-12" dirty="0">
                <a:solidFill>
                  <a:schemeClr val="dk1"/>
                </a:solidFill>
                <a:latin typeface="Public Sans" panose="020B0604020202020204" charset="-70"/>
              </a:rPr>
              <a:t>(920)</a:t>
            </a:r>
            <a:r>
              <a:rPr lang="lv-LV" sz="1600" b="0" strike="noStrike" spc="18" dirty="0">
                <a:solidFill>
                  <a:schemeClr val="dk1"/>
                </a:solidFill>
                <a:latin typeface="Public Sans" panose="020B0604020202020204" charset="-70"/>
              </a:rPr>
              <a:t> </a:t>
            </a:r>
            <a:r>
              <a:rPr lang="lv-LV" sz="1600" b="0" strike="noStrike" spc="-7" dirty="0">
                <a:solidFill>
                  <a:schemeClr val="dk1"/>
                </a:solidFill>
                <a:latin typeface="Public Sans" panose="020B0604020202020204" charset="-70"/>
              </a:rPr>
              <a:t>un</a:t>
            </a:r>
            <a:r>
              <a:rPr lang="lv-LV" sz="1600" b="0" strike="noStrike" spc="12" dirty="0">
                <a:solidFill>
                  <a:schemeClr val="dk1"/>
                </a:solidFill>
                <a:latin typeface="Public Sans" panose="020B0604020202020204" charset="-70"/>
              </a:rPr>
              <a:t> </a:t>
            </a:r>
            <a:r>
              <a:rPr lang="lv-LV" sz="1600" b="0" strike="noStrike" spc="-12" dirty="0">
                <a:solidFill>
                  <a:schemeClr val="dk1"/>
                </a:solidFill>
                <a:latin typeface="Public Sans" panose="020B0604020202020204" charset="-70"/>
              </a:rPr>
              <a:t>aktīva</a:t>
            </a:r>
            <a:r>
              <a:rPr lang="lv-LV" sz="1600" b="0" strike="noStrike" spc="38" dirty="0">
                <a:solidFill>
                  <a:schemeClr val="dk1"/>
                </a:solidFill>
                <a:latin typeface="Public Sans" panose="020B0604020202020204" charset="-70"/>
              </a:rPr>
              <a:t> </a:t>
            </a:r>
            <a:r>
              <a:rPr lang="lv-LV" sz="1600" b="0" strike="noStrike" spc="-12" dirty="0">
                <a:solidFill>
                  <a:schemeClr val="dk1"/>
                </a:solidFill>
                <a:latin typeface="Public Sans" panose="020B0604020202020204" charset="-70"/>
              </a:rPr>
              <a:t>komunikācija</a:t>
            </a:r>
            <a:r>
              <a:rPr lang="lv-LV" sz="1600" b="0" strike="noStrike" spc="12" dirty="0">
                <a:solidFill>
                  <a:schemeClr val="dk1"/>
                </a:solidFill>
                <a:latin typeface="Public Sans" panose="020B0604020202020204" charset="-70"/>
              </a:rPr>
              <a:t> </a:t>
            </a:r>
            <a:r>
              <a:rPr lang="lv-LV" sz="1600" b="0" strike="noStrike" spc="-1" dirty="0">
                <a:solidFill>
                  <a:schemeClr val="dk1"/>
                </a:solidFill>
                <a:latin typeface="Public Sans" panose="020B0604020202020204" charset="-70"/>
              </a:rPr>
              <a:t>ar</a:t>
            </a:r>
            <a:r>
              <a:rPr lang="lv-LV" sz="1600" b="0" strike="noStrike" spc="12" dirty="0">
                <a:solidFill>
                  <a:schemeClr val="dk1"/>
                </a:solidFill>
                <a:latin typeface="Public Sans" panose="020B0604020202020204" charset="-70"/>
              </a:rPr>
              <a:t> </a:t>
            </a:r>
            <a:r>
              <a:rPr lang="lv-LV" sz="1600" b="0" strike="noStrike" spc="-12" dirty="0">
                <a:solidFill>
                  <a:schemeClr val="dk1"/>
                </a:solidFill>
                <a:latin typeface="Public Sans" panose="020B0604020202020204" charset="-70"/>
              </a:rPr>
              <a:t>remigrantiem.</a:t>
            </a:r>
            <a:endParaRPr lang="en-US" sz="1600" b="0" strike="noStrike" spc="-1" dirty="0">
              <a:solidFill>
                <a:srgbClr val="000000"/>
              </a:solidFill>
              <a:latin typeface="Public Sans" panose="020B0604020202020204" charset="-70"/>
            </a:endParaRPr>
          </a:p>
          <a:p>
            <a:pPr marL="241200" indent="-228600" algn="just" defTabSz="914400">
              <a:lnSpc>
                <a:spcPts val="1511"/>
              </a:lnSpc>
              <a:spcBef>
                <a:spcPts val="1800"/>
              </a:spcBef>
              <a:buClr>
                <a:srgbClr val="000000"/>
              </a:buClr>
              <a:buFont typeface="Wingdings" charset="2"/>
              <a:buChar char=""/>
              <a:tabLst>
                <a:tab pos="241200" algn="l"/>
              </a:tabLst>
            </a:pPr>
            <a:r>
              <a:rPr lang="lv-LV" sz="1600" b="0" strike="noStrike" spc="-7" dirty="0">
                <a:solidFill>
                  <a:schemeClr val="dk1"/>
                </a:solidFill>
                <a:latin typeface="Public Sans" panose="020B0604020202020204" charset="-70"/>
              </a:rPr>
              <a:t>Aktīva</a:t>
            </a:r>
            <a:r>
              <a:rPr lang="lv-LV" sz="1600" b="0" strike="noStrike" spc="9" dirty="0">
                <a:solidFill>
                  <a:schemeClr val="dk1"/>
                </a:solidFill>
                <a:latin typeface="Public Sans" panose="020B0604020202020204" charset="-70"/>
              </a:rPr>
              <a:t> </a:t>
            </a:r>
            <a:r>
              <a:rPr lang="lv-LV" sz="1600" b="0" strike="noStrike" spc="-7" dirty="0" err="1">
                <a:solidFill>
                  <a:schemeClr val="dk1"/>
                </a:solidFill>
                <a:latin typeface="Public Sans" panose="020B0604020202020204" charset="-70"/>
              </a:rPr>
              <a:t>Facebook</a:t>
            </a:r>
            <a:r>
              <a:rPr lang="lv-LV" sz="1600" b="0" strike="noStrike" spc="-21" dirty="0">
                <a:solidFill>
                  <a:schemeClr val="dk1"/>
                </a:solidFill>
                <a:latin typeface="Public Sans" panose="020B0604020202020204" charset="-70"/>
              </a:rPr>
              <a:t> </a:t>
            </a:r>
            <a:r>
              <a:rPr lang="lv-LV" sz="1600" b="0" strike="noStrike" spc="-1" dirty="0">
                <a:solidFill>
                  <a:schemeClr val="dk1"/>
                </a:solidFill>
                <a:latin typeface="Public Sans" panose="020B0604020202020204" charset="-70"/>
              </a:rPr>
              <a:t>lapas</a:t>
            </a:r>
            <a:r>
              <a:rPr lang="lv-LV" sz="1600" b="0" strike="noStrike" spc="4" dirty="0">
                <a:solidFill>
                  <a:schemeClr val="dk1"/>
                </a:solidFill>
                <a:latin typeface="Public Sans" panose="020B0604020202020204" charset="-70"/>
              </a:rPr>
              <a:t> </a:t>
            </a:r>
            <a:r>
              <a:rPr lang="lv-LV" sz="1600" b="0" strike="noStrike" spc="-12" dirty="0">
                <a:solidFill>
                  <a:schemeClr val="dk1"/>
                </a:solidFill>
                <a:latin typeface="Public Sans" panose="020B0604020202020204" charset="-70"/>
              </a:rPr>
              <a:t>"Atgriežos</a:t>
            </a:r>
            <a:r>
              <a:rPr lang="lv-LV" sz="1600" b="0" strike="noStrike" spc="-1" dirty="0">
                <a:solidFill>
                  <a:schemeClr val="dk1"/>
                </a:solidFill>
                <a:latin typeface="Public Sans" panose="020B0604020202020204" charset="-70"/>
              </a:rPr>
              <a:t> </a:t>
            </a:r>
            <a:r>
              <a:rPr lang="lv-LV" sz="1600" b="0" strike="noStrike" spc="-12" dirty="0">
                <a:solidFill>
                  <a:schemeClr val="dk1"/>
                </a:solidFill>
                <a:latin typeface="Public Sans" panose="020B0604020202020204" charset="-70"/>
              </a:rPr>
              <a:t>Kurzemē«(155)</a:t>
            </a:r>
            <a:r>
              <a:rPr lang="lv-LV" sz="1600" b="0" strike="noStrike" spc="-7" dirty="0">
                <a:solidFill>
                  <a:schemeClr val="dk1"/>
                </a:solidFill>
                <a:latin typeface="Public Sans" panose="020B0604020202020204" charset="-70"/>
              </a:rPr>
              <a:t> un</a:t>
            </a:r>
            <a:r>
              <a:rPr lang="lv-LV" sz="1600" b="0" strike="noStrike" spc="-1" dirty="0">
                <a:solidFill>
                  <a:schemeClr val="dk1"/>
                </a:solidFill>
                <a:latin typeface="Public Sans" panose="020B0604020202020204" charset="-70"/>
              </a:rPr>
              <a:t> KPR mājaslapas</a:t>
            </a:r>
            <a:r>
              <a:rPr lang="lv-LV" sz="1600" b="0" strike="noStrike" spc="4" dirty="0">
                <a:solidFill>
                  <a:schemeClr val="dk1"/>
                </a:solidFill>
                <a:latin typeface="Public Sans" panose="020B0604020202020204" charset="-70"/>
              </a:rPr>
              <a:t> </a:t>
            </a:r>
            <a:r>
              <a:rPr lang="lv-LV" sz="1600" b="0" strike="noStrike" spc="-7" dirty="0">
                <a:solidFill>
                  <a:schemeClr val="dk1"/>
                </a:solidFill>
                <a:latin typeface="Public Sans" panose="020B0604020202020204" charset="-70"/>
              </a:rPr>
              <a:t>remigrācijas </a:t>
            </a:r>
            <a:r>
              <a:rPr lang="lv-LV" sz="1600" b="0" strike="noStrike" spc="-301" dirty="0">
                <a:solidFill>
                  <a:schemeClr val="dk1"/>
                </a:solidFill>
                <a:latin typeface="Public Sans" panose="020B0604020202020204" charset="-70"/>
              </a:rPr>
              <a:t> </a:t>
            </a:r>
            <a:r>
              <a:rPr lang="lv-LV" sz="1600" b="0" strike="noStrike" spc="-7" dirty="0">
                <a:solidFill>
                  <a:schemeClr val="dk1"/>
                </a:solidFill>
                <a:latin typeface="Public Sans" panose="020B0604020202020204" charset="-70"/>
              </a:rPr>
              <a:t>sadaļas</a:t>
            </a:r>
            <a:r>
              <a:rPr lang="lv-LV" sz="1600" b="0" strike="noStrike" spc="4" dirty="0">
                <a:solidFill>
                  <a:schemeClr val="dk1"/>
                </a:solidFill>
                <a:latin typeface="Public Sans" panose="020B0604020202020204" charset="-70"/>
              </a:rPr>
              <a:t> </a:t>
            </a:r>
            <a:r>
              <a:rPr lang="lv-LV" sz="1600" b="0" strike="noStrike" spc="-7" dirty="0">
                <a:solidFill>
                  <a:schemeClr val="dk1"/>
                </a:solidFill>
                <a:latin typeface="Public Sans" panose="020B0604020202020204" charset="-70"/>
              </a:rPr>
              <a:t>uzturēšana(121)</a:t>
            </a:r>
            <a:r>
              <a:rPr lang="lv-LV" sz="1600" b="0" strike="noStrike" spc="38" dirty="0">
                <a:solidFill>
                  <a:schemeClr val="dk1"/>
                </a:solidFill>
                <a:latin typeface="Public Sans" panose="020B0604020202020204" charset="-70"/>
              </a:rPr>
              <a:t> </a:t>
            </a:r>
            <a:r>
              <a:rPr lang="lv-LV" sz="1600" b="0" strike="noStrike" spc="-7" dirty="0">
                <a:solidFill>
                  <a:schemeClr val="dk1"/>
                </a:solidFill>
                <a:latin typeface="Public Sans" panose="020B0604020202020204" charset="-70"/>
              </a:rPr>
              <a:t>un</a:t>
            </a:r>
            <a:r>
              <a:rPr lang="lv-LV" sz="1600" b="0" strike="noStrike" spc="-1" dirty="0">
                <a:solidFill>
                  <a:schemeClr val="dk1"/>
                </a:solidFill>
                <a:latin typeface="Public Sans" panose="020B0604020202020204" charset="-70"/>
              </a:rPr>
              <a:t> </a:t>
            </a:r>
            <a:r>
              <a:rPr lang="lv-LV" sz="1600" b="0" strike="noStrike" spc="-7" dirty="0">
                <a:solidFill>
                  <a:schemeClr val="dk1"/>
                </a:solidFill>
                <a:latin typeface="Public Sans" panose="020B0604020202020204" charset="-70"/>
              </a:rPr>
              <a:t>aktuālas</a:t>
            </a:r>
            <a:r>
              <a:rPr lang="lv-LV" sz="1600" b="0" strike="noStrike" spc="18" dirty="0">
                <a:solidFill>
                  <a:schemeClr val="dk1"/>
                </a:solidFill>
                <a:latin typeface="Public Sans" panose="020B0604020202020204" charset="-70"/>
              </a:rPr>
              <a:t> </a:t>
            </a:r>
            <a:r>
              <a:rPr lang="lv-LV" sz="1600" b="0" strike="noStrike" spc="-7" dirty="0">
                <a:solidFill>
                  <a:schemeClr val="dk1"/>
                </a:solidFill>
                <a:latin typeface="Public Sans" panose="020B0604020202020204" charset="-70"/>
              </a:rPr>
              <a:t>informācijas</a:t>
            </a:r>
            <a:r>
              <a:rPr lang="lv-LV" sz="1600" b="0" strike="noStrike" spc="-15" dirty="0">
                <a:solidFill>
                  <a:schemeClr val="dk1"/>
                </a:solidFill>
                <a:latin typeface="Public Sans" panose="020B0604020202020204" charset="-70"/>
              </a:rPr>
              <a:t> </a:t>
            </a:r>
            <a:r>
              <a:rPr lang="lv-LV" sz="1600" b="0" strike="noStrike" spc="-7" dirty="0">
                <a:solidFill>
                  <a:schemeClr val="dk1"/>
                </a:solidFill>
                <a:latin typeface="Public Sans" panose="020B0604020202020204" charset="-70"/>
              </a:rPr>
              <a:t>izvietošana.</a:t>
            </a:r>
            <a:endParaRPr lang="en-US" sz="1600" b="0" strike="noStrike" spc="-1" dirty="0">
              <a:solidFill>
                <a:srgbClr val="000000"/>
              </a:solidFill>
              <a:latin typeface="Public Sans" panose="020B0604020202020204" charset="-70"/>
            </a:endParaRPr>
          </a:p>
          <a:p>
            <a:pPr marL="241200" indent="-228600" algn="just" defTabSz="914400">
              <a:lnSpc>
                <a:spcPts val="1511"/>
              </a:lnSpc>
              <a:spcBef>
                <a:spcPts val="1800"/>
              </a:spcBef>
              <a:buClr>
                <a:srgbClr val="000000"/>
              </a:buClr>
              <a:buFont typeface="Wingdings" charset="2"/>
              <a:buChar char=""/>
              <a:tabLst>
                <a:tab pos="241200" algn="l"/>
              </a:tabLst>
            </a:pPr>
            <a:r>
              <a:rPr lang="lv-LV" sz="1600" b="0" strike="noStrike" spc="-15" dirty="0">
                <a:solidFill>
                  <a:schemeClr val="dk1"/>
                </a:solidFill>
                <a:latin typeface="Public Sans" panose="020B0604020202020204" charset="-70"/>
              </a:rPr>
              <a:t>Turpinās</a:t>
            </a:r>
            <a:r>
              <a:rPr lang="lv-LV" sz="1600" b="0" strike="noStrike" spc="4" dirty="0">
                <a:solidFill>
                  <a:schemeClr val="dk1"/>
                </a:solidFill>
                <a:latin typeface="Public Sans" panose="020B0604020202020204" charset="-70"/>
              </a:rPr>
              <a:t> </a:t>
            </a:r>
            <a:r>
              <a:rPr lang="lv-LV" sz="1600" b="1" strike="noStrike" spc="-7" dirty="0">
                <a:solidFill>
                  <a:schemeClr val="dk1"/>
                </a:solidFill>
                <a:latin typeface="Public Sans" panose="020B0604020202020204" charset="-70"/>
              </a:rPr>
              <a:t>PUBLIKĀCIJU</a:t>
            </a:r>
            <a:r>
              <a:rPr lang="lv-LV" sz="1600" b="1" strike="noStrike" spc="24" dirty="0">
                <a:solidFill>
                  <a:schemeClr val="dk1"/>
                </a:solidFill>
                <a:latin typeface="Public Sans" panose="020B0604020202020204" charset="-70"/>
              </a:rPr>
              <a:t> </a:t>
            </a:r>
            <a:r>
              <a:rPr lang="lv-LV" sz="1600" b="1" strike="noStrike" spc="-7" dirty="0">
                <a:solidFill>
                  <a:schemeClr val="dk1"/>
                </a:solidFill>
                <a:latin typeface="Public Sans" panose="020B0604020202020204" charset="-70"/>
              </a:rPr>
              <a:t>SĒRIJA</a:t>
            </a:r>
            <a:r>
              <a:rPr lang="lv-LV" sz="1600" b="1" strike="noStrike" spc="4" dirty="0">
                <a:solidFill>
                  <a:schemeClr val="dk1"/>
                </a:solidFill>
                <a:latin typeface="Public Sans" panose="020B0604020202020204" charset="-70"/>
              </a:rPr>
              <a:t> </a:t>
            </a:r>
            <a:r>
              <a:rPr lang="lv-LV" sz="1600" b="1" strike="noStrike" spc="-7" dirty="0">
                <a:solidFill>
                  <a:schemeClr val="dk1"/>
                </a:solidFill>
                <a:latin typeface="Public Sans" panose="020B0604020202020204" charset="-70"/>
              </a:rPr>
              <a:t>"CILVĒKSTĀSTI«(</a:t>
            </a:r>
            <a:r>
              <a:rPr lang="lv-LV" sz="1600" b="0" strike="noStrike" spc="-7" dirty="0">
                <a:solidFill>
                  <a:schemeClr val="dk1"/>
                </a:solidFill>
                <a:latin typeface="Public Sans" panose="020B0604020202020204" charset="-70"/>
              </a:rPr>
              <a:t>3)</a:t>
            </a:r>
            <a:r>
              <a:rPr lang="lv-LV" sz="1600" b="0" strike="noStrike" spc="4" dirty="0">
                <a:solidFill>
                  <a:schemeClr val="dk1"/>
                </a:solidFill>
                <a:latin typeface="Public Sans" panose="020B0604020202020204" charset="-70"/>
              </a:rPr>
              <a:t>, kur stāstām par remigrantu stāstiem, kuri dalās ar savu pieredzi, lēmumu atgriezties dzimtenē un ceļu mājup.</a:t>
            </a:r>
            <a:endParaRPr lang="en-US" sz="1600" b="0" strike="noStrike" spc="-1" dirty="0">
              <a:solidFill>
                <a:srgbClr val="000000"/>
              </a:solidFill>
              <a:latin typeface="Public Sans" panose="020B0604020202020204" charset="-70"/>
            </a:endParaRPr>
          </a:p>
          <a:p>
            <a:pPr marL="241200" indent="-228600" algn="just" defTabSz="914400">
              <a:lnSpc>
                <a:spcPts val="1511"/>
              </a:lnSpc>
              <a:spcBef>
                <a:spcPts val="1800"/>
              </a:spcBef>
              <a:buClr>
                <a:srgbClr val="000000"/>
              </a:buClr>
              <a:buFont typeface="Wingdings" charset="2"/>
              <a:buChar char=""/>
              <a:tabLst>
                <a:tab pos="241200" algn="l"/>
              </a:tabLst>
            </a:pPr>
            <a:r>
              <a:rPr lang="lv-LV" sz="1600" b="0" strike="noStrike" spc="4" dirty="0">
                <a:solidFill>
                  <a:schemeClr val="dk1"/>
                </a:solidFill>
                <a:latin typeface="Public Sans" panose="020B0604020202020204" charset="-70"/>
              </a:rPr>
              <a:t>Koordinators aktīvi sniedzis intervijas dažādos Latvijas medijos: “Saldus Zeme” (1), "Re TV" (1), “Brīvā Latvija”(1), “LV portāls" (1), "TV Kurzeme" (1), Latvijas Radio 4 (</a:t>
            </a:r>
            <a:r>
              <a:rPr lang="lv-LV" sz="1600" b="0" strike="noStrike" spc="4" dirty="0" err="1">
                <a:solidFill>
                  <a:schemeClr val="dk1"/>
                </a:solidFill>
                <a:latin typeface="Public Sans" panose="020B0604020202020204" charset="-70"/>
              </a:rPr>
              <a:t>Rus.LSM</a:t>
            </a:r>
            <a:r>
              <a:rPr lang="lv-LV" sz="1600" b="0" strike="noStrike" spc="4" dirty="0">
                <a:solidFill>
                  <a:schemeClr val="dk1"/>
                </a:solidFill>
                <a:latin typeface="Public Sans" panose="020B0604020202020204" charset="-70"/>
              </a:rPr>
              <a:t>) (1), LTV1 (1), u.c. </a:t>
            </a:r>
            <a:endParaRPr lang="en-US" sz="1600" b="0" strike="noStrike" spc="-1" dirty="0">
              <a:solidFill>
                <a:srgbClr val="000000"/>
              </a:solidFill>
              <a:latin typeface="Public Sans" panose="020B0604020202020204" charset="-70"/>
            </a:endParaRPr>
          </a:p>
          <a:p>
            <a:pPr marL="241200" indent="-228600" algn="just" defTabSz="914400">
              <a:lnSpc>
                <a:spcPts val="1511"/>
              </a:lnSpc>
              <a:spcBef>
                <a:spcPts val="1800"/>
              </a:spcBef>
              <a:buClr>
                <a:srgbClr val="000000"/>
              </a:buClr>
              <a:buFont typeface="Wingdings" charset="2"/>
              <a:buChar char=""/>
              <a:tabLst>
                <a:tab pos="241200" algn="l"/>
              </a:tabLst>
            </a:pPr>
            <a:r>
              <a:rPr lang="lv-LV" sz="1600" b="0" strike="noStrike" spc="4" dirty="0">
                <a:solidFill>
                  <a:schemeClr val="dk1"/>
                </a:solidFill>
                <a:latin typeface="Public Sans" panose="020B0604020202020204" charset="-70"/>
              </a:rPr>
              <a:t>Dalība, kā viesim raidījumos, stāstot par </a:t>
            </a:r>
            <a:r>
              <a:rPr lang="lv-LV" sz="1600" b="0" strike="noStrike" spc="4" dirty="0" err="1">
                <a:solidFill>
                  <a:schemeClr val="dk1"/>
                </a:solidFill>
                <a:latin typeface="Public Sans" panose="020B0604020202020204" charset="-70"/>
              </a:rPr>
              <a:t>remigrāciju</a:t>
            </a:r>
            <a:r>
              <a:rPr lang="lv-LV" sz="1600" b="0" strike="noStrike" spc="4" dirty="0">
                <a:solidFill>
                  <a:schemeClr val="dk1"/>
                </a:solidFill>
                <a:latin typeface="Public Sans" panose="020B0604020202020204" charset="-70"/>
              </a:rPr>
              <a:t> un atgriešanās iespējām Latvijā: Diasporas sociālā medija “Tauta” </a:t>
            </a:r>
            <a:r>
              <a:rPr lang="lv-LV" sz="1600" b="0" strike="noStrike" spc="4" dirty="0" err="1">
                <a:solidFill>
                  <a:schemeClr val="dk1"/>
                </a:solidFill>
                <a:latin typeface="Public Sans" panose="020B0604020202020204" charset="-70"/>
              </a:rPr>
              <a:t>radījumā“Noderīgi</a:t>
            </a:r>
            <a:r>
              <a:rPr lang="lv-LV" sz="1600" b="0" strike="noStrike" spc="4" dirty="0">
                <a:solidFill>
                  <a:schemeClr val="dk1"/>
                </a:solidFill>
                <a:latin typeface="Public Sans" panose="020B0604020202020204" charset="-70"/>
              </a:rPr>
              <a:t> zināt!” (2), LR1 “Globālais latvietis.21.gadsimts” (1).</a:t>
            </a:r>
            <a:endParaRPr lang="en-US" sz="1600" b="0" strike="noStrike" spc="-1" dirty="0">
              <a:solidFill>
                <a:srgbClr val="000000"/>
              </a:solidFill>
              <a:latin typeface="Public Sans" panose="020B0604020202020204" charset="-70"/>
            </a:endParaRPr>
          </a:p>
          <a:p>
            <a:pPr marL="241200" indent="-228600" algn="just" defTabSz="914400">
              <a:lnSpc>
                <a:spcPts val="1511"/>
              </a:lnSpc>
              <a:spcBef>
                <a:spcPts val="1800"/>
              </a:spcBef>
              <a:buClr>
                <a:srgbClr val="000000"/>
              </a:buClr>
              <a:buFont typeface="Wingdings" charset="2"/>
              <a:buChar char=""/>
              <a:tabLst>
                <a:tab pos="241200" algn="l"/>
              </a:tabLst>
            </a:pPr>
            <a:r>
              <a:rPr lang="lv-LV" sz="1600" b="0" strike="noStrike" spc="4" dirty="0">
                <a:solidFill>
                  <a:schemeClr val="dk1"/>
                </a:solidFill>
                <a:latin typeface="Public Sans" panose="020B0604020202020204" charset="-70"/>
              </a:rPr>
              <a:t>Dalība PLEIF Pasaules Latviešu Ekonomikas un Inovācijas Forumā 2023 (1), Vispārējo latviešu Dziesmu un Deju svētku ietvaros Pasaules latviešu saietu nams – ārvalstu latviešu kolektīvu koncertā (1).</a:t>
            </a:r>
            <a:endParaRPr lang="en-US" sz="1600" b="0" strike="noStrike" spc="-1" dirty="0">
              <a:solidFill>
                <a:srgbClr val="000000"/>
              </a:solidFill>
              <a:latin typeface="Public Sans" panose="020B0604020202020204" charset="-70"/>
            </a:endParaRPr>
          </a:p>
          <a:p>
            <a:pPr marL="241200" indent="-228600" algn="just" defTabSz="914400">
              <a:lnSpc>
                <a:spcPts val="1511"/>
              </a:lnSpc>
              <a:spcBef>
                <a:spcPts val="1800"/>
              </a:spcBef>
              <a:buClr>
                <a:srgbClr val="000000"/>
              </a:buClr>
              <a:buFont typeface="Wingdings" charset="2"/>
              <a:buChar char=""/>
              <a:tabLst>
                <a:tab pos="241200" algn="l"/>
              </a:tabLst>
            </a:pPr>
            <a:r>
              <a:rPr lang="lv-LV" sz="1600" b="1" strike="noStrike" spc="4" dirty="0">
                <a:solidFill>
                  <a:schemeClr val="dk1"/>
                </a:solidFill>
                <a:latin typeface="Public Sans" panose="020B0604020202020204" charset="-70"/>
              </a:rPr>
              <a:t>NOORGANIZĒTAS APMĀCĪBAS </a:t>
            </a:r>
            <a:r>
              <a:rPr lang="lv-LV" sz="1600" b="0" strike="noStrike" spc="4" dirty="0">
                <a:solidFill>
                  <a:schemeClr val="dk1"/>
                </a:solidFill>
                <a:latin typeface="Public Sans" panose="020B0604020202020204" charset="-70"/>
              </a:rPr>
              <a:t>“Rūpēs par citiem parūpēties arī par sevi – personīgā </a:t>
            </a:r>
            <a:r>
              <a:rPr lang="lv-LV" sz="1600" b="0" strike="noStrike" spc="4" dirty="0" err="1">
                <a:solidFill>
                  <a:schemeClr val="dk1"/>
                </a:solidFill>
                <a:latin typeface="Public Sans" panose="020B0604020202020204" charset="-70"/>
              </a:rPr>
              <a:t>labbūtība</a:t>
            </a:r>
            <a:r>
              <a:rPr lang="lv-LV" sz="1600" b="0" strike="noStrike" spc="4" dirty="0">
                <a:solidFill>
                  <a:schemeClr val="dk1"/>
                </a:solidFill>
                <a:latin typeface="Public Sans" panose="020B0604020202020204" charset="-70"/>
              </a:rPr>
              <a:t>” (1) un sanāksme pašvaldību speciālistiem remigrācijas koordinācijas jautājumos (1).</a:t>
            </a:r>
            <a:endParaRPr lang="en-US" sz="1600" b="0" strike="noStrike" spc="-1" dirty="0">
              <a:solidFill>
                <a:srgbClr val="000000"/>
              </a:solidFill>
              <a:latin typeface="Public Sans" panose="020B0604020202020204" charset="-70"/>
            </a:endParaRPr>
          </a:p>
          <a:p>
            <a:pPr marL="241200" indent="-228600" algn="just" defTabSz="914400">
              <a:lnSpc>
                <a:spcPts val="1511"/>
              </a:lnSpc>
              <a:spcBef>
                <a:spcPts val="1800"/>
              </a:spcBef>
              <a:buClr>
                <a:srgbClr val="000000"/>
              </a:buClr>
              <a:buFont typeface="Wingdings" charset="2"/>
              <a:buChar char=""/>
              <a:tabLst>
                <a:tab pos="241200" algn="l"/>
              </a:tabLst>
            </a:pPr>
            <a:r>
              <a:rPr lang="lv-LV" sz="1600" b="1" strike="noStrike" spc="4" dirty="0">
                <a:solidFill>
                  <a:schemeClr val="dk1"/>
                </a:solidFill>
                <a:latin typeface="Public Sans" panose="020B0604020202020204" charset="-70"/>
              </a:rPr>
              <a:t>TIKŠANĀS AR DIASPORAS PĀRSTĀVJIEM</a:t>
            </a:r>
            <a:r>
              <a:rPr lang="lv-LV" sz="1600" b="0" strike="noStrike" spc="4" dirty="0">
                <a:solidFill>
                  <a:schemeClr val="dk1"/>
                </a:solidFill>
                <a:latin typeface="Public Sans" panose="020B0604020202020204" charset="-70"/>
              </a:rPr>
              <a:t>, piedaloties: Īrija (Dublina) 12. Latviešu kultūras svētkos Īrijā (1), Latvijas vēstniecībā Apvienotajā Karalistē (Londonā)11. ikgadējā diasporas organizāciju un skolu pārstāvju tikšanās (1), Vācija (Frankfurte) Frankfurtes Latviešu biedrība rīkotajā pasākums par godu Latvijas Republikas proklamēšanas 105.gadadienai (1).</a:t>
            </a:r>
            <a:endParaRPr lang="en-US" sz="1600" b="0" strike="noStrike" spc="-1" dirty="0">
              <a:solidFill>
                <a:srgbClr val="000000"/>
              </a:solidFill>
              <a:latin typeface="Public Sans" panose="020B0604020202020204" charset="-70"/>
            </a:endParaRPr>
          </a:p>
          <a:p>
            <a:pPr marL="241200" indent="-228600" algn="just" defTabSz="914400">
              <a:lnSpc>
                <a:spcPts val="1511"/>
              </a:lnSpc>
              <a:spcBef>
                <a:spcPts val="1800"/>
              </a:spcBef>
              <a:buClr>
                <a:srgbClr val="000000"/>
              </a:buClr>
              <a:buFont typeface="Wingdings" charset="2"/>
              <a:buChar char=""/>
              <a:tabLst>
                <a:tab pos="241200" algn="l"/>
              </a:tabLst>
            </a:pPr>
            <a:r>
              <a:rPr lang="lv-LV" sz="1600" b="0" strike="noStrike" spc="4" dirty="0">
                <a:solidFill>
                  <a:schemeClr val="dk1"/>
                </a:solidFill>
                <a:latin typeface="Public Sans" panose="020B0604020202020204" charset="-70"/>
              </a:rPr>
              <a:t>Koordinators aktīvi piedalās dažādos rīkotajos semināros: DKP Latviešu valodas un izglītības darba grupas sanāksmē ar prezentāciju par remigrācijas aktualitātēm un latviešu valodu (1), LVA organizētajā pedagogu profesionālās kompetences pilnveides kursos „Pedagogu profesionālās kompetences pilnveide darbā ar </a:t>
            </a:r>
            <a:r>
              <a:rPr lang="lv-LV" sz="1600" b="0" strike="noStrike" spc="4" dirty="0" err="1">
                <a:solidFill>
                  <a:schemeClr val="dk1"/>
                </a:solidFill>
                <a:latin typeface="Public Sans" panose="020B0604020202020204" charset="-70"/>
              </a:rPr>
              <a:t>remigrējušiem</a:t>
            </a:r>
            <a:r>
              <a:rPr lang="lv-LV" sz="1600" b="0" strike="noStrike" spc="4" dirty="0">
                <a:solidFill>
                  <a:schemeClr val="dk1"/>
                </a:solidFill>
                <a:latin typeface="Public Sans" panose="020B0604020202020204" charset="-70"/>
              </a:rPr>
              <a:t> bērniem un imigrantiem” ar prezentāciju par remigrācijas aktualitātēm Latvijas reģionos un par remigrācijas koordinatora darbu kopumā (1), VPR organizētajā seminārā, stāstot par sadarbību ar Kurzemes pašvaldībām un atbalsta sniegšanu remigrantiem (1).</a:t>
            </a:r>
            <a:endParaRPr lang="en-US" sz="1600" b="0" strike="noStrike" spc="-1" dirty="0">
              <a:solidFill>
                <a:srgbClr val="000000"/>
              </a:solidFill>
              <a:latin typeface="Public Sans" panose="020B0604020202020204" charset="-70"/>
            </a:endParaRPr>
          </a:p>
          <a:p>
            <a:pPr marL="241200" indent="-228600" algn="just" defTabSz="914400">
              <a:lnSpc>
                <a:spcPts val="1511"/>
              </a:lnSpc>
              <a:spcBef>
                <a:spcPts val="1800"/>
              </a:spcBef>
              <a:buClr>
                <a:srgbClr val="000000"/>
              </a:buClr>
              <a:buFont typeface="Wingdings" charset="2"/>
              <a:buChar char=""/>
              <a:tabLst>
                <a:tab pos="241200" algn="l"/>
              </a:tabLst>
            </a:pPr>
            <a:r>
              <a:rPr lang="lv-LV" sz="1600" b="0" strike="noStrike" spc="4" dirty="0">
                <a:solidFill>
                  <a:schemeClr val="dk1"/>
                </a:solidFill>
                <a:latin typeface="Public Sans" panose="020B0604020202020204" charset="-70"/>
              </a:rPr>
              <a:t>Dalība Liepājas </a:t>
            </a:r>
            <a:r>
              <a:rPr lang="lv-LV" sz="1600" b="0" strike="noStrike" spc="4" dirty="0" err="1">
                <a:solidFill>
                  <a:schemeClr val="dk1"/>
                </a:solidFill>
                <a:latin typeface="Public Sans" panose="020B0604020202020204" charset="-70"/>
              </a:rPr>
              <a:t>valstspilsētas</a:t>
            </a:r>
            <a:r>
              <a:rPr lang="lv-LV" sz="1600" b="0" strike="noStrike" spc="4" dirty="0">
                <a:solidFill>
                  <a:schemeClr val="dk1"/>
                </a:solidFill>
                <a:latin typeface="Public Sans" panose="020B0604020202020204" charset="-70"/>
              </a:rPr>
              <a:t> pašvaldības organizēja remigrantu ģimeņu tikšanos “Nākamā pietura – Liepāja” (1).</a:t>
            </a:r>
            <a:endParaRPr lang="en-US" sz="1600" b="0" strike="noStrike" spc="-1" dirty="0">
              <a:solidFill>
                <a:srgbClr val="000000"/>
              </a:solidFill>
              <a:latin typeface="Public Sans" panose="020B0604020202020204" charset="-70"/>
            </a:endParaRPr>
          </a:p>
          <a:p>
            <a:pPr marL="241200" indent="-228600" algn="just" defTabSz="914400">
              <a:lnSpc>
                <a:spcPts val="1511"/>
              </a:lnSpc>
              <a:spcBef>
                <a:spcPts val="1800"/>
              </a:spcBef>
              <a:buClr>
                <a:srgbClr val="000000"/>
              </a:buClr>
              <a:buFont typeface="Wingdings" charset="2"/>
              <a:buChar char=""/>
              <a:tabLst>
                <a:tab pos="241200" algn="l"/>
              </a:tabLst>
            </a:pPr>
            <a:r>
              <a:rPr lang="lv-LV" sz="1600" b="1" strike="noStrike" spc="4" dirty="0">
                <a:solidFill>
                  <a:schemeClr val="dk1"/>
                </a:solidFill>
                <a:latin typeface="Public Sans" panose="020B0604020202020204" charset="-70"/>
              </a:rPr>
              <a:t>AKTĪVA SADARBĪBAS VEIDOŠANAS </a:t>
            </a:r>
            <a:r>
              <a:rPr lang="lv-LV" sz="1600" b="0" strike="noStrike" spc="4" dirty="0">
                <a:solidFill>
                  <a:schemeClr val="dk1"/>
                </a:solidFill>
                <a:latin typeface="Public Sans" panose="020B0604020202020204" charset="-70"/>
              </a:rPr>
              <a:t>ar Kurzemes pašvaldību pārstāvjiem remigrācijas jautājumos, LIAA Kurzemes biznesa inkubatoriem un citām valsts iestādēm, kā arī aktīva komunikācija ar citu reģionu remigrācijas koordinatoriem.</a:t>
            </a:r>
            <a:endParaRPr lang="en-US" sz="1600" b="0" strike="noStrike" spc="-1" dirty="0">
              <a:solidFill>
                <a:srgbClr val="000000"/>
              </a:solidFill>
              <a:latin typeface="Public Sans" panose="020B0604020202020204" charset="-70"/>
            </a:endParaRPr>
          </a:p>
          <a:p>
            <a:pPr algn="just" defTabSz="914400">
              <a:lnSpc>
                <a:spcPts val="1511"/>
              </a:lnSpc>
              <a:spcBef>
                <a:spcPts val="1800"/>
              </a:spcBef>
              <a:tabLst>
                <a:tab pos="241200" algn="l"/>
              </a:tabLst>
            </a:pPr>
            <a:endParaRPr lang="en-US" sz="1600" b="0" strike="noStrike" spc="-1" dirty="0">
              <a:solidFill>
                <a:srgbClr val="000000"/>
              </a:solidFill>
              <a:latin typeface="Public Sans" panose="020B0604020202020204" charset="-70"/>
            </a:endParaRPr>
          </a:p>
          <a:p>
            <a:pPr algn="just">
              <a:lnSpc>
                <a:spcPts val="3553"/>
              </a:lnSpc>
              <a:spcBef>
                <a:spcPts val="1800"/>
              </a:spcBef>
            </a:pPr>
            <a:endParaRPr lang="en-US" sz="1600" dirty="0">
              <a:solidFill>
                <a:srgbClr val="2B2C30"/>
              </a:solidFill>
              <a:latin typeface="Public Sans" panose="020B0604020202020204" charset="-70"/>
            </a:endParaRPr>
          </a:p>
        </p:txBody>
      </p:sp>
      <p:grpSp>
        <p:nvGrpSpPr>
          <p:cNvPr id="5" name="Group 5"/>
          <p:cNvGrpSpPr/>
          <p:nvPr/>
        </p:nvGrpSpPr>
        <p:grpSpPr>
          <a:xfrm>
            <a:off x="11569885" y="3390899"/>
            <a:ext cx="6413315" cy="6089597"/>
            <a:chOff x="0" y="-76200"/>
            <a:chExt cx="1705877" cy="1366051"/>
          </a:xfrm>
        </p:grpSpPr>
        <p:sp>
          <p:nvSpPr>
            <p:cNvPr id="6" name="Freeform 6"/>
            <p:cNvSpPr/>
            <p:nvPr/>
          </p:nvSpPr>
          <p:spPr>
            <a:xfrm>
              <a:off x="25026" y="0"/>
              <a:ext cx="1680851" cy="1289851"/>
            </a:xfrm>
            <a:custGeom>
              <a:avLst/>
              <a:gdLst/>
              <a:ahLst/>
              <a:cxnLst/>
              <a:rect l="l" t="t" r="r" b="b"/>
              <a:pathLst>
                <a:path w="1680851" h="1289851">
                  <a:moveTo>
                    <a:pt x="61868" y="0"/>
                  </a:moveTo>
                  <a:lnTo>
                    <a:pt x="1618983" y="0"/>
                  </a:lnTo>
                  <a:cubicBezTo>
                    <a:pt x="1635391" y="0"/>
                    <a:pt x="1651128" y="6518"/>
                    <a:pt x="1662730" y="18121"/>
                  </a:cubicBezTo>
                  <a:cubicBezTo>
                    <a:pt x="1674332" y="29723"/>
                    <a:pt x="1680851" y="45459"/>
                    <a:pt x="1680851" y="61868"/>
                  </a:cubicBezTo>
                  <a:lnTo>
                    <a:pt x="1680851" y="1227983"/>
                  </a:lnTo>
                  <a:cubicBezTo>
                    <a:pt x="1680851" y="1262152"/>
                    <a:pt x="1653151" y="1289851"/>
                    <a:pt x="1618983" y="1289851"/>
                  </a:cubicBezTo>
                  <a:lnTo>
                    <a:pt x="61868" y="1289851"/>
                  </a:lnTo>
                  <a:cubicBezTo>
                    <a:pt x="45459" y="1289851"/>
                    <a:pt x="29723" y="1283333"/>
                    <a:pt x="18121" y="1271731"/>
                  </a:cubicBezTo>
                  <a:cubicBezTo>
                    <a:pt x="6518" y="1260128"/>
                    <a:pt x="0" y="1244392"/>
                    <a:pt x="0" y="1227983"/>
                  </a:cubicBezTo>
                  <a:lnTo>
                    <a:pt x="0" y="61868"/>
                  </a:lnTo>
                  <a:cubicBezTo>
                    <a:pt x="0" y="45459"/>
                    <a:pt x="6518" y="29723"/>
                    <a:pt x="18121" y="18121"/>
                  </a:cubicBezTo>
                  <a:cubicBezTo>
                    <a:pt x="29723" y="6518"/>
                    <a:pt x="45459" y="0"/>
                    <a:pt x="61868" y="0"/>
                  </a:cubicBezTo>
                  <a:close/>
                </a:path>
              </a:pathLst>
            </a:custGeom>
            <a:solidFill>
              <a:srgbClr val="D9D9D9"/>
            </a:solidFill>
          </p:spPr>
          <p:txBody>
            <a:bodyPr/>
            <a:lstStyle/>
            <a:p>
              <a:endParaRPr lang="lv-LV"/>
            </a:p>
          </p:txBody>
        </p:sp>
        <p:sp>
          <p:nvSpPr>
            <p:cNvPr id="7" name="TextBox 7"/>
            <p:cNvSpPr txBox="1"/>
            <p:nvPr/>
          </p:nvSpPr>
          <p:spPr>
            <a:xfrm>
              <a:off x="0" y="-76200"/>
              <a:ext cx="812800" cy="889000"/>
            </a:xfrm>
            <a:prstGeom prst="rect">
              <a:avLst/>
            </a:prstGeom>
          </p:spPr>
          <p:txBody>
            <a:bodyPr lIns="50800" tIns="50800" rIns="50800" bIns="50800" rtlCol="0" anchor="ctr"/>
            <a:lstStyle/>
            <a:p>
              <a:pPr algn="ctr">
                <a:lnSpc>
                  <a:spcPts val="3450"/>
                </a:lnSpc>
              </a:pPr>
              <a:endParaRPr/>
            </a:p>
          </p:txBody>
        </p:sp>
      </p:grpSp>
      <p:sp>
        <p:nvSpPr>
          <p:cNvPr id="10" name="TextBox 10"/>
          <p:cNvSpPr txBox="1"/>
          <p:nvPr/>
        </p:nvSpPr>
        <p:spPr>
          <a:xfrm>
            <a:off x="11293741" y="4343414"/>
            <a:ext cx="7519086" cy="426104"/>
          </a:xfrm>
          <a:prstGeom prst="rect">
            <a:avLst/>
          </a:prstGeom>
        </p:spPr>
        <p:txBody>
          <a:bodyPr lIns="0" tIns="0" rIns="0" bIns="0" rtlCol="0" anchor="t">
            <a:spAutoFit/>
          </a:bodyPr>
          <a:lstStyle/>
          <a:p>
            <a:pPr algn="ctr">
              <a:lnSpc>
                <a:spcPts val="1713"/>
              </a:lnSpc>
              <a:spcBef>
                <a:spcPct val="0"/>
              </a:spcBef>
            </a:pPr>
            <a:r>
              <a:rPr lang="en-US" sz="1400" b="1" spc="277" dirty="0">
                <a:solidFill>
                  <a:srgbClr val="2B2C30"/>
                </a:solidFill>
                <a:latin typeface="Public Sans Bold"/>
              </a:rPr>
              <a:t>STATISTISKA KURZEME</a:t>
            </a:r>
          </a:p>
          <a:p>
            <a:pPr algn="ctr">
              <a:lnSpc>
                <a:spcPts val="1713"/>
              </a:lnSpc>
              <a:spcBef>
                <a:spcPct val="0"/>
              </a:spcBef>
            </a:pPr>
            <a:r>
              <a:rPr lang="en-US" sz="1400" b="1" spc="277" dirty="0">
                <a:solidFill>
                  <a:srgbClr val="2B2C30"/>
                </a:solidFill>
                <a:latin typeface="Public Sans Bold"/>
              </a:rPr>
              <a:t> (2018. GADA MARTS – 2023. GADA JŪNIJS)</a:t>
            </a:r>
          </a:p>
        </p:txBody>
      </p:sp>
      <p:sp>
        <p:nvSpPr>
          <p:cNvPr id="13" name="TextBox 12">
            <a:extLst>
              <a:ext uri="{FF2B5EF4-FFF2-40B4-BE49-F238E27FC236}">
                <a16:creationId xmlns:a16="http://schemas.microsoft.com/office/drawing/2014/main" id="{0EB84119-AFF5-1C95-10A0-C26D19849980}"/>
              </a:ext>
            </a:extLst>
          </p:cNvPr>
          <p:cNvSpPr txBox="1"/>
          <p:nvPr/>
        </p:nvSpPr>
        <p:spPr>
          <a:xfrm>
            <a:off x="11646047" y="5118061"/>
            <a:ext cx="6337153" cy="4216539"/>
          </a:xfrm>
          <a:prstGeom prst="rect">
            <a:avLst/>
          </a:prstGeom>
          <a:noFill/>
        </p:spPr>
        <p:txBody>
          <a:bodyPr wrap="square">
            <a:spAutoFit/>
          </a:bodyPr>
          <a:lstStyle/>
          <a:p>
            <a:pPr marL="299160" indent="-286920" defTabSz="914400">
              <a:lnSpc>
                <a:spcPct val="100000"/>
              </a:lnSpc>
              <a:spcBef>
                <a:spcPts val="1200"/>
              </a:spcBef>
              <a:buClr>
                <a:srgbClr val="000000"/>
              </a:buClr>
              <a:buFont typeface="Wingdings" charset="2"/>
              <a:buChar char=""/>
              <a:tabLst>
                <a:tab pos="299160" algn="l"/>
                <a:tab pos="299880" algn="l"/>
              </a:tabLst>
            </a:pPr>
            <a:r>
              <a:rPr lang="lv-LV" sz="1600" strike="noStrike" spc="-1" dirty="0">
                <a:solidFill>
                  <a:schemeClr val="dk1"/>
                </a:solidFill>
                <a:latin typeface="Public Sans" panose="020B0604020202020204" charset="-70"/>
              </a:rPr>
              <a:t>AR</a:t>
            </a:r>
            <a:r>
              <a:rPr lang="lv-LV" sz="1600" strike="noStrike" spc="-7" dirty="0">
                <a:solidFill>
                  <a:schemeClr val="dk1"/>
                </a:solidFill>
                <a:latin typeface="Public Sans" panose="020B0604020202020204" charset="-70"/>
              </a:rPr>
              <a:t> </a:t>
            </a:r>
            <a:r>
              <a:rPr lang="lv-LV" sz="1600" strike="noStrike" spc="-1" dirty="0">
                <a:solidFill>
                  <a:schemeClr val="dk1"/>
                </a:solidFill>
                <a:latin typeface="Public Sans" panose="020B0604020202020204" charset="-70"/>
              </a:rPr>
              <a:t>KURZEMES REMIGRĀCIJAS</a:t>
            </a:r>
            <a:r>
              <a:rPr lang="lv-LV" sz="1600" strike="noStrike" spc="-32" dirty="0">
                <a:solidFill>
                  <a:schemeClr val="dk1"/>
                </a:solidFill>
                <a:latin typeface="Public Sans" panose="020B0604020202020204" charset="-70"/>
              </a:rPr>
              <a:t> </a:t>
            </a:r>
            <a:r>
              <a:rPr lang="lv-LV" sz="1600" strike="noStrike" spc="-7" dirty="0">
                <a:solidFill>
                  <a:schemeClr val="dk1"/>
                </a:solidFill>
                <a:latin typeface="Public Sans" panose="020B0604020202020204" charset="-70"/>
              </a:rPr>
              <a:t>KOORDINATORI</a:t>
            </a:r>
            <a:r>
              <a:rPr lang="lv-LV" sz="1600" strike="noStrike" spc="-32" dirty="0">
                <a:solidFill>
                  <a:schemeClr val="dk1"/>
                </a:solidFill>
                <a:latin typeface="Public Sans" panose="020B0604020202020204" charset="-70"/>
              </a:rPr>
              <a:t> </a:t>
            </a:r>
            <a:r>
              <a:rPr lang="lv-LV" sz="1600" strike="noStrike" spc="-7" dirty="0">
                <a:solidFill>
                  <a:schemeClr val="dk1"/>
                </a:solidFill>
                <a:latin typeface="Public Sans" panose="020B0604020202020204" charset="-70"/>
              </a:rPr>
              <a:t>SAZINĀJUŠIES</a:t>
            </a:r>
            <a:r>
              <a:rPr lang="lv-LV" sz="1600" strike="noStrike" spc="-32" dirty="0">
                <a:solidFill>
                  <a:schemeClr val="dk1"/>
                </a:solidFill>
                <a:latin typeface="Public Sans" panose="020B0604020202020204" charset="-70"/>
              </a:rPr>
              <a:t> - 3113</a:t>
            </a:r>
            <a:r>
              <a:rPr lang="en-US" sz="1600" strike="noStrike" spc="-1" dirty="0">
                <a:solidFill>
                  <a:schemeClr val="dk1"/>
                </a:solidFill>
                <a:latin typeface="Public Sans" panose="020B0604020202020204" charset="-70"/>
              </a:rPr>
              <a:t> </a:t>
            </a:r>
            <a:r>
              <a:rPr lang="lv-LV" sz="1600" strike="noStrike" spc="4" dirty="0">
                <a:solidFill>
                  <a:schemeClr val="dk1"/>
                </a:solidFill>
                <a:latin typeface="Public Sans" panose="020B0604020202020204" charset="-70"/>
              </a:rPr>
              <a:t> </a:t>
            </a:r>
            <a:r>
              <a:rPr lang="lv-LV" sz="1600" strike="noStrike" spc="-1" dirty="0">
                <a:solidFill>
                  <a:schemeClr val="dk1"/>
                </a:solidFill>
                <a:latin typeface="Public Sans" panose="020B0604020202020204" charset="-70"/>
              </a:rPr>
              <a:t>cilvēki</a:t>
            </a:r>
            <a:r>
              <a:rPr lang="lv-LV" sz="1600" strike="noStrike" spc="-32" dirty="0">
                <a:solidFill>
                  <a:schemeClr val="dk1"/>
                </a:solidFill>
                <a:latin typeface="Public Sans" panose="020B0604020202020204" charset="-70"/>
              </a:rPr>
              <a:t> </a:t>
            </a:r>
            <a:r>
              <a:rPr lang="lv-LV" sz="1600" strike="noStrike" spc="-1" dirty="0">
                <a:solidFill>
                  <a:schemeClr val="dk1"/>
                </a:solidFill>
                <a:latin typeface="Public Sans" panose="020B0604020202020204" charset="-70"/>
              </a:rPr>
              <a:t>/ 1157ģimenes</a:t>
            </a:r>
            <a:endParaRPr lang="en-US" sz="1600" strike="noStrike" spc="-1" dirty="0">
              <a:solidFill>
                <a:srgbClr val="000000"/>
              </a:solidFill>
              <a:latin typeface="Public Sans" panose="020B0604020202020204" charset="-70"/>
            </a:endParaRPr>
          </a:p>
          <a:p>
            <a:pPr marL="299160" indent="-286920" defTabSz="914400">
              <a:lnSpc>
                <a:spcPct val="100000"/>
              </a:lnSpc>
              <a:spcBef>
                <a:spcPts val="1200"/>
              </a:spcBef>
              <a:buClr>
                <a:srgbClr val="000000"/>
              </a:buClr>
              <a:buFont typeface="Wingdings" charset="2"/>
              <a:buChar char=""/>
              <a:tabLst>
                <a:tab pos="299160" algn="l"/>
                <a:tab pos="299880" algn="l"/>
              </a:tabLst>
            </a:pPr>
            <a:r>
              <a:rPr lang="lv-LV" sz="1600" strike="noStrike" spc="-7" dirty="0">
                <a:solidFill>
                  <a:schemeClr val="dk1"/>
                </a:solidFill>
                <a:latin typeface="Public Sans" panose="020B0604020202020204" charset="-70"/>
              </a:rPr>
              <a:t>SAGATAVOTI</a:t>
            </a:r>
            <a:r>
              <a:rPr lang="lv-LV" sz="1600" strike="noStrike" spc="4" dirty="0">
                <a:solidFill>
                  <a:schemeClr val="dk1"/>
                </a:solidFill>
                <a:latin typeface="Public Sans" panose="020B0604020202020204" charset="-70"/>
              </a:rPr>
              <a:t> </a:t>
            </a:r>
            <a:r>
              <a:rPr lang="lv-LV" sz="1600" strike="noStrike" spc="-7" dirty="0">
                <a:solidFill>
                  <a:schemeClr val="dk1"/>
                </a:solidFill>
                <a:latin typeface="Public Sans" panose="020B0604020202020204" charset="-70"/>
              </a:rPr>
              <a:t>PERSONALIZĒTI</a:t>
            </a:r>
            <a:r>
              <a:rPr lang="lv-LV" sz="1600" strike="noStrike" spc="-32" dirty="0">
                <a:solidFill>
                  <a:schemeClr val="dk1"/>
                </a:solidFill>
                <a:latin typeface="Public Sans" panose="020B0604020202020204" charset="-70"/>
              </a:rPr>
              <a:t> </a:t>
            </a:r>
            <a:r>
              <a:rPr lang="lv-LV" sz="1600" strike="noStrike" spc="-1" dirty="0">
                <a:solidFill>
                  <a:schemeClr val="dk1"/>
                </a:solidFill>
                <a:latin typeface="Public Sans" panose="020B0604020202020204" charset="-70"/>
              </a:rPr>
              <a:t>PIEDĀVĀJUMI</a:t>
            </a:r>
            <a:r>
              <a:rPr lang="lv-LV" sz="1600" strike="noStrike" spc="-32" dirty="0">
                <a:solidFill>
                  <a:schemeClr val="dk1"/>
                </a:solidFill>
                <a:latin typeface="Public Sans" panose="020B0604020202020204" charset="-70"/>
              </a:rPr>
              <a:t> – 3608 cilvēkiem / 1293</a:t>
            </a:r>
            <a:r>
              <a:rPr lang="lv-LV" sz="1600" strike="noStrike" spc="-12" dirty="0">
                <a:solidFill>
                  <a:schemeClr val="dk1"/>
                </a:solidFill>
                <a:latin typeface="Public Sans" panose="020B0604020202020204" charset="-70"/>
              </a:rPr>
              <a:t> </a:t>
            </a:r>
            <a:r>
              <a:rPr lang="lv-LV" sz="1600" strike="noStrike" spc="-1" dirty="0">
                <a:solidFill>
                  <a:schemeClr val="dk1"/>
                </a:solidFill>
                <a:latin typeface="Public Sans" panose="020B0604020202020204" charset="-70"/>
              </a:rPr>
              <a:t>ģimenēm</a:t>
            </a:r>
            <a:endParaRPr lang="en-US" sz="1600" strike="noStrike" spc="-1" dirty="0">
              <a:solidFill>
                <a:srgbClr val="000000"/>
              </a:solidFill>
              <a:latin typeface="Public Sans" panose="020B0604020202020204" charset="-70"/>
            </a:endParaRPr>
          </a:p>
          <a:p>
            <a:pPr marL="299160" indent="-286920" defTabSz="914400">
              <a:lnSpc>
                <a:spcPct val="100000"/>
              </a:lnSpc>
              <a:spcBef>
                <a:spcPts val="1200"/>
              </a:spcBef>
              <a:buClr>
                <a:srgbClr val="000000"/>
              </a:buClr>
              <a:buFont typeface="Wingdings" charset="2"/>
              <a:buChar char=""/>
              <a:tabLst>
                <a:tab pos="299160" algn="l"/>
                <a:tab pos="299880" algn="l"/>
              </a:tabLst>
            </a:pPr>
            <a:r>
              <a:rPr lang="lv-LV" sz="1600" strike="noStrike" spc="-7" dirty="0">
                <a:solidFill>
                  <a:schemeClr val="dk1"/>
                </a:solidFill>
                <a:latin typeface="Public Sans" panose="020B0604020202020204" charset="-70"/>
              </a:rPr>
              <a:t>ATGRIEZUŠIES</a:t>
            </a:r>
            <a:r>
              <a:rPr lang="lv-LV" sz="1600" strike="noStrike" spc="-21" dirty="0">
                <a:solidFill>
                  <a:schemeClr val="dk1"/>
                </a:solidFill>
                <a:latin typeface="Public Sans" panose="020B0604020202020204" charset="-70"/>
              </a:rPr>
              <a:t> </a:t>
            </a:r>
            <a:r>
              <a:rPr lang="lv-LV" sz="1600" strike="noStrike" spc="-1" dirty="0">
                <a:solidFill>
                  <a:schemeClr val="dk1"/>
                </a:solidFill>
                <a:latin typeface="Public Sans" panose="020B0604020202020204" charset="-70"/>
              </a:rPr>
              <a:t>PĒC </a:t>
            </a:r>
            <a:r>
              <a:rPr lang="lv-LV" sz="1600" strike="noStrike" spc="-7" dirty="0">
                <a:solidFill>
                  <a:schemeClr val="dk1"/>
                </a:solidFill>
                <a:latin typeface="Public Sans" panose="020B0604020202020204" charset="-70"/>
              </a:rPr>
              <a:t>SAZIŅAS</a:t>
            </a:r>
            <a:r>
              <a:rPr lang="lv-LV" sz="1600" strike="noStrike" spc="-21" dirty="0">
                <a:solidFill>
                  <a:schemeClr val="dk1"/>
                </a:solidFill>
                <a:latin typeface="Public Sans" panose="020B0604020202020204" charset="-70"/>
              </a:rPr>
              <a:t> </a:t>
            </a:r>
            <a:r>
              <a:rPr lang="lv-LV" sz="1600" strike="noStrike" spc="-1" dirty="0">
                <a:solidFill>
                  <a:schemeClr val="dk1"/>
                </a:solidFill>
                <a:latin typeface="Public Sans" panose="020B0604020202020204" charset="-70"/>
              </a:rPr>
              <a:t>AR</a:t>
            </a:r>
            <a:r>
              <a:rPr lang="lv-LV" sz="1600" strike="noStrike" spc="9" dirty="0">
                <a:solidFill>
                  <a:schemeClr val="dk1"/>
                </a:solidFill>
                <a:latin typeface="Public Sans" panose="020B0604020202020204" charset="-70"/>
              </a:rPr>
              <a:t> </a:t>
            </a:r>
            <a:r>
              <a:rPr lang="lv-LV" sz="1600" strike="noStrike" spc="-1" dirty="0">
                <a:solidFill>
                  <a:schemeClr val="dk1"/>
                </a:solidFill>
                <a:latin typeface="Public Sans" panose="020B0604020202020204" charset="-70"/>
              </a:rPr>
              <a:t>REMIGRĀCIJAS</a:t>
            </a:r>
            <a:r>
              <a:rPr lang="lv-LV" sz="1600" strike="noStrike" spc="-32" dirty="0">
                <a:solidFill>
                  <a:schemeClr val="dk1"/>
                </a:solidFill>
                <a:latin typeface="Public Sans" panose="020B0604020202020204" charset="-70"/>
              </a:rPr>
              <a:t> </a:t>
            </a:r>
            <a:r>
              <a:rPr lang="lv-LV" sz="1600" strike="noStrike" spc="-7" dirty="0">
                <a:solidFill>
                  <a:schemeClr val="dk1"/>
                </a:solidFill>
                <a:latin typeface="Public Sans" panose="020B0604020202020204" charset="-70"/>
              </a:rPr>
              <a:t>KOORDINATORU</a:t>
            </a:r>
            <a:r>
              <a:rPr lang="lv-LV" sz="1600" strike="noStrike" spc="-35" dirty="0">
                <a:solidFill>
                  <a:schemeClr val="dk1"/>
                </a:solidFill>
                <a:latin typeface="Public Sans" panose="020B0604020202020204" charset="-70"/>
              </a:rPr>
              <a:t> - 961</a:t>
            </a:r>
            <a:r>
              <a:rPr lang="lv-LV" sz="1600" strike="noStrike" spc="9" dirty="0">
                <a:solidFill>
                  <a:schemeClr val="dk1"/>
                </a:solidFill>
                <a:latin typeface="Public Sans" panose="020B0604020202020204" charset="-70"/>
              </a:rPr>
              <a:t> </a:t>
            </a:r>
            <a:r>
              <a:rPr lang="lv-LV" sz="1600" strike="noStrike" spc="-1" dirty="0">
                <a:solidFill>
                  <a:schemeClr val="dk1"/>
                </a:solidFill>
                <a:latin typeface="Public Sans" panose="020B0604020202020204" charset="-70"/>
              </a:rPr>
              <a:t>cilvēks</a:t>
            </a:r>
            <a:r>
              <a:rPr lang="lv-LV" sz="1600" strike="noStrike" spc="-32" dirty="0">
                <a:solidFill>
                  <a:schemeClr val="dk1"/>
                </a:solidFill>
                <a:latin typeface="Public Sans" panose="020B0604020202020204" charset="-70"/>
              </a:rPr>
              <a:t> </a:t>
            </a:r>
            <a:r>
              <a:rPr lang="lv-LV" sz="1600" strike="noStrike" spc="-1" dirty="0">
                <a:solidFill>
                  <a:schemeClr val="dk1"/>
                </a:solidFill>
                <a:latin typeface="Public Sans" panose="020B0604020202020204" charset="-70"/>
              </a:rPr>
              <a:t>/</a:t>
            </a:r>
            <a:r>
              <a:rPr lang="lv-LV" sz="1600" strike="noStrike" spc="9" dirty="0">
                <a:solidFill>
                  <a:schemeClr val="dk1"/>
                </a:solidFill>
                <a:latin typeface="Public Sans" panose="020B0604020202020204" charset="-70"/>
              </a:rPr>
              <a:t> 309</a:t>
            </a:r>
            <a:r>
              <a:rPr lang="lv-LV" sz="1600" strike="noStrike" spc="-1" dirty="0">
                <a:solidFill>
                  <a:schemeClr val="dk1"/>
                </a:solidFill>
                <a:latin typeface="Public Sans" panose="020B0604020202020204" charset="-70"/>
              </a:rPr>
              <a:t> ģimenes</a:t>
            </a:r>
            <a:endParaRPr lang="en-US" sz="1600" strike="noStrike" spc="-1" dirty="0">
              <a:solidFill>
                <a:srgbClr val="000000"/>
              </a:solidFill>
              <a:latin typeface="Public Sans" panose="020B0604020202020204" charset="-70"/>
            </a:endParaRPr>
          </a:p>
          <a:p>
            <a:pPr marL="299160" indent="-286920" defTabSz="914400">
              <a:lnSpc>
                <a:spcPct val="100000"/>
              </a:lnSpc>
              <a:spcBef>
                <a:spcPts val="1200"/>
              </a:spcBef>
              <a:buClr>
                <a:srgbClr val="000000"/>
              </a:buClr>
              <a:buFont typeface="Wingdings" charset="2"/>
              <a:buChar char=""/>
              <a:tabLst>
                <a:tab pos="299160" algn="l"/>
                <a:tab pos="299880" algn="l"/>
              </a:tabLst>
            </a:pPr>
            <a:r>
              <a:rPr lang="lv-LV" sz="1600" strike="noStrike" spc="-7" dirty="0">
                <a:solidFill>
                  <a:schemeClr val="dk1"/>
                </a:solidFill>
                <a:latin typeface="Public Sans" panose="020B0604020202020204" charset="-70"/>
              </a:rPr>
              <a:t>ATGRIEZUŠIES</a:t>
            </a:r>
            <a:r>
              <a:rPr lang="lv-LV" sz="1600" strike="noStrike" spc="-21" dirty="0">
                <a:solidFill>
                  <a:schemeClr val="dk1"/>
                </a:solidFill>
                <a:latin typeface="Public Sans" panose="020B0604020202020204" charset="-70"/>
              </a:rPr>
              <a:t> </a:t>
            </a:r>
            <a:r>
              <a:rPr lang="lv-LV" sz="1600" strike="noStrike" spc="-1" dirty="0">
                <a:solidFill>
                  <a:schemeClr val="dk1"/>
                </a:solidFill>
                <a:latin typeface="Public Sans" panose="020B0604020202020204" charset="-70"/>
              </a:rPr>
              <a:t>PAŠI</a:t>
            </a:r>
            <a:r>
              <a:rPr lang="lv-LV" sz="1600" strike="noStrike" spc="-21" dirty="0">
                <a:solidFill>
                  <a:schemeClr val="dk1"/>
                </a:solidFill>
                <a:latin typeface="Public Sans" panose="020B0604020202020204" charset="-70"/>
              </a:rPr>
              <a:t> </a:t>
            </a:r>
            <a:r>
              <a:rPr lang="lv-LV" sz="1600" strike="noStrike" spc="-1" dirty="0">
                <a:solidFill>
                  <a:schemeClr val="dk1"/>
                </a:solidFill>
                <a:latin typeface="Public Sans" panose="020B0604020202020204" charset="-70"/>
              </a:rPr>
              <a:t>un </a:t>
            </a:r>
            <a:r>
              <a:rPr lang="lv-LV" sz="1600" strike="noStrike" spc="-7" dirty="0">
                <a:solidFill>
                  <a:schemeClr val="dk1"/>
                </a:solidFill>
                <a:latin typeface="Public Sans" panose="020B0604020202020204" charset="-70"/>
              </a:rPr>
              <a:t>sazinājušies</a:t>
            </a:r>
            <a:r>
              <a:rPr lang="lv-LV" sz="1600" strike="noStrike" spc="-32" dirty="0">
                <a:solidFill>
                  <a:schemeClr val="dk1"/>
                </a:solidFill>
                <a:latin typeface="Public Sans" panose="020B0604020202020204" charset="-70"/>
              </a:rPr>
              <a:t> </a:t>
            </a:r>
            <a:r>
              <a:rPr lang="lv-LV" sz="1600" strike="noStrike" spc="-1" dirty="0">
                <a:solidFill>
                  <a:schemeClr val="dk1"/>
                </a:solidFill>
                <a:latin typeface="Public Sans" panose="020B0604020202020204" charset="-70"/>
              </a:rPr>
              <a:t>ar</a:t>
            </a:r>
            <a:r>
              <a:rPr lang="lv-LV" sz="1600" strike="noStrike" spc="4" dirty="0">
                <a:solidFill>
                  <a:schemeClr val="dk1"/>
                </a:solidFill>
                <a:latin typeface="Public Sans" panose="020B0604020202020204" charset="-70"/>
              </a:rPr>
              <a:t> </a:t>
            </a:r>
            <a:r>
              <a:rPr lang="lv-LV" sz="1600" strike="noStrike" spc="-1" dirty="0">
                <a:solidFill>
                  <a:schemeClr val="dk1"/>
                </a:solidFill>
                <a:latin typeface="Public Sans" panose="020B0604020202020204" charset="-70"/>
              </a:rPr>
              <a:t>remigrācijas</a:t>
            </a:r>
            <a:r>
              <a:rPr lang="lv-LV" sz="1600" strike="noStrike" spc="-32" dirty="0">
                <a:solidFill>
                  <a:schemeClr val="dk1"/>
                </a:solidFill>
                <a:latin typeface="Public Sans" panose="020B0604020202020204" charset="-70"/>
              </a:rPr>
              <a:t> </a:t>
            </a:r>
            <a:r>
              <a:rPr lang="lv-LV" sz="1600" strike="noStrike" spc="-7" dirty="0">
                <a:solidFill>
                  <a:schemeClr val="dk1"/>
                </a:solidFill>
                <a:latin typeface="Public Sans" panose="020B0604020202020204" charset="-70"/>
              </a:rPr>
              <a:t>koordinatoru</a:t>
            </a:r>
            <a:r>
              <a:rPr lang="lv-LV" sz="1600" strike="noStrike" spc="-21" dirty="0">
                <a:solidFill>
                  <a:schemeClr val="dk1"/>
                </a:solidFill>
                <a:latin typeface="Public Sans" panose="020B0604020202020204" charset="-70"/>
              </a:rPr>
              <a:t> - </a:t>
            </a:r>
            <a:r>
              <a:rPr lang="lv-LV" sz="1600" strike="noStrike" spc="-1" dirty="0">
                <a:solidFill>
                  <a:schemeClr val="dk1"/>
                </a:solidFill>
                <a:latin typeface="Public Sans" panose="020B0604020202020204" charset="-70"/>
              </a:rPr>
              <a:t>294 cilvēki</a:t>
            </a:r>
            <a:r>
              <a:rPr lang="lv-LV" sz="1600" strike="noStrike" spc="-15" dirty="0">
                <a:solidFill>
                  <a:schemeClr val="dk1"/>
                </a:solidFill>
                <a:latin typeface="Public Sans" panose="020B0604020202020204" charset="-70"/>
              </a:rPr>
              <a:t> </a:t>
            </a:r>
            <a:r>
              <a:rPr lang="lv-LV" sz="1600" strike="noStrike" spc="-1" dirty="0">
                <a:solidFill>
                  <a:schemeClr val="dk1"/>
                </a:solidFill>
                <a:latin typeface="Public Sans" panose="020B0604020202020204" charset="-70"/>
              </a:rPr>
              <a:t>/ 106</a:t>
            </a:r>
            <a:r>
              <a:rPr lang="lv-LV" sz="1600" strike="noStrike" spc="12" dirty="0">
                <a:solidFill>
                  <a:schemeClr val="dk1"/>
                </a:solidFill>
                <a:latin typeface="Public Sans" panose="020B0604020202020204" charset="-70"/>
              </a:rPr>
              <a:t> </a:t>
            </a:r>
            <a:r>
              <a:rPr lang="lv-LV" sz="1600" strike="noStrike" spc="-1" dirty="0">
                <a:solidFill>
                  <a:schemeClr val="dk1"/>
                </a:solidFill>
                <a:latin typeface="Public Sans" panose="020B0604020202020204" charset="-70"/>
              </a:rPr>
              <a:t>ģimenes</a:t>
            </a:r>
            <a:endParaRPr lang="en-US" sz="1600" strike="noStrike" spc="-1" dirty="0">
              <a:solidFill>
                <a:srgbClr val="000000"/>
              </a:solidFill>
              <a:latin typeface="Public Sans" panose="020B0604020202020204" charset="-70"/>
            </a:endParaRPr>
          </a:p>
          <a:p>
            <a:pPr marL="299160" indent="-286920" defTabSz="914400">
              <a:lnSpc>
                <a:spcPct val="100000"/>
              </a:lnSpc>
              <a:spcBef>
                <a:spcPts val="1200"/>
              </a:spcBef>
              <a:buClr>
                <a:srgbClr val="000000"/>
              </a:buClr>
              <a:buFont typeface="Wingdings" charset="2"/>
              <a:buChar char=""/>
              <a:tabLst>
                <a:tab pos="299160" algn="l"/>
                <a:tab pos="299880" algn="l"/>
              </a:tabLst>
            </a:pPr>
            <a:r>
              <a:rPr lang="lv-LV" sz="1600" u="sng" strike="noStrike" spc="-1" dirty="0">
                <a:solidFill>
                  <a:schemeClr val="dk1"/>
                </a:solidFill>
                <a:uFillTx/>
                <a:latin typeface="Public Sans" panose="020B0604020202020204" charset="-70"/>
              </a:rPr>
              <a:t>ATGRIEZUŠIES</a:t>
            </a:r>
            <a:r>
              <a:rPr lang="lv-LV" sz="1600" u="sng" strike="noStrike" spc="-32" dirty="0">
                <a:solidFill>
                  <a:schemeClr val="dk1"/>
                </a:solidFill>
                <a:uFillTx/>
                <a:latin typeface="Public Sans" panose="020B0604020202020204" charset="-70"/>
              </a:rPr>
              <a:t> </a:t>
            </a:r>
            <a:r>
              <a:rPr lang="lv-LV" sz="1600" u="sng" strike="noStrike" spc="-1" dirty="0">
                <a:solidFill>
                  <a:schemeClr val="dk1"/>
                </a:solidFill>
                <a:uFillTx/>
                <a:latin typeface="Public Sans" panose="020B0604020202020204" charset="-70"/>
              </a:rPr>
              <a:t>Kurzemē</a:t>
            </a:r>
            <a:r>
              <a:rPr lang="lv-LV" sz="1600" u="sng" strike="noStrike" spc="-15" dirty="0">
                <a:solidFill>
                  <a:schemeClr val="dk1"/>
                </a:solidFill>
                <a:uFillTx/>
                <a:latin typeface="Public Sans" panose="020B0604020202020204" charset="-70"/>
              </a:rPr>
              <a:t> </a:t>
            </a:r>
            <a:r>
              <a:rPr lang="lv-LV" sz="1600" u="sng" strike="noStrike" spc="-1" dirty="0">
                <a:solidFill>
                  <a:schemeClr val="dk1"/>
                </a:solidFill>
                <a:uFillTx/>
                <a:latin typeface="Public Sans" panose="020B0604020202020204" charset="-70"/>
              </a:rPr>
              <a:t>KOPĀ</a:t>
            </a:r>
            <a:r>
              <a:rPr lang="lv-LV" sz="1600" u="sng" strike="noStrike" spc="-32" dirty="0">
                <a:solidFill>
                  <a:schemeClr val="dk1"/>
                </a:solidFill>
                <a:uFillTx/>
                <a:latin typeface="Public Sans" panose="020B0604020202020204" charset="-70"/>
              </a:rPr>
              <a:t> </a:t>
            </a:r>
            <a:r>
              <a:rPr lang="lv-LV" sz="1600" u="sng" strike="noStrike" spc="-1" dirty="0">
                <a:solidFill>
                  <a:schemeClr val="dk1"/>
                </a:solidFill>
                <a:uFillTx/>
                <a:latin typeface="Public Sans" panose="020B0604020202020204" charset="-70"/>
              </a:rPr>
              <a:t>=</a:t>
            </a:r>
            <a:r>
              <a:rPr lang="lv-LV" sz="1600" u="sng" strike="noStrike" spc="-7" dirty="0">
                <a:solidFill>
                  <a:schemeClr val="dk1"/>
                </a:solidFill>
                <a:uFillTx/>
                <a:latin typeface="Public Sans" panose="020B0604020202020204" charset="-70"/>
              </a:rPr>
              <a:t> 1255</a:t>
            </a:r>
            <a:r>
              <a:rPr lang="lv-LV" sz="1600" u="sng" strike="noStrike" spc="-12" dirty="0">
                <a:solidFill>
                  <a:schemeClr val="dk1"/>
                </a:solidFill>
                <a:uFillTx/>
                <a:latin typeface="Public Sans" panose="020B0604020202020204" charset="-70"/>
              </a:rPr>
              <a:t> </a:t>
            </a:r>
            <a:r>
              <a:rPr lang="lv-LV" sz="1600" u="sng" strike="noStrike" spc="-1" dirty="0">
                <a:solidFill>
                  <a:schemeClr val="dk1"/>
                </a:solidFill>
                <a:uFillTx/>
                <a:latin typeface="Public Sans" panose="020B0604020202020204" charset="-70"/>
              </a:rPr>
              <a:t>cilvēki</a:t>
            </a:r>
            <a:r>
              <a:rPr lang="lv-LV" sz="1600" u="sng" strike="noStrike" spc="-32" dirty="0">
                <a:solidFill>
                  <a:schemeClr val="dk1"/>
                </a:solidFill>
                <a:uFillTx/>
                <a:latin typeface="Public Sans" panose="020B0604020202020204" charset="-70"/>
              </a:rPr>
              <a:t> </a:t>
            </a:r>
            <a:r>
              <a:rPr lang="lv-LV" sz="1600" u="sng" strike="noStrike" spc="-1" dirty="0">
                <a:solidFill>
                  <a:schemeClr val="dk1"/>
                </a:solidFill>
                <a:uFillTx/>
                <a:latin typeface="Public Sans" panose="020B0604020202020204" charset="-70"/>
              </a:rPr>
              <a:t>/</a:t>
            </a:r>
            <a:r>
              <a:rPr lang="lv-LV" sz="1600" u="sng" strike="noStrike" spc="-12" dirty="0">
                <a:solidFill>
                  <a:schemeClr val="dk1"/>
                </a:solidFill>
                <a:uFillTx/>
                <a:latin typeface="Public Sans" panose="020B0604020202020204" charset="-70"/>
              </a:rPr>
              <a:t> 415</a:t>
            </a:r>
            <a:r>
              <a:rPr lang="lv-LV" sz="1600" u="sng" strike="noStrike" spc="-7" dirty="0">
                <a:solidFill>
                  <a:schemeClr val="dk1"/>
                </a:solidFill>
                <a:uFillTx/>
                <a:latin typeface="Public Sans" panose="020B0604020202020204" charset="-70"/>
              </a:rPr>
              <a:t> </a:t>
            </a:r>
            <a:r>
              <a:rPr lang="lv-LV" sz="1600" u="sng" strike="noStrike" spc="-1" dirty="0">
                <a:solidFill>
                  <a:schemeClr val="dk1"/>
                </a:solidFill>
                <a:uFillTx/>
                <a:latin typeface="Public Sans" panose="020B0604020202020204" charset="-70"/>
              </a:rPr>
              <a:t>ģimenes</a:t>
            </a:r>
            <a:endParaRPr lang="en-US" sz="1600" strike="noStrike" spc="-1" dirty="0">
              <a:solidFill>
                <a:srgbClr val="000000"/>
              </a:solidFill>
              <a:latin typeface="Public Sans" panose="020B0604020202020204" charset="-70"/>
            </a:endParaRPr>
          </a:p>
          <a:p>
            <a:pPr marL="299160" indent="-286920" defTabSz="914400">
              <a:lnSpc>
                <a:spcPct val="100000"/>
              </a:lnSpc>
              <a:spcBef>
                <a:spcPts val="1200"/>
              </a:spcBef>
              <a:buClr>
                <a:srgbClr val="000000"/>
              </a:buClr>
              <a:buFont typeface="Wingdings" charset="2"/>
              <a:buChar char=""/>
              <a:tabLst>
                <a:tab pos="299160" algn="l"/>
                <a:tab pos="299880" algn="l"/>
              </a:tabLst>
            </a:pPr>
            <a:r>
              <a:rPr lang="lv-LV" sz="1600" strike="noStrike" spc="-7" dirty="0">
                <a:solidFill>
                  <a:schemeClr val="dk1"/>
                </a:solidFill>
                <a:latin typeface="Public Sans" panose="020B0604020202020204" charset="-70"/>
              </a:rPr>
              <a:t>POTENCIĀLI</a:t>
            </a:r>
            <a:r>
              <a:rPr lang="lv-LV" sz="1600" strike="noStrike" spc="-52" dirty="0">
                <a:solidFill>
                  <a:schemeClr val="dk1"/>
                </a:solidFill>
                <a:latin typeface="Public Sans" panose="020B0604020202020204" charset="-70"/>
              </a:rPr>
              <a:t> </a:t>
            </a:r>
            <a:r>
              <a:rPr lang="lv-LV" sz="1600" strike="noStrike" spc="-7" dirty="0">
                <a:solidFill>
                  <a:schemeClr val="dk1"/>
                </a:solidFill>
                <a:latin typeface="Public Sans" panose="020B0604020202020204" charset="-70"/>
              </a:rPr>
              <a:t>PLĀNI</a:t>
            </a:r>
            <a:r>
              <a:rPr lang="lv-LV" sz="1600" strike="noStrike" spc="-12" dirty="0">
                <a:solidFill>
                  <a:schemeClr val="dk1"/>
                </a:solidFill>
                <a:latin typeface="Public Sans" panose="020B0604020202020204" charset="-70"/>
              </a:rPr>
              <a:t> </a:t>
            </a:r>
            <a:r>
              <a:rPr lang="lv-LV" sz="1600" strike="noStrike" spc="-1" dirty="0">
                <a:solidFill>
                  <a:schemeClr val="dk1"/>
                </a:solidFill>
                <a:latin typeface="Public Sans" panose="020B0604020202020204" charset="-70"/>
              </a:rPr>
              <a:t>ATGRIEZTIES</a:t>
            </a:r>
            <a:r>
              <a:rPr lang="lv-LV" sz="1600" strike="noStrike" spc="-21" dirty="0">
                <a:solidFill>
                  <a:schemeClr val="dk1"/>
                </a:solidFill>
                <a:latin typeface="Public Sans" panose="020B0604020202020204" charset="-70"/>
              </a:rPr>
              <a:t> </a:t>
            </a:r>
            <a:r>
              <a:rPr lang="lv-LV" sz="1600" strike="noStrike" spc="-1" dirty="0">
                <a:solidFill>
                  <a:schemeClr val="dk1"/>
                </a:solidFill>
                <a:latin typeface="Public Sans" panose="020B0604020202020204" charset="-70"/>
              </a:rPr>
              <a:t>–</a:t>
            </a:r>
            <a:r>
              <a:rPr lang="lv-LV" sz="1600" strike="noStrike" spc="-7" dirty="0">
                <a:solidFill>
                  <a:schemeClr val="dk1"/>
                </a:solidFill>
                <a:latin typeface="Public Sans" panose="020B0604020202020204" charset="-70"/>
              </a:rPr>
              <a:t> 938</a:t>
            </a:r>
            <a:r>
              <a:rPr lang="lv-LV" sz="1600" strike="noStrike" spc="-1" dirty="0">
                <a:solidFill>
                  <a:schemeClr val="dk1"/>
                </a:solidFill>
                <a:latin typeface="Public Sans" panose="020B0604020202020204" charset="-70"/>
              </a:rPr>
              <a:t> cilvēkiem</a:t>
            </a:r>
            <a:r>
              <a:rPr lang="lv-LV" sz="1600" strike="noStrike" spc="-32" dirty="0">
                <a:solidFill>
                  <a:schemeClr val="dk1"/>
                </a:solidFill>
                <a:latin typeface="Public Sans" panose="020B0604020202020204" charset="-70"/>
              </a:rPr>
              <a:t> </a:t>
            </a:r>
            <a:r>
              <a:rPr lang="lv-LV" sz="1600" strike="noStrike" spc="-1" dirty="0">
                <a:solidFill>
                  <a:schemeClr val="dk1"/>
                </a:solidFill>
                <a:latin typeface="Public Sans" panose="020B0604020202020204" charset="-70"/>
              </a:rPr>
              <a:t>/</a:t>
            </a:r>
            <a:r>
              <a:rPr lang="lv-LV" sz="1600" strike="noStrike" spc="-7" dirty="0">
                <a:solidFill>
                  <a:schemeClr val="dk1"/>
                </a:solidFill>
                <a:latin typeface="Public Sans" panose="020B0604020202020204" charset="-70"/>
              </a:rPr>
              <a:t> </a:t>
            </a:r>
            <a:r>
              <a:rPr lang="lv-LV" sz="1600" strike="noStrike" spc="-1" dirty="0">
                <a:solidFill>
                  <a:schemeClr val="dk1"/>
                </a:solidFill>
                <a:latin typeface="Public Sans" panose="020B0604020202020204" charset="-70"/>
              </a:rPr>
              <a:t>327</a:t>
            </a:r>
            <a:r>
              <a:rPr lang="lv-LV" sz="1600" strike="noStrike" spc="-7" dirty="0">
                <a:solidFill>
                  <a:schemeClr val="dk1"/>
                </a:solidFill>
                <a:latin typeface="Public Sans" panose="020B0604020202020204" charset="-70"/>
              </a:rPr>
              <a:t> </a:t>
            </a:r>
            <a:r>
              <a:rPr lang="lv-LV" sz="1600" strike="noStrike" spc="-1" dirty="0">
                <a:solidFill>
                  <a:schemeClr val="dk1"/>
                </a:solidFill>
                <a:latin typeface="Public Sans" panose="020B0604020202020204" charset="-70"/>
              </a:rPr>
              <a:t>ģimenēm</a:t>
            </a:r>
            <a:endParaRPr lang="en-US" sz="1600" strike="noStrike" spc="-1" dirty="0">
              <a:solidFill>
                <a:srgbClr val="000000"/>
              </a:solidFill>
              <a:latin typeface="Public Sans" panose="020B0604020202020204" charset="-70"/>
            </a:endParaRPr>
          </a:p>
          <a:p>
            <a:pPr marL="299160" indent="-286920" defTabSz="914400">
              <a:lnSpc>
                <a:spcPct val="100000"/>
              </a:lnSpc>
              <a:spcBef>
                <a:spcPts val="1200"/>
              </a:spcBef>
              <a:buClr>
                <a:srgbClr val="000000"/>
              </a:buClr>
              <a:buFont typeface="Wingdings" charset="2"/>
              <a:buChar char=""/>
              <a:tabLst>
                <a:tab pos="299160" algn="l"/>
                <a:tab pos="299880" algn="l"/>
              </a:tabLst>
            </a:pPr>
            <a:r>
              <a:rPr lang="lv-LV" sz="1600" strike="noStrike" spc="-7" dirty="0">
                <a:solidFill>
                  <a:schemeClr val="dk1"/>
                </a:solidFill>
                <a:latin typeface="Public Sans" panose="020B0604020202020204" charset="-70"/>
              </a:rPr>
              <a:t>VISVAIRĀK</a:t>
            </a:r>
            <a:r>
              <a:rPr lang="lv-LV" sz="1600" strike="noStrike" spc="-15" dirty="0">
                <a:solidFill>
                  <a:schemeClr val="dk1"/>
                </a:solidFill>
                <a:latin typeface="Public Sans" panose="020B0604020202020204" charset="-70"/>
              </a:rPr>
              <a:t> </a:t>
            </a:r>
            <a:r>
              <a:rPr lang="lv-LV" sz="1600" strike="noStrike" spc="-7" dirty="0">
                <a:solidFill>
                  <a:schemeClr val="dk1"/>
                </a:solidFill>
                <a:latin typeface="Public Sans" panose="020B0604020202020204" charset="-70"/>
              </a:rPr>
              <a:t>UZ</a:t>
            </a:r>
            <a:r>
              <a:rPr lang="lv-LV" sz="1600" strike="noStrike" spc="12" dirty="0">
                <a:solidFill>
                  <a:schemeClr val="dk1"/>
                </a:solidFill>
                <a:latin typeface="Public Sans" panose="020B0604020202020204" charset="-70"/>
              </a:rPr>
              <a:t> </a:t>
            </a:r>
            <a:r>
              <a:rPr lang="lv-LV" sz="1600" strike="noStrike" spc="-7" dirty="0">
                <a:solidFill>
                  <a:schemeClr val="dk1"/>
                </a:solidFill>
                <a:latin typeface="Public Sans" panose="020B0604020202020204" charset="-70"/>
              </a:rPr>
              <a:t>DZĪVI</a:t>
            </a:r>
            <a:r>
              <a:rPr lang="lv-LV" sz="1600" strike="noStrike" spc="12" dirty="0">
                <a:solidFill>
                  <a:schemeClr val="dk1"/>
                </a:solidFill>
                <a:latin typeface="Public Sans" panose="020B0604020202020204" charset="-70"/>
              </a:rPr>
              <a:t> </a:t>
            </a:r>
            <a:r>
              <a:rPr lang="lv-LV" sz="1600" strike="noStrike" spc="-1" dirty="0">
                <a:solidFill>
                  <a:schemeClr val="dk1"/>
                </a:solidFill>
                <a:latin typeface="Public Sans" panose="020B0604020202020204" charset="-70"/>
              </a:rPr>
              <a:t>KURZEMĒ</a:t>
            </a:r>
            <a:r>
              <a:rPr lang="lv-LV" sz="1600" strike="noStrike" spc="4" dirty="0">
                <a:solidFill>
                  <a:schemeClr val="dk1"/>
                </a:solidFill>
                <a:latin typeface="Public Sans" panose="020B0604020202020204" charset="-70"/>
              </a:rPr>
              <a:t> </a:t>
            </a:r>
            <a:r>
              <a:rPr lang="lv-LV" sz="1600" strike="noStrike" spc="-1" dirty="0">
                <a:solidFill>
                  <a:schemeClr val="dk1"/>
                </a:solidFill>
                <a:latin typeface="Public Sans" panose="020B0604020202020204" charset="-70"/>
              </a:rPr>
              <a:t>CILVĒKI</a:t>
            </a:r>
            <a:r>
              <a:rPr lang="lv-LV" sz="1600" strike="noStrike" spc="-12" dirty="0">
                <a:solidFill>
                  <a:schemeClr val="dk1"/>
                </a:solidFill>
                <a:latin typeface="Public Sans" panose="020B0604020202020204" charset="-70"/>
              </a:rPr>
              <a:t> </a:t>
            </a:r>
            <a:r>
              <a:rPr lang="lv-LV" sz="1600" strike="noStrike" spc="-7" dirty="0">
                <a:solidFill>
                  <a:schemeClr val="dk1"/>
                </a:solidFill>
                <a:latin typeface="Public Sans" panose="020B0604020202020204" charset="-70"/>
              </a:rPr>
              <a:t>ATGRIEZUŠIES</a:t>
            </a:r>
            <a:r>
              <a:rPr lang="lv-LV" sz="1600" strike="noStrike" spc="-26" dirty="0">
                <a:solidFill>
                  <a:schemeClr val="dk1"/>
                </a:solidFill>
                <a:latin typeface="Public Sans" panose="020B0604020202020204" charset="-70"/>
              </a:rPr>
              <a:t> - </a:t>
            </a:r>
            <a:r>
              <a:rPr lang="lv-LV" sz="1600" strike="noStrike" spc="-1" dirty="0">
                <a:solidFill>
                  <a:schemeClr val="dk1"/>
                </a:solidFill>
                <a:latin typeface="Public Sans" panose="020B0604020202020204" charset="-70"/>
              </a:rPr>
              <a:t>Liepājā, </a:t>
            </a:r>
            <a:r>
              <a:rPr lang="lv-LV" sz="1600" strike="noStrike" spc="-7" dirty="0">
                <a:solidFill>
                  <a:schemeClr val="dk1"/>
                </a:solidFill>
                <a:latin typeface="Public Sans" panose="020B0604020202020204" charset="-70"/>
              </a:rPr>
              <a:t>Ventspilī,</a:t>
            </a:r>
            <a:r>
              <a:rPr lang="lv-LV" sz="1600" strike="noStrike" spc="-21" dirty="0">
                <a:solidFill>
                  <a:schemeClr val="dk1"/>
                </a:solidFill>
                <a:latin typeface="Public Sans" panose="020B0604020202020204" charset="-70"/>
              </a:rPr>
              <a:t> </a:t>
            </a:r>
            <a:r>
              <a:rPr lang="lv-LV" sz="1600" strike="noStrike" spc="-7" dirty="0">
                <a:solidFill>
                  <a:schemeClr val="dk1"/>
                </a:solidFill>
                <a:latin typeface="Public Sans" panose="020B0604020202020204" charset="-70"/>
              </a:rPr>
              <a:t>Tukuma</a:t>
            </a:r>
            <a:r>
              <a:rPr lang="lv-LV" sz="1600" strike="noStrike" spc="-21" dirty="0">
                <a:solidFill>
                  <a:schemeClr val="dk1"/>
                </a:solidFill>
                <a:latin typeface="Public Sans" panose="020B0604020202020204" charset="-70"/>
              </a:rPr>
              <a:t> </a:t>
            </a:r>
            <a:r>
              <a:rPr lang="lv-LV" sz="1600" strike="noStrike" spc="-7" dirty="0">
                <a:solidFill>
                  <a:schemeClr val="dk1"/>
                </a:solidFill>
                <a:latin typeface="Public Sans" panose="020B0604020202020204" charset="-70"/>
              </a:rPr>
              <a:t>un</a:t>
            </a:r>
            <a:r>
              <a:rPr lang="lv-LV" sz="1600" strike="noStrike" spc="9" dirty="0">
                <a:solidFill>
                  <a:schemeClr val="dk1"/>
                </a:solidFill>
                <a:latin typeface="Public Sans" panose="020B0604020202020204" charset="-70"/>
              </a:rPr>
              <a:t> </a:t>
            </a:r>
            <a:r>
              <a:rPr lang="lv-LV" sz="1600" strike="noStrike" spc="-7" dirty="0">
                <a:solidFill>
                  <a:schemeClr val="dk1"/>
                </a:solidFill>
                <a:latin typeface="Public Sans" panose="020B0604020202020204" charset="-70"/>
              </a:rPr>
              <a:t>Kuldīgas novadu pašvaldībās</a:t>
            </a:r>
            <a:endParaRPr lang="en-US" sz="1600" strike="noStrike" spc="-1" dirty="0">
              <a:solidFill>
                <a:srgbClr val="000000"/>
              </a:solidFill>
              <a:latin typeface="Public Sans" panose="020B0604020202020204" charset="-70"/>
            </a:endParaRPr>
          </a:p>
        </p:txBody>
      </p:sp>
      <p:sp>
        <p:nvSpPr>
          <p:cNvPr id="9" name="Taisnstūris 8">
            <a:extLst>
              <a:ext uri="{FF2B5EF4-FFF2-40B4-BE49-F238E27FC236}">
                <a16:creationId xmlns:a16="http://schemas.microsoft.com/office/drawing/2014/main" id="{4DC896A2-47B1-03E5-0B96-EB37A05BB943}"/>
              </a:ext>
            </a:extLst>
          </p:cNvPr>
          <p:cNvSpPr/>
          <p:nvPr/>
        </p:nvSpPr>
        <p:spPr>
          <a:xfrm>
            <a:off x="-16750" y="0"/>
            <a:ext cx="1525241" cy="10287000"/>
          </a:xfrm>
          <a:prstGeom prst="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11" name="Vienādsānu trīsstūris 10">
            <a:extLst>
              <a:ext uri="{FF2B5EF4-FFF2-40B4-BE49-F238E27FC236}">
                <a16:creationId xmlns:a16="http://schemas.microsoft.com/office/drawing/2014/main" id="{56AC7A74-359B-19B7-45EA-66993CD0A851}"/>
              </a:ext>
            </a:extLst>
          </p:cNvPr>
          <p:cNvSpPr/>
          <p:nvPr/>
        </p:nvSpPr>
        <p:spPr>
          <a:xfrm rot="5400000">
            <a:off x="589896" y="1887523"/>
            <a:ext cx="2642532" cy="805343"/>
          </a:xfrm>
          <a:prstGeom prst="triangle">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12" name="TextBox 11">
            <a:extLst>
              <a:ext uri="{FF2B5EF4-FFF2-40B4-BE49-F238E27FC236}">
                <a16:creationId xmlns:a16="http://schemas.microsoft.com/office/drawing/2014/main" id="{32727D0D-722B-0184-8805-0EECBD24AB1A}"/>
              </a:ext>
            </a:extLst>
          </p:cNvPr>
          <p:cNvSpPr txBox="1"/>
          <p:nvPr/>
        </p:nvSpPr>
        <p:spPr>
          <a:xfrm rot="16200000">
            <a:off x="-3164972" y="3870530"/>
            <a:ext cx="8267757" cy="1174681"/>
          </a:xfrm>
          <a:prstGeom prst="rect">
            <a:avLst/>
          </a:prstGeom>
          <a:noFill/>
        </p:spPr>
        <p:txBody>
          <a:bodyPr wrap="square" rtlCol="0">
            <a:spAutoFit/>
          </a:bodyPr>
          <a:lstStyle/>
          <a:p>
            <a:pPr>
              <a:lnSpc>
                <a:spcPts val="5200"/>
              </a:lnSpc>
              <a:spcBef>
                <a:spcPct val="0"/>
              </a:spcBef>
            </a:pPr>
            <a:r>
              <a:rPr lang="lv-LV" sz="2700" dirty="0">
                <a:solidFill>
                  <a:schemeClr val="bg1"/>
                </a:solidFill>
                <a:latin typeface="Public Sans Bold"/>
              </a:rPr>
              <a:t>REĢIONĀLAIS REMIGRĀCIJAS KOORDINATORS</a:t>
            </a:r>
            <a:endParaRPr lang="en-US" sz="2700" dirty="0">
              <a:solidFill>
                <a:schemeClr val="bg1"/>
              </a:solidFill>
              <a:latin typeface="Public Sans Bold"/>
            </a:endParaRPr>
          </a:p>
          <a:p>
            <a:endParaRPr lang="lv-LV" sz="2700" b="1" dirty="0">
              <a:solidFill>
                <a:schemeClr val="bg1"/>
              </a:solidFill>
            </a:endParaRPr>
          </a:p>
        </p:txBody>
      </p:sp>
      <p:pic>
        <p:nvPicPr>
          <p:cNvPr id="14" name="Attēls 13">
            <a:extLst>
              <a:ext uri="{FF2B5EF4-FFF2-40B4-BE49-F238E27FC236}">
                <a16:creationId xmlns:a16="http://schemas.microsoft.com/office/drawing/2014/main" id="{049876A0-6FC7-C19D-7C35-8509ED280D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02377" y="9263990"/>
            <a:ext cx="1363410" cy="43301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9934772" y="6733757"/>
            <a:ext cx="8098383" cy="3216863"/>
            <a:chOff x="0" y="0"/>
            <a:chExt cx="2165398" cy="577783"/>
          </a:xfrm>
        </p:grpSpPr>
        <p:sp>
          <p:nvSpPr>
            <p:cNvPr id="5" name="Freeform 5"/>
            <p:cNvSpPr/>
            <p:nvPr/>
          </p:nvSpPr>
          <p:spPr>
            <a:xfrm>
              <a:off x="0" y="0"/>
              <a:ext cx="2165398" cy="577783"/>
            </a:xfrm>
            <a:custGeom>
              <a:avLst/>
              <a:gdLst/>
              <a:ahLst/>
              <a:cxnLst/>
              <a:rect l="l" t="t" r="r" b="b"/>
              <a:pathLst>
                <a:path w="2165398" h="577783">
                  <a:moveTo>
                    <a:pt x="48024" y="0"/>
                  </a:moveTo>
                  <a:lnTo>
                    <a:pt x="2117375" y="0"/>
                  </a:lnTo>
                  <a:cubicBezTo>
                    <a:pt x="2130111" y="0"/>
                    <a:pt x="2142326" y="5060"/>
                    <a:pt x="2151333" y="14066"/>
                  </a:cubicBezTo>
                  <a:cubicBezTo>
                    <a:pt x="2160339" y="23072"/>
                    <a:pt x="2165398" y="35287"/>
                    <a:pt x="2165398" y="48024"/>
                  </a:cubicBezTo>
                  <a:lnTo>
                    <a:pt x="2165398" y="529760"/>
                  </a:lnTo>
                  <a:cubicBezTo>
                    <a:pt x="2165398" y="542496"/>
                    <a:pt x="2160339" y="554711"/>
                    <a:pt x="2151333" y="563718"/>
                  </a:cubicBezTo>
                  <a:cubicBezTo>
                    <a:pt x="2142326" y="572724"/>
                    <a:pt x="2130111" y="577783"/>
                    <a:pt x="2117375" y="577783"/>
                  </a:cubicBezTo>
                  <a:lnTo>
                    <a:pt x="48024" y="577783"/>
                  </a:lnTo>
                  <a:cubicBezTo>
                    <a:pt x="35287" y="577783"/>
                    <a:pt x="23072" y="572724"/>
                    <a:pt x="14066" y="563718"/>
                  </a:cubicBezTo>
                  <a:cubicBezTo>
                    <a:pt x="5060" y="554711"/>
                    <a:pt x="0" y="542496"/>
                    <a:pt x="0" y="529760"/>
                  </a:cubicBezTo>
                  <a:lnTo>
                    <a:pt x="0" y="48024"/>
                  </a:lnTo>
                  <a:cubicBezTo>
                    <a:pt x="0" y="35287"/>
                    <a:pt x="5060" y="23072"/>
                    <a:pt x="14066" y="14066"/>
                  </a:cubicBezTo>
                  <a:cubicBezTo>
                    <a:pt x="23072" y="5060"/>
                    <a:pt x="35287" y="0"/>
                    <a:pt x="48024" y="0"/>
                  </a:cubicBezTo>
                  <a:close/>
                </a:path>
              </a:pathLst>
            </a:custGeom>
            <a:solidFill>
              <a:srgbClr val="D9D9D9"/>
            </a:solidFill>
          </p:spPr>
          <p:txBody>
            <a:bodyPr/>
            <a:lstStyle/>
            <a:p>
              <a:endParaRPr lang="lv-LV"/>
            </a:p>
          </p:txBody>
        </p:sp>
        <p:sp>
          <p:nvSpPr>
            <p:cNvPr id="6" name="TextBox 6"/>
            <p:cNvSpPr txBox="1"/>
            <p:nvPr/>
          </p:nvSpPr>
          <p:spPr>
            <a:xfrm>
              <a:off x="0" y="38100"/>
              <a:ext cx="812800" cy="774700"/>
            </a:xfrm>
            <a:prstGeom prst="rect">
              <a:avLst/>
            </a:prstGeom>
          </p:spPr>
          <p:txBody>
            <a:bodyPr lIns="50800" tIns="50800" rIns="50800" bIns="50800" rtlCol="0" anchor="ctr"/>
            <a:lstStyle/>
            <a:p>
              <a:pPr algn="ctr">
                <a:lnSpc>
                  <a:spcPts val="1911"/>
                </a:lnSpc>
              </a:pPr>
              <a:endParaRPr/>
            </a:p>
          </p:txBody>
        </p:sp>
      </p:grpSp>
      <p:sp>
        <p:nvSpPr>
          <p:cNvPr id="7" name="Freeform 7"/>
          <p:cNvSpPr/>
          <p:nvPr/>
        </p:nvSpPr>
        <p:spPr>
          <a:xfrm>
            <a:off x="10997020" y="431219"/>
            <a:ext cx="6646937" cy="1324780"/>
          </a:xfrm>
          <a:custGeom>
            <a:avLst/>
            <a:gdLst/>
            <a:ahLst/>
            <a:cxnLst/>
            <a:rect l="l" t="t" r="r" b="b"/>
            <a:pathLst>
              <a:path w="6646937" h="1324780">
                <a:moveTo>
                  <a:pt x="0" y="0"/>
                </a:moveTo>
                <a:lnTo>
                  <a:pt x="6646938" y="0"/>
                </a:lnTo>
                <a:lnTo>
                  <a:pt x="6646938" y="1324780"/>
                </a:lnTo>
                <a:lnTo>
                  <a:pt x="0" y="1324780"/>
                </a:lnTo>
                <a:lnTo>
                  <a:pt x="0" y="0"/>
                </a:lnTo>
                <a:close/>
              </a:path>
            </a:pathLst>
          </a:custGeom>
          <a:blipFill>
            <a:blip r:embed="rId2"/>
            <a:stretch>
              <a:fillRect/>
            </a:stretch>
          </a:blipFill>
        </p:spPr>
        <p:txBody>
          <a:bodyPr/>
          <a:lstStyle/>
          <a:p>
            <a:endParaRPr lang="lv-LV"/>
          </a:p>
        </p:txBody>
      </p:sp>
      <p:sp>
        <p:nvSpPr>
          <p:cNvPr id="10" name="TextBox 10"/>
          <p:cNvSpPr txBox="1"/>
          <p:nvPr/>
        </p:nvSpPr>
        <p:spPr>
          <a:xfrm>
            <a:off x="10180320" y="6902097"/>
            <a:ext cx="7686927" cy="3000821"/>
          </a:xfrm>
          <a:prstGeom prst="rect">
            <a:avLst/>
          </a:prstGeom>
        </p:spPr>
        <p:txBody>
          <a:bodyPr wrap="square" lIns="0" tIns="0" rIns="0" bIns="0" rtlCol="0" anchor="t">
            <a:spAutoFit/>
          </a:bodyPr>
          <a:lstStyle/>
          <a:p>
            <a:pPr marL="382905" marR="551815" algn="just">
              <a:lnSpc>
                <a:spcPct val="100000"/>
              </a:lnSpc>
            </a:pPr>
            <a:r>
              <a:rPr lang="lv-LV" b="1" dirty="0">
                <a:latin typeface="Public Sans" panose="020B0604020202020204" charset="-70"/>
                <a:cs typeface="Calibri"/>
              </a:rPr>
              <a:t>SADARBĪBA AR PAŠVALDĪBĀM:</a:t>
            </a:r>
          </a:p>
          <a:p>
            <a:pPr marL="382905" marR="551815" algn="just">
              <a:lnSpc>
                <a:spcPct val="100000"/>
              </a:lnSpc>
            </a:pPr>
            <a:r>
              <a:rPr lang="lv-LV" dirty="0">
                <a:latin typeface="Public Sans" panose="020B0604020202020204" charset="-70"/>
                <a:cs typeface="Calibri"/>
              </a:rPr>
              <a:t>Līdz </a:t>
            </a:r>
            <a:r>
              <a:rPr lang="lv-LV" spc="-5" dirty="0">
                <a:latin typeface="Public Sans" panose="020B0604020202020204" charset="-70"/>
                <a:cs typeface="Calibri"/>
              </a:rPr>
              <a:t>31.12.2023. pašvaldībām </a:t>
            </a:r>
            <a:r>
              <a:rPr lang="lv-LV" spc="-10" dirty="0">
                <a:latin typeface="Public Sans" panose="020B0604020202020204" charset="-70"/>
                <a:cs typeface="Calibri"/>
              </a:rPr>
              <a:t>kompensēti  izdevumi </a:t>
            </a:r>
          </a:p>
          <a:p>
            <a:pPr marL="382905" marR="551815" algn="just">
              <a:lnSpc>
                <a:spcPct val="100000"/>
              </a:lnSpc>
            </a:pPr>
            <a:r>
              <a:rPr lang="lv-LV" spc="-5" dirty="0">
                <a:latin typeface="Public Sans" panose="020B0604020202020204" charset="-70"/>
                <a:cs typeface="Calibri"/>
              </a:rPr>
              <a:t>EUR </a:t>
            </a:r>
            <a:r>
              <a:rPr lang="lv-LV" b="1" spc="-5" dirty="0">
                <a:latin typeface="Public Sans" panose="020B0604020202020204" charset="-70"/>
                <a:cs typeface="Calibri"/>
              </a:rPr>
              <a:t>6 296 259 </a:t>
            </a:r>
            <a:r>
              <a:rPr lang="lv-LV" dirty="0">
                <a:latin typeface="Public Sans" panose="020B0604020202020204" charset="-70"/>
                <a:cs typeface="Calibri"/>
              </a:rPr>
              <a:t>ap</a:t>
            </a:r>
            <a:r>
              <a:rPr lang="lv-LV" b="1" dirty="0">
                <a:latin typeface="Public Sans" panose="020B0604020202020204" charset="-70"/>
                <a:cs typeface="Calibri"/>
              </a:rPr>
              <a:t>j</a:t>
            </a:r>
            <a:r>
              <a:rPr lang="lv-LV" dirty="0">
                <a:latin typeface="Public Sans" panose="020B0604020202020204" charset="-70"/>
                <a:cs typeface="Calibri"/>
              </a:rPr>
              <a:t>omā:</a:t>
            </a:r>
          </a:p>
          <a:p>
            <a:pPr marL="669290" indent="-287020" algn="just">
              <a:lnSpc>
                <a:spcPct val="100000"/>
              </a:lnSpc>
              <a:buFont typeface="Arial MT"/>
              <a:buChar char="•"/>
              <a:tabLst>
                <a:tab pos="669925" algn="l"/>
              </a:tabLst>
            </a:pPr>
            <a:r>
              <a:rPr lang="lv-LV" spc="-5" dirty="0">
                <a:latin typeface="Public Sans" panose="020B0604020202020204" charset="-70"/>
                <a:cs typeface="Calibri"/>
              </a:rPr>
              <a:t>personu</a:t>
            </a:r>
            <a:r>
              <a:rPr lang="lv-LV" spc="690" dirty="0">
                <a:latin typeface="Public Sans" panose="020B0604020202020204" charset="-70"/>
                <a:cs typeface="Calibri"/>
              </a:rPr>
              <a:t> </a:t>
            </a:r>
            <a:r>
              <a:rPr lang="lv-LV" dirty="0">
                <a:latin typeface="Public Sans" panose="020B0604020202020204" charset="-70"/>
                <a:cs typeface="Calibri"/>
              </a:rPr>
              <a:t>ar    </a:t>
            </a:r>
            <a:r>
              <a:rPr lang="lv-LV" spc="-10" dirty="0">
                <a:latin typeface="Public Sans" panose="020B0604020202020204" charset="-70"/>
                <a:cs typeface="Calibri"/>
              </a:rPr>
              <a:t>GRT</a:t>
            </a:r>
            <a:r>
              <a:rPr lang="lv-LV" spc="340" dirty="0">
                <a:latin typeface="Public Sans" panose="020B0604020202020204" charset="-70"/>
                <a:cs typeface="Calibri"/>
              </a:rPr>
              <a:t>  </a:t>
            </a:r>
            <a:r>
              <a:rPr lang="lv-LV" spc="-5" dirty="0">
                <a:latin typeface="Public Sans" panose="020B0604020202020204" charset="-70"/>
                <a:cs typeface="Calibri"/>
              </a:rPr>
              <a:t>vajadzību</a:t>
            </a:r>
            <a:r>
              <a:rPr lang="lv-LV" spc="335" dirty="0">
                <a:latin typeface="Public Sans" panose="020B0604020202020204" charset="-70"/>
                <a:cs typeface="Calibri"/>
              </a:rPr>
              <a:t> </a:t>
            </a:r>
            <a:r>
              <a:rPr lang="lv-LV" spc="340" dirty="0">
                <a:latin typeface="Public Sans" panose="020B0604020202020204" charset="-70"/>
                <a:cs typeface="Calibri"/>
              </a:rPr>
              <a:t> </a:t>
            </a:r>
            <a:r>
              <a:rPr lang="lv-LV" spc="-10" dirty="0">
                <a:latin typeface="Public Sans" panose="020B0604020202020204" charset="-70"/>
                <a:cs typeface="Calibri"/>
              </a:rPr>
              <a:t>izvērtēšanai</a:t>
            </a:r>
            <a:r>
              <a:rPr lang="lv-LV" spc="340" dirty="0">
                <a:latin typeface="Public Sans" panose="020B0604020202020204" charset="-70"/>
                <a:cs typeface="Calibri"/>
              </a:rPr>
              <a:t>  </a:t>
            </a:r>
            <a:r>
              <a:rPr lang="lv-LV" spc="-5" dirty="0">
                <a:latin typeface="Public Sans" panose="020B0604020202020204" charset="-70"/>
                <a:cs typeface="Calibri"/>
              </a:rPr>
              <a:t>(sociālajiem</a:t>
            </a:r>
            <a:endParaRPr lang="lv-LV" dirty="0">
              <a:latin typeface="Public Sans" panose="020B0604020202020204" charset="-70"/>
              <a:cs typeface="Calibri"/>
            </a:endParaRPr>
          </a:p>
          <a:p>
            <a:pPr marL="669290" algn="just">
              <a:lnSpc>
                <a:spcPct val="100000"/>
              </a:lnSpc>
            </a:pPr>
            <a:r>
              <a:rPr lang="lv-LV" spc="-5" dirty="0">
                <a:latin typeface="Public Sans" panose="020B0604020202020204" charset="-70"/>
                <a:cs typeface="Calibri"/>
              </a:rPr>
              <a:t>darbiniekiem</a:t>
            </a:r>
            <a:r>
              <a:rPr lang="lv-LV" spc="5" dirty="0">
                <a:latin typeface="Public Sans" panose="020B0604020202020204" charset="-70"/>
                <a:cs typeface="Calibri"/>
              </a:rPr>
              <a:t> </a:t>
            </a:r>
            <a:r>
              <a:rPr lang="lv-LV" spc="-10" dirty="0" err="1">
                <a:latin typeface="Public Sans" panose="020B0604020202020204" charset="-70"/>
                <a:cs typeface="Calibri"/>
              </a:rPr>
              <a:t>izvērtētājiem</a:t>
            </a:r>
            <a:r>
              <a:rPr lang="lv-LV" spc="-10" dirty="0">
                <a:latin typeface="Public Sans" panose="020B0604020202020204" charset="-70"/>
                <a:cs typeface="Calibri"/>
              </a:rPr>
              <a:t>)</a:t>
            </a:r>
            <a:endParaRPr lang="lv-LV" dirty="0">
              <a:latin typeface="Public Sans" panose="020B0604020202020204" charset="-70"/>
              <a:cs typeface="Calibri"/>
            </a:endParaRPr>
          </a:p>
          <a:p>
            <a:pPr marL="669290" indent="-287020">
              <a:lnSpc>
                <a:spcPct val="100000"/>
              </a:lnSpc>
              <a:buFont typeface="Arial MT"/>
              <a:buChar char="•"/>
              <a:tabLst>
                <a:tab pos="669290" algn="l"/>
                <a:tab pos="669925" algn="l"/>
              </a:tabLst>
            </a:pPr>
            <a:r>
              <a:rPr lang="lv-LV" dirty="0">
                <a:latin typeface="Public Sans" panose="020B0604020202020204" charset="-70"/>
                <a:cs typeface="Calibri"/>
              </a:rPr>
              <a:t>sociālo</a:t>
            </a:r>
            <a:r>
              <a:rPr lang="lv-LV" spc="-15" dirty="0">
                <a:latin typeface="Public Sans" panose="020B0604020202020204" charset="-70"/>
                <a:cs typeface="Calibri"/>
              </a:rPr>
              <a:t> </a:t>
            </a:r>
            <a:r>
              <a:rPr lang="lv-LV" spc="-10" dirty="0" err="1">
                <a:latin typeface="Public Sans" panose="020B0604020202020204" charset="-70"/>
                <a:cs typeface="Calibri"/>
              </a:rPr>
              <a:t>mentoru</a:t>
            </a:r>
            <a:r>
              <a:rPr lang="lv-LV" spc="10" dirty="0">
                <a:latin typeface="Public Sans" panose="020B0604020202020204" charset="-70"/>
                <a:cs typeface="Calibri"/>
              </a:rPr>
              <a:t> </a:t>
            </a:r>
            <a:r>
              <a:rPr lang="lv-LV" spc="-5" dirty="0">
                <a:latin typeface="Public Sans" panose="020B0604020202020204" charset="-70"/>
                <a:cs typeface="Calibri"/>
              </a:rPr>
              <a:t>piesaistei</a:t>
            </a:r>
            <a:r>
              <a:rPr lang="lv-LV" spc="-35" dirty="0">
                <a:latin typeface="Public Sans" panose="020B0604020202020204" charset="-70"/>
                <a:cs typeface="Calibri"/>
              </a:rPr>
              <a:t> </a:t>
            </a:r>
            <a:r>
              <a:rPr lang="lv-LV" spc="-5" dirty="0">
                <a:latin typeface="Public Sans" panose="020B0604020202020204" charset="-70"/>
                <a:cs typeface="Calibri"/>
              </a:rPr>
              <a:t>(personu</a:t>
            </a:r>
            <a:r>
              <a:rPr lang="lv-LV" spc="-15" dirty="0">
                <a:latin typeface="Public Sans" panose="020B0604020202020204" charset="-70"/>
                <a:cs typeface="Calibri"/>
              </a:rPr>
              <a:t> </a:t>
            </a:r>
            <a:r>
              <a:rPr lang="lv-LV" dirty="0">
                <a:latin typeface="Public Sans" panose="020B0604020202020204" charset="-70"/>
                <a:cs typeface="Calibri"/>
              </a:rPr>
              <a:t>ar</a:t>
            </a:r>
            <a:r>
              <a:rPr lang="lv-LV" spc="5" dirty="0">
                <a:latin typeface="Public Sans" panose="020B0604020202020204" charset="-70"/>
                <a:cs typeface="Calibri"/>
              </a:rPr>
              <a:t> </a:t>
            </a:r>
            <a:r>
              <a:rPr lang="lv-LV" spc="-5" dirty="0">
                <a:latin typeface="Public Sans" panose="020B0604020202020204" charset="-70"/>
                <a:cs typeface="Calibri"/>
              </a:rPr>
              <a:t>GRT</a:t>
            </a:r>
            <a:r>
              <a:rPr lang="lv-LV" spc="-15" dirty="0">
                <a:latin typeface="Public Sans" panose="020B0604020202020204" charset="-70"/>
                <a:cs typeface="Calibri"/>
              </a:rPr>
              <a:t> sagatavošanai)</a:t>
            </a:r>
            <a:endParaRPr lang="lv-LV" dirty="0">
              <a:latin typeface="Public Sans" panose="020B0604020202020204" charset="-70"/>
              <a:cs typeface="Calibri"/>
            </a:endParaRPr>
          </a:p>
          <a:p>
            <a:pPr marL="669290" indent="-287020">
              <a:lnSpc>
                <a:spcPct val="100000"/>
              </a:lnSpc>
              <a:buFont typeface="Arial MT"/>
              <a:buChar char="•"/>
              <a:tabLst>
                <a:tab pos="669290" algn="l"/>
                <a:tab pos="669925" algn="l"/>
              </a:tabLst>
            </a:pPr>
            <a:r>
              <a:rPr lang="lv-LV" spc="-5" dirty="0">
                <a:latin typeface="Public Sans" panose="020B0604020202020204" charset="-70"/>
                <a:cs typeface="Calibri"/>
              </a:rPr>
              <a:t>pakalpojumu</a:t>
            </a:r>
            <a:r>
              <a:rPr lang="lv-LV" spc="-30" dirty="0">
                <a:latin typeface="Public Sans" panose="020B0604020202020204" charset="-70"/>
                <a:cs typeface="Calibri"/>
              </a:rPr>
              <a:t> </a:t>
            </a:r>
            <a:r>
              <a:rPr lang="lv-LV" dirty="0">
                <a:latin typeface="Public Sans" panose="020B0604020202020204" charset="-70"/>
                <a:cs typeface="Calibri"/>
              </a:rPr>
              <a:t>sniegšanai</a:t>
            </a:r>
            <a:r>
              <a:rPr lang="lv-LV" spc="-40" dirty="0">
                <a:latin typeface="Public Sans" panose="020B0604020202020204" charset="-70"/>
                <a:cs typeface="Calibri"/>
              </a:rPr>
              <a:t> </a:t>
            </a:r>
            <a:r>
              <a:rPr lang="lv-LV" spc="-5" dirty="0">
                <a:latin typeface="Public Sans" panose="020B0604020202020204" charset="-70"/>
                <a:cs typeface="Calibri"/>
              </a:rPr>
              <a:t>personām</a:t>
            </a:r>
            <a:r>
              <a:rPr lang="lv-LV" spc="-10" dirty="0">
                <a:latin typeface="Public Sans" panose="020B0604020202020204" charset="-70"/>
                <a:cs typeface="Calibri"/>
              </a:rPr>
              <a:t> </a:t>
            </a:r>
            <a:r>
              <a:rPr lang="lv-LV" dirty="0">
                <a:latin typeface="Public Sans" panose="020B0604020202020204" charset="-70"/>
                <a:cs typeface="Calibri"/>
              </a:rPr>
              <a:t>ar</a:t>
            </a:r>
            <a:r>
              <a:rPr lang="lv-LV" spc="-20" dirty="0">
                <a:latin typeface="Public Sans" panose="020B0604020202020204" charset="-70"/>
                <a:cs typeface="Calibri"/>
              </a:rPr>
              <a:t> </a:t>
            </a:r>
            <a:r>
              <a:rPr lang="lv-LV" spc="-10" dirty="0">
                <a:latin typeface="Public Sans" panose="020B0604020202020204" charset="-70"/>
                <a:cs typeface="Calibri"/>
              </a:rPr>
              <a:t>GRT</a:t>
            </a:r>
            <a:endParaRPr lang="lv-LV" dirty="0">
              <a:latin typeface="Public Sans" panose="020B0604020202020204" charset="-70"/>
              <a:cs typeface="Calibri"/>
            </a:endParaRPr>
          </a:p>
          <a:p>
            <a:pPr marL="669290" indent="-287020">
              <a:buFont typeface="Arial MT"/>
              <a:buChar char="•"/>
              <a:tabLst>
                <a:tab pos="669290" algn="l"/>
                <a:tab pos="669925" algn="l"/>
              </a:tabLst>
            </a:pPr>
            <a:r>
              <a:rPr lang="lv-LV" spc="-5" dirty="0">
                <a:latin typeface="Public Sans" panose="020B0604020202020204" charset="-70"/>
                <a:cs typeface="Calibri"/>
              </a:rPr>
              <a:t>pakalpojumu</a:t>
            </a:r>
            <a:r>
              <a:rPr lang="lv-LV" spc="-20" dirty="0">
                <a:latin typeface="Public Sans" panose="020B0604020202020204" charset="-70"/>
                <a:cs typeface="Calibri"/>
              </a:rPr>
              <a:t> </a:t>
            </a:r>
            <a:r>
              <a:rPr lang="lv-LV" dirty="0">
                <a:latin typeface="Public Sans" panose="020B0604020202020204" charset="-70"/>
                <a:cs typeface="Calibri"/>
              </a:rPr>
              <a:t>sniegšanai</a:t>
            </a:r>
            <a:r>
              <a:rPr lang="lv-LV" spc="-35" dirty="0">
                <a:latin typeface="Public Sans" panose="020B0604020202020204" charset="-70"/>
                <a:cs typeface="Calibri"/>
              </a:rPr>
              <a:t> </a:t>
            </a:r>
            <a:r>
              <a:rPr lang="lv-LV" spc="-5" dirty="0">
                <a:latin typeface="Public Sans" panose="020B0604020202020204" charset="-70"/>
                <a:cs typeface="Calibri"/>
              </a:rPr>
              <a:t>bērniem</a:t>
            </a:r>
            <a:r>
              <a:rPr lang="lv-LV" spc="-30" dirty="0">
                <a:latin typeface="Public Sans" panose="020B0604020202020204" charset="-70"/>
                <a:cs typeface="Calibri"/>
              </a:rPr>
              <a:t> </a:t>
            </a:r>
            <a:r>
              <a:rPr lang="lv-LV" dirty="0">
                <a:latin typeface="Public Sans" panose="020B0604020202020204" charset="-70"/>
                <a:cs typeface="Calibri"/>
              </a:rPr>
              <a:t>ar</a:t>
            </a:r>
            <a:r>
              <a:rPr lang="lv-LV" spc="-10" dirty="0">
                <a:latin typeface="Public Sans" panose="020B0604020202020204" charset="-70"/>
                <a:cs typeface="Calibri"/>
              </a:rPr>
              <a:t> </a:t>
            </a:r>
            <a:r>
              <a:rPr lang="lv-LV" spc="-5" dirty="0">
                <a:latin typeface="Public Sans" panose="020B0604020202020204" charset="-70"/>
                <a:cs typeface="Calibri"/>
              </a:rPr>
              <a:t>FT</a:t>
            </a:r>
            <a:r>
              <a:rPr lang="lv-LV" spc="-10" dirty="0">
                <a:latin typeface="Public Sans" panose="020B0604020202020204" charset="-70"/>
                <a:cs typeface="Calibri"/>
              </a:rPr>
              <a:t> </a:t>
            </a:r>
            <a:r>
              <a:rPr lang="lv-LV" spc="-5" dirty="0">
                <a:latin typeface="Public Sans" panose="020B0604020202020204" charset="-70"/>
                <a:cs typeface="Calibri"/>
              </a:rPr>
              <a:t>un</a:t>
            </a:r>
            <a:r>
              <a:rPr lang="lv-LV" spc="-10" dirty="0">
                <a:latin typeface="Public Sans" panose="020B0604020202020204" charset="-70"/>
                <a:cs typeface="Calibri"/>
              </a:rPr>
              <a:t> </a:t>
            </a:r>
            <a:r>
              <a:rPr lang="lv-LV" spc="-5" dirty="0">
                <a:latin typeface="Public Sans" panose="020B0604020202020204" charset="-70"/>
                <a:cs typeface="Calibri"/>
              </a:rPr>
              <a:t>viņu</a:t>
            </a:r>
            <a:r>
              <a:rPr lang="lv-LV" spc="-15" dirty="0">
                <a:latin typeface="Public Sans" panose="020B0604020202020204" charset="-70"/>
                <a:cs typeface="Calibri"/>
              </a:rPr>
              <a:t> </a:t>
            </a:r>
            <a:r>
              <a:rPr lang="lv-LV" spc="-5" dirty="0">
                <a:latin typeface="Public Sans" panose="020B0604020202020204" charset="-70"/>
                <a:cs typeface="Calibri"/>
              </a:rPr>
              <a:t>ģimenēm</a:t>
            </a:r>
          </a:p>
          <a:p>
            <a:pPr marL="382270">
              <a:tabLst>
                <a:tab pos="669290" algn="l"/>
                <a:tab pos="669925" algn="l"/>
              </a:tabLst>
            </a:pPr>
            <a:r>
              <a:rPr lang="lv-LV" spc="-5" dirty="0">
                <a:latin typeface="Public Sans" panose="020B0604020202020204" charset="-70"/>
                <a:cs typeface="Calibri"/>
              </a:rPr>
              <a:t>Gandrīz </a:t>
            </a:r>
            <a:r>
              <a:rPr lang="lv-LV" b="1" spc="-5" dirty="0">
                <a:latin typeface="Public Sans" panose="020B0604020202020204" charset="-70"/>
                <a:cs typeface="Calibri"/>
              </a:rPr>
              <a:t>60%</a:t>
            </a:r>
            <a:r>
              <a:rPr lang="lv-LV" spc="-5" dirty="0">
                <a:latin typeface="Public Sans" panose="020B0604020202020204" charset="-70"/>
                <a:cs typeface="Calibri"/>
              </a:rPr>
              <a:t> jeb </a:t>
            </a:r>
            <a:r>
              <a:rPr lang="lv-LV" b="1" spc="-5" dirty="0">
                <a:latin typeface="Public Sans" panose="020B0604020202020204" charset="-70"/>
                <a:cs typeface="Calibri"/>
              </a:rPr>
              <a:t>EUR 3 695 621 kompensēts </a:t>
            </a:r>
            <a:r>
              <a:rPr lang="lv-LV" spc="-5" dirty="0">
                <a:latin typeface="Public Sans" panose="020B0604020202020204" charset="-70"/>
                <a:cs typeface="Calibri"/>
              </a:rPr>
              <a:t>par pakalpojumiem sniegtiem </a:t>
            </a:r>
            <a:r>
              <a:rPr lang="lv-LV" b="1" spc="-5" dirty="0">
                <a:latin typeface="Public Sans" panose="020B0604020202020204" charset="-70"/>
                <a:cs typeface="Calibri"/>
              </a:rPr>
              <a:t>2023. gadā.</a:t>
            </a:r>
          </a:p>
          <a:p>
            <a:pPr>
              <a:lnSpc>
                <a:spcPts val="1829"/>
              </a:lnSpc>
            </a:pPr>
            <a:endParaRPr lang="en-US" spc="296" dirty="0">
              <a:solidFill>
                <a:srgbClr val="2B2C30"/>
              </a:solidFill>
              <a:latin typeface="Public Sans" panose="020B0604020202020204" charset="-70"/>
            </a:endParaRPr>
          </a:p>
        </p:txBody>
      </p:sp>
      <p:sp>
        <p:nvSpPr>
          <p:cNvPr id="12" name="object 13">
            <a:extLst>
              <a:ext uri="{FF2B5EF4-FFF2-40B4-BE49-F238E27FC236}">
                <a16:creationId xmlns:a16="http://schemas.microsoft.com/office/drawing/2014/main" id="{6E158BD9-626B-3C06-B0A5-6514BC6E2822}"/>
              </a:ext>
            </a:extLst>
          </p:cNvPr>
          <p:cNvSpPr txBox="1"/>
          <p:nvPr/>
        </p:nvSpPr>
        <p:spPr>
          <a:xfrm>
            <a:off x="2087016" y="758390"/>
            <a:ext cx="7847756" cy="9171742"/>
          </a:xfrm>
          <a:prstGeom prst="rect">
            <a:avLst/>
          </a:prstGeom>
        </p:spPr>
        <p:txBody>
          <a:bodyPr vert="horz" wrap="square" lIns="0" tIns="12700" rIns="0" bIns="0" rtlCol="0">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22300" lvl="1" indent="-342900">
              <a:spcBef>
                <a:spcPts val="100"/>
              </a:spcBef>
              <a:buClr>
                <a:srgbClr val="000000"/>
              </a:buClr>
              <a:buSzPct val="133333"/>
              <a:buFont typeface="Segoe UI Symbol"/>
              <a:buChar char="✓"/>
              <a:tabLst>
                <a:tab pos="621665" algn="l"/>
                <a:tab pos="622300" algn="l"/>
              </a:tabLst>
            </a:pPr>
            <a:r>
              <a:rPr lang="lv-LV" sz="1700" b="1" spc="-10" dirty="0">
                <a:solidFill>
                  <a:srgbClr val="404040"/>
                </a:solidFill>
                <a:latin typeface="Public Sans" panose="020B0604020202020204" charset="-70"/>
                <a:cs typeface="Calibri"/>
              </a:rPr>
              <a:t>Individuālo vajadzību izvērtēšana un atbalsta plānu izstrāde Kurzemes</a:t>
            </a:r>
          </a:p>
          <a:p>
            <a:pPr marL="279400">
              <a:lnSpc>
                <a:spcPct val="100000"/>
              </a:lnSpc>
              <a:spcBef>
                <a:spcPts val="100"/>
              </a:spcBef>
              <a:buClr>
                <a:srgbClr val="000000"/>
              </a:buClr>
              <a:buSzPct val="133333"/>
              <a:tabLst>
                <a:tab pos="621665" algn="l"/>
                <a:tab pos="622300" algn="l"/>
              </a:tabLst>
            </a:pPr>
            <a:r>
              <a:rPr lang="lv-LV" sz="1700" b="1" spc="-10" dirty="0">
                <a:solidFill>
                  <a:srgbClr val="404040"/>
                </a:solidFill>
                <a:latin typeface="Public Sans" panose="020B0604020202020204" charset="-70"/>
                <a:cs typeface="Calibri"/>
              </a:rPr>
              <a:t>	reģionā</a:t>
            </a:r>
          </a:p>
          <a:p>
            <a:pPr marL="279400">
              <a:spcBef>
                <a:spcPts val="100"/>
              </a:spcBef>
              <a:buClr>
                <a:srgbClr val="000000"/>
              </a:buClr>
              <a:buSzPct val="133333"/>
              <a:tabLst>
                <a:tab pos="621665" algn="l"/>
                <a:tab pos="622300" algn="l"/>
              </a:tabLst>
            </a:pPr>
            <a:r>
              <a:rPr lang="lv-LV" sz="1700" spc="-5" dirty="0">
                <a:solidFill>
                  <a:srgbClr val="404040"/>
                </a:solidFill>
                <a:latin typeface="Public Sans" panose="020B0604020202020204" charset="-70"/>
                <a:cs typeface="Calibri"/>
              </a:rPr>
              <a:t>	Projekta ietvaros izvērtētas 496 </a:t>
            </a:r>
            <a:r>
              <a:rPr lang="lv-LV" sz="1700" dirty="0">
                <a:solidFill>
                  <a:srgbClr val="404040"/>
                </a:solidFill>
                <a:latin typeface="Public Sans" panose="020B0604020202020204" charset="-70"/>
                <a:cs typeface="Calibri"/>
              </a:rPr>
              <a:t>bērnu</a:t>
            </a:r>
            <a:r>
              <a:rPr lang="lv-LV" sz="1700" spc="-40" dirty="0">
                <a:solidFill>
                  <a:srgbClr val="404040"/>
                </a:solidFill>
                <a:latin typeface="Public Sans" panose="020B0604020202020204" charset="-70"/>
                <a:cs typeface="Calibri"/>
              </a:rPr>
              <a:t> ar FT individuālās</a:t>
            </a:r>
            <a:r>
              <a:rPr lang="lv-LV" sz="1700" spc="15" dirty="0">
                <a:solidFill>
                  <a:srgbClr val="404040"/>
                </a:solidFill>
                <a:latin typeface="Public Sans" panose="020B0604020202020204" charset="-70"/>
                <a:cs typeface="Calibri"/>
              </a:rPr>
              <a:t> </a:t>
            </a:r>
            <a:r>
              <a:rPr lang="lv-LV" sz="1700" dirty="0">
                <a:solidFill>
                  <a:srgbClr val="404040"/>
                </a:solidFill>
                <a:latin typeface="Public Sans" panose="020B0604020202020204" charset="-70"/>
                <a:cs typeface="Calibri"/>
              </a:rPr>
              <a:t>vajadzības un 465 pilngadīgo </a:t>
            </a:r>
            <a:r>
              <a:rPr lang="lv-LV" sz="1700" spc="-5" dirty="0">
                <a:solidFill>
                  <a:srgbClr val="404040"/>
                </a:solidFill>
                <a:latin typeface="Public Sans" panose="020B0604020202020204" charset="-70"/>
                <a:cs typeface="Calibri"/>
              </a:rPr>
              <a:t>personu </a:t>
            </a:r>
            <a:r>
              <a:rPr lang="lv-LV" sz="1700" dirty="0">
                <a:solidFill>
                  <a:srgbClr val="404040"/>
                </a:solidFill>
                <a:latin typeface="Public Sans" panose="020B0604020202020204" charset="-70"/>
                <a:cs typeface="Calibri"/>
              </a:rPr>
              <a:t>ar</a:t>
            </a:r>
            <a:r>
              <a:rPr lang="lv-LV" sz="1700" spc="-5" dirty="0">
                <a:solidFill>
                  <a:srgbClr val="404040"/>
                </a:solidFill>
                <a:latin typeface="Public Sans" panose="020B0604020202020204" charset="-70"/>
                <a:cs typeface="Calibri"/>
              </a:rPr>
              <a:t> </a:t>
            </a:r>
            <a:r>
              <a:rPr lang="lv-LV" sz="1700" spc="-10" dirty="0">
                <a:solidFill>
                  <a:srgbClr val="404040"/>
                </a:solidFill>
                <a:latin typeface="Public Sans" panose="020B0604020202020204" charset="-70"/>
                <a:cs typeface="Calibri"/>
              </a:rPr>
              <a:t>GRT</a:t>
            </a:r>
            <a:r>
              <a:rPr lang="lv-LV" sz="1700" spc="5" dirty="0">
                <a:solidFill>
                  <a:srgbClr val="404040"/>
                </a:solidFill>
                <a:latin typeface="Public Sans" panose="020B0604020202020204" charset="-70"/>
                <a:cs typeface="Calibri"/>
              </a:rPr>
              <a:t> vajadzības, kā arī 126 BSAC bērnu vajadzības.</a:t>
            </a:r>
          </a:p>
          <a:p>
            <a:pPr marL="279400">
              <a:spcBef>
                <a:spcPts val="100"/>
              </a:spcBef>
              <a:buClr>
                <a:srgbClr val="000000"/>
              </a:buClr>
              <a:buSzPct val="133333"/>
              <a:tabLst>
                <a:tab pos="621665" algn="l"/>
                <a:tab pos="622300" algn="l"/>
              </a:tabLst>
            </a:pPr>
            <a:endParaRPr lang="lv-LV" sz="1700" b="1" spc="-10" dirty="0">
              <a:solidFill>
                <a:srgbClr val="404040"/>
              </a:solidFill>
              <a:latin typeface="Public Sans" panose="020B0604020202020204" charset="-70"/>
              <a:cs typeface="Calibri"/>
            </a:endParaRPr>
          </a:p>
          <a:p>
            <a:pPr marL="622300" indent="-342900">
              <a:spcBef>
                <a:spcPts val="100"/>
              </a:spcBef>
              <a:buClr>
                <a:srgbClr val="000000"/>
              </a:buClr>
              <a:buSzPct val="133333"/>
              <a:buFont typeface="Segoe UI Symbol"/>
              <a:buChar char="✓"/>
              <a:tabLst>
                <a:tab pos="621665" algn="l"/>
                <a:tab pos="622300" algn="l"/>
              </a:tabLst>
            </a:pPr>
            <a:r>
              <a:rPr lang="lv-LV" sz="1700" b="1" spc="-10" dirty="0">
                <a:solidFill>
                  <a:srgbClr val="404040"/>
                </a:solidFill>
                <a:latin typeface="Public Sans" panose="020B0604020202020204" charset="-70"/>
                <a:cs typeface="Calibri"/>
              </a:rPr>
              <a:t>Kurzemes</a:t>
            </a:r>
            <a:r>
              <a:rPr lang="lv-LV" sz="1700" b="1" dirty="0">
                <a:solidFill>
                  <a:srgbClr val="404040"/>
                </a:solidFill>
                <a:latin typeface="Public Sans" panose="020B0604020202020204" charset="-70"/>
                <a:cs typeface="Calibri"/>
              </a:rPr>
              <a:t> </a:t>
            </a:r>
            <a:r>
              <a:rPr lang="lv-LV" sz="1700" b="1" spc="-10" dirty="0">
                <a:solidFill>
                  <a:srgbClr val="404040"/>
                </a:solidFill>
                <a:latin typeface="Public Sans" panose="020B0604020202020204" charset="-70"/>
                <a:cs typeface="Calibri"/>
              </a:rPr>
              <a:t>reģiona</a:t>
            </a:r>
            <a:r>
              <a:rPr lang="lv-LV" sz="1700" b="1" spc="15" dirty="0">
                <a:solidFill>
                  <a:srgbClr val="404040"/>
                </a:solidFill>
                <a:latin typeface="Public Sans" panose="020B0604020202020204" charset="-70"/>
                <a:cs typeface="Calibri"/>
              </a:rPr>
              <a:t> </a:t>
            </a:r>
            <a:r>
              <a:rPr lang="lv-LV" sz="1700" b="1" spc="-5" dirty="0">
                <a:solidFill>
                  <a:srgbClr val="404040"/>
                </a:solidFill>
                <a:latin typeface="Public Sans" panose="020B0604020202020204" charset="-70"/>
                <a:cs typeface="Calibri"/>
              </a:rPr>
              <a:t>DI</a:t>
            </a:r>
            <a:r>
              <a:rPr lang="lv-LV" sz="1700" b="1" spc="10" dirty="0">
                <a:solidFill>
                  <a:srgbClr val="404040"/>
                </a:solidFill>
                <a:latin typeface="Public Sans" panose="020B0604020202020204" charset="-70"/>
                <a:cs typeface="Calibri"/>
              </a:rPr>
              <a:t> </a:t>
            </a:r>
            <a:r>
              <a:rPr lang="lv-LV" sz="1700" b="1" spc="-5" dirty="0">
                <a:solidFill>
                  <a:srgbClr val="404040"/>
                </a:solidFill>
                <a:latin typeface="Public Sans" panose="020B0604020202020204" charset="-70"/>
                <a:cs typeface="Calibri"/>
              </a:rPr>
              <a:t>plāna</a:t>
            </a:r>
            <a:r>
              <a:rPr lang="lv-LV" sz="1700" b="1" dirty="0">
                <a:solidFill>
                  <a:srgbClr val="404040"/>
                </a:solidFill>
                <a:latin typeface="Public Sans" panose="020B0604020202020204" charset="-70"/>
                <a:cs typeface="Calibri"/>
              </a:rPr>
              <a:t> </a:t>
            </a:r>
            <a:r>
              <a:rPr lang="lv-LV" sz="1700" b="1" spc="-15" dirty="0">
                <a:solidFill>
                  <a:srgbClr val="404040"/>
                </a:solidFill>
                <a:latin typeface="Public Sans" panose="020B0604020202020204" charset="-70"/>
                <a:cs typeface="Calibri"/>
              </a:rPr>
              <a:t>izstrāde</a:t>
            </a:r>
            <a:endParaRPr lang="lv-LV" sz="1700" dirty="0">
              <a:latin typeface="Public Sans" panose="020B0604020202020204" charset="-70"/>
              <a:cs typeface="Calibri"/>
            </a:endParaRPr>
          </a:p>
          <a:p>
            <a:pPr marL="279400">
              <a:spcBef>
                <a:spcPts val="100"/>
              </a:spcBef>
              <a:buClr>
                <a:srgbClr val="000000"/>
              </a:buClr>
              <a:buSzPct val="133333"/>
              <a:tabLst>
                <a:tab pos="621665" algn="l"/>
                <a:tab pos="622300" algn="l"/>
              </a:tabLst>
            </a:pPr>
            <a:r>
              <a:rPr lang="lv-LV" sz="1700" spc="-10" dirty="0">
                <a:solidFill>
                  <a:srgbClr val="404040"/>
                </a:solidFill>
                <a:latin typeface="Public Sans" panose="020B0604020202020204" charset="-70"/>
                <a:cs typeface="Calibri"/>
              </a:rPr>
              <a:t>	Izstrādāts,</a:t>
            </a:r>
            <a:r>
              <a:rPr lang="lv-LV" sz="1700" spc="-40" dirty="0">
                <a:solidFill>
                  <a:srgbClr val="404040"/>
                </a:solidFill>
                <a:latin typeface="Public Sans" panose="020B0604020202020204" charset="-70"/>
                <a:cs typeface="Calibri"/>
              </a:rPr>
              <a:t> </a:t>
            </a:r>
            <a:r>
              <a:rPr lang="lv-LV" sz="1700" spc="-5" dirty="0">
                <a:solidFill>
                  <a:srgbClr val="404040"/>
                </a:solidFill>
                <a:latin typeface="Public Sans" panose="020B0604020202020204" charset="-70"/>
                <a:cs typeface="Calibri"/>
              </a:rPr>
              <a:t>grozīts</a:t>
            </a:r>
            <a:r>
              <a:rPr lang="lv-LV" sz="1700" spc="-10" dirty="0">
                <a:solidFill>
                  <a:srgbClr val="404040"/>
                </a:solidFill>
                <a:latin typeface="Public Sans" panose="020B0604020202020204" charset="-70"/>
                <a:cs typeface="Calibri"/>
              </a:rPr>
              <a:t> </a:t>
            </a:r>
            <a:r>
              <a:rPr lang="lv-LV" sz="1700" dirty="0">
                <a:solidFill>
                  <a:srgbClr val="404040"/>
                </a:solidFill>
                <a:latin typeface="Public Sans" panose="020B0604020202020204" charset="-70"/>
                <a:cs typeface="Calibri"/>
              </a:rPr>
              <a:t>un</a:t>
            </a:r>
            <a:r>
              <a:rPr lang="lv-LV" sz="1700" spc="-15" dirty="0">
                <a:solidFill>
                  <a:srgbClr val="404040"/>
                </a:solidFill>
                <a:latin typeface="Public Sans" panose="020B0604020202020204" charset="-70"/>
                <a:cs typeface="Calibri"/>
              </a:rPr>
              <a:t> </a:t>
            </a:r>
            <a:r>
              <a:rPr lang="lv-LV" sz="1700" spc="-5" dirty="0">
                <a:solidFill>
                  <a:srgbClr val="404040"/>
                </a:solidFill>
                <a:latin typeface="Public Sans" panose="020B0604020202020204" charset="-70"/>
                <a:cs typeface="Calibri"/>
              </a:rPr>
              <a:t>apstiprināts</a:t>
            </a:r>
            <a:r>
              <a:rPr lang="lv-LV" sz="1700" spc="-25" dirty="0">
                <a:solidFill>
                  <a:srgbClr val="404040"/>
                </a:solidFill>
                <a:latin typeface="Public Sans" panose="020B0604020202020204" charset="-70"/>
                <a:cs typeface="Calibri"/>
              </a:rPr>
              <a:t> </a:t>
            </a:r>
            <a:r>
              <a:rPr lang="lv-LV" sz="1700" dirty="0">
                <a:solidFill>
                  <a:srgbClr val="404040"/>
                </a:solidFill>
                <a:latin typeface="Public Sans" panose="020B0604020202020204" charset="-70"/>
                <a:cs typeface="Calibri"/>
              </a:rPr>
              <a:t>KPR DI</a:t>
            </a:r>
            <a:r>
              <a:rPr lang="lv-LV" sz="1700" spc="-10" dirty="0">
                <a:solidFill>
                  <a:srgbClr val="404040"/>
                </a:solidFill>
                <a:latin typeface="Public Sans" panose="020B0604020202020204" charset="-70"/>
                <a:cs typeface="Calibri"/>
              </a:rPr>
              <a:t> </a:t>
            </a:r>
            <a:r>
              <a:rPr lang="lv-LV" sz="1700" dirty="0">
                <a:solidFill>
                  <a:srgbClr val="404040"/>
                </a:solidFill>
                <a:latin typeface="Public Sans" panose="020B0604020202020204" charset="-70"/>
                <a:cs typeface="Calibri"/>
              </a:rPr>
              <a:t>plāns, pēdējie grozījumi Nr.8 08.08.2023.</a:t>
            </a:r>
          </a:p>
          <a:p>
            <a:pPr marL="622300" indent="-342900">
              <a:spcBef>
                <a:spcPts val="100"/>
              </a:spcBef>
              <a:buClr>
                <a:srgbClr val="000000"/>
              </a:buClr>
              <a:buSzPct val="133333"/>
              <a:buFont typeface="Segoe UI Symbol"/>
              <a:buChar char="✓"/>
              <a:tabLst>
                <a:tab pos="621665" algn="l"/>
                <a:tab pos="622300" algn="l"/>
              </a:tabLst>
            </a:pPr>
            <a:endParaRPr lang="lv-LV" sz="1700" b="1" spc="-10" dirty="0">
              <a:solidFill>
                <a:srgbClr val="404040"/>
              </a:solidFill>
              <a:latin typeface="Public Sans" panose="020B0604020202020204" charset="-70"/>
              <a:cs typeface="Calibri"/>
            </a:endParaRPr>
          </a:p>
          <a:p>
            <a:pPr marL="622300" indent="-342900">
              <a:spcBef>
                <a:spcPts val="100"/>
              </a:spcBef>
              <a:buClr>
                <a:srgbClr val="000000"/>
              </a:buClr>
              <a:buSzPct val="133333"/>
              <a:buFont typeface="Segoe UI Symbol"/>
              <a:buChar char="✓"/>
              <a:tabLst>
                <a:tab pos="621665" algn="l"/>
                <a:tab pos="622300" algn="l"/>
              </a:tabLst>
            </a:pPr>
            <a:r>
              <a:rPr lang="lv-LV" sz="1700" b="1" spc="-10" dirty="0">
                <a:solidFill>
                  <a:srgbClr val="404040"/>
                </a:solidFill>
                <a:latin typeface="Public Sans" panose="020B0604020202020204" charset="-70"/>
                <a:cs typeface="Calibri"/>
              </a:rPr>
              <a:t>KPR</a:t>
            </a:r>
            <a:r>
              <a:rPr lang="lv-LV" sz="1700" b="1" spc="10" dirty="0">
                <a:solidFill>
                  <a:srgbClr val="404040"/>
                </a:solidFill>
                <a:latin typeface="Public Sans" panose="020B0604020202020204" charset="-70"/>
                <a:cs typeface="Calibri"/>
              </a:rPr>
              <a:t> </a:t>
            </a:r>
            <a:r>
              <a:rPr lang="lv-LV" sz="1700" b="1" spc="-15" dirty="0">
                <a:solidFill>
                  <a:srgbClr val="404040"/>
                </a:solidFill>
                <a:latin typeface="Public Sans" panose="020B0604020202020204" charset="-70"/>
                <a:cs typeface="Calibri"/>
              </a:rPr>
              <a:t>BSAC</a:t>
            </a:r>
            <a:r>
              <a:rPr lang="lv-LV" sz="1700" b="1" dirty="0">
                <a:solidFill>
                  <a:srgbClr val="404040"/>
                </a:solidFill>
                <a:latin typeface="Public Sans" panose="020B0604020202020204" charset="-70"/>
                <a:cs typeface="Calibri"/>
              </a:rPr>
              <a:t> </a:t>
            </a:r>
            <a:r>
              <a:rPr lang="lv-LV" sz="1700" b="1" spc="-10" dirty="0">
                <a:solidFill>
                  <a:srgbClr val="404040"/>
                </a:solidFill>
                <a:latin typeface="Public Sans" panose="020B0604020202020204" charset="-70"/>
                <a:cs typeface="Calibri"/>
              </a:rPr>
              <a:t>reorganizācijas</a:t>
            </a:r>
            <a:r>
              <a:rPr lang="lv-LV" sz="1700" b="1" spc="25" dirty="0">
                <a:solidFill>
                  <a:srgbClr val="404040"/>
                </a:solidFill>
                <a:latin typeface="Public Sans" panose="020B0604020202020204" charset="-70"/>
                <a:cs typeface="Calibri"/>
              </a:rPr>
              <a:t> </a:t>
            </a:r>
            <a:r>
              <a:rPr lang="lv-LV" sz="1700" b="1" spc="-5" dirty="0">
                <a:solidFill>
                  <a:srgbClr val="404040"/>
                </a:solidFill>
                <a:latin typeface="Public Sans" panose="020B0604020202020204" charset="-70"/>
                <a:cs typeface="Calibri"/>
              </a:rPr>
              <a:t>plānu</a:t>
            </a:r>
            <a:r>
              <a:rPr lang="lv-LV" sz="1700" b="1" spc="10" dirty="0">
                <a:solidFill>
                  <a:srgbClr val="404040"/>
                </a:solidFill>
                <a:latin typeface="Public Sans" panose="020B0604020202020204" charset="-70"/>
                <a:cs typeface="Calibri"/>
              </a:rPr>
              <a:t> </a:t>
            </a:r>
            <a:r>
              <a:rPr lang="lv-LV" sz="1700" b="1" spc="-15" dirty="0">
                <a:solidFill>
                  <a:srgbClr val="404040"/>
                </a:solidFill>
                <a:latin typeface="Public Sans" panose="020B0604020202020204" charset="-70"/>
                <a:cs typeface="Calibri"/>
              </a:rPr>
              <a:t>izstrāde</a:t>
            </a:r>
            <a:endParaRPr lang="lv-LV" sz="1700" dirty="0">
              <a:latin typeface="Public Sans" panose="020B0604020202020204" charset="-70"/>
              <a:cs typeface="Calibri"/>
            </a:endParaRPr>
          </a:p>
          <a:p>
            <a:pPr marL="279400">
              <a:spcBef>
                <a:spcPts val="100"/>
              </a:spcBef>
              <a:buClr>
                <a:srgbClr val="000000"/>
              </a:buClr>
              <a:buSzPct val="133333"/>
              <a:tabLst>
                <a:tab pos="621665" algn="l"/>
                <a:tab pos="622300" algn="l"/>
              </a:tabLst>
            </a:pPr>
            <a:r>
              <a:rPr lang="lv-LV" sz="1700" spc="-10" dirty="0">
                <a:solidFill>
                  <a:srgbClr val="404040"/>
                </a:solidFill>
                <a:latin typeface="Public Sans" panose="020B0604020202020204" charset="-70"/>
                <a:cs typeface="Calibri"/>
              </a:rPr>
              <a:t>	</a:t>
            </a:r>
            <a:r>
              <a:rPr lang="en-US" sz="1700" spc="-10" dirty="0" err="1">
                <a:solidFill>
                  <a:srgbClr val="404040"/>
                </a:solidFill>
                <a:latin typeface="Public Sans" panose="020B0604020202020204" charset="-70"/>
                <a:cs typeface="Calibri"/>
              </a:rPr>
              <a:t>Izstrādāti</a:t>
            </a:r>
            <a:r>
              <a:rPr lang="en-US" sz="1700" spc="-35" dirty="0">
                <a:solidFill>
                  <a:srgbClr val="404040"/>
                </a:solidFill>
                <a:latin typeface="Public Sans" panose="020B0604020202020204" charset="-70"/>
                <a:cs typeface="Calibri"/>
              </a:rPr>
              <a:t> </a:t>
            </a:r>
            <a:r>
              <a:rPr lang="en-US" sz="1700" dirty="0">
                <a:solidFill>
                  <a:srgbClr val="404040"/>
                </a:solidFill>
                <a:latin typeface="Public Sans" panose="020B0604020202020204" charset="-70"/>
                <a:cs typeface="Calibri"/>
              </a:rPr>
              <a:t>5</a:t>
            </a:r>
            <a:r>
              <a:rPr lang="en-US" sz="1700" spc="10" dirty="0">
                <a:solidFill>
                  <a:srgbClr val="404040"/>
                </a:solidFill>
                <a:latin typeface="Public Sans" panose="020B0604020202020204" charset="-70"/>
                <a:cs typeface="Calibri"/>
              </a:rPr>
              <a:t> </a:t>
            </a:r>
            <a:r>
              <a:rPr lang="en-US" sz="1700" spc="-10" dirty="0">
                <a:solidFill>
                  <a:srgbClr val="404040"/>
                </a:solidFill>
                <a:latin typeface="Public Sans" panose="020B0604020202020204" charset="-70"/>
                <a:cs typeface="Calibri"/>
              </a:rPr>
              <a:t>BSAC</a:t>
            </a:r>
            <a:r>
              <a:rPr lang="en-US" sz="1700" spc="15" dirty="0">
                <a:solidFill>
                  <a:srgbClr val="404040"/>
                </a:solidFill>
                <a:latin typeface="Public Sans" panose="020B0604020202020204" charset="-70"/>
                <a:cs typeface="Calibri"/>
              </a:rPr>
              <a:t> </a:t>
            </a:r>
            <a:r>
              <a:rPr lang="en-US" sz="1700" spc="-5" dirty="0" err="1">
                <a:solidFill>
                  <a:srgbClr val="404040"/>
                </a:solidFill>
                <a:latin typeface="Public Sans" panose="020B0604020202020204" charset="-70"/>
                <a:cs typeface="Calibri"/>
              </a:rPr>
              <a:t>reorganizācijas</a:t>
            </a:r>
            <a:r>
              <a:rPr lang="en-US" sz="1700" spc="-20" dirty="0">
                <a:solidFill>
                  <a:srgbClr val="404040"/>
                </a:solidFill>
                <a:latin typeface="Public Sans" panose="020B0604020202020204" charset="-70"/>
                <a:cs typeface="Calibri"/>
              </a:rPr>
              <a:t> </a:t>
            </a:r>
            <a:r>
              <a:rPr lang="en-US" sz="1700" dirty="0" err="1">
                <a:solidFill>
                  <a:srgbClr val="404040"/>
                </a:solidFill>
                <a:latin typeface="Public Sans" panose="020B0604020202020204" charset="-70"/>
                <a:cs typeface="Calibri"/>
              </a:rPr>
              <a:t>plāni</a:t>
            </a:r>
            <a:r>
              <a:rPr lang="en-US" sz="1700" spc="-30" dirty="0">
                <a:solidFill>
                  <a:srgbClr val="404040"/>
                </a:solidFill>
                <a:latin typeface="Public Sans" panose="020B0604020202020204" charset="-70"/>
                <a:cs typeface="Calibri"/>
              </a:rPr>
              <a:t> </a:t>
            </a:r>
            <a:r>
              <a:rPr lang="en-US" sz="1700" spc="-5" dirty="0">
                <a:solidFill>
                  <a:srgbClr val="404040"/>
                </a:solidFill>
                <a:latin typeface="Public Sans" panose="020B0604020202020204" charset="-70"/>
                <a:cs typeface="Calibri"/>
              </a:rPr>
              <a:t>(2</a:t>
            </a:r>
            <a:r>
              <a:rPr lang="en-US" sz="1700" spc="20" dirty="0">
                <a:solidFill>
                  <a:srgbClr val="404040"/>
                </a:solidFill>
                <a:latin typeface="Public Sans" panose="020B0604020202020204" charset="-70"/>
                <a:cs typeface="Calibri"/>
              </a:rPr>
              <a:t> </a:t>
            </a:r>
            <a:r>
              <a:rPr lang="en-US" sz="1700" spc="-10" dirty="0">
                <a:solidFill>
                  <a:srgbClr val="404040"/>
                </a:solidFill>
                <a:latin typeface="Public Sans" panose="020B0604020202020204" charset="-70"/>
                <a:cs typeface="Calibri"/>
              </a:rPr>
              <a:t>BSAC</a:t>
            </a:r>
            <a:r>
              <a:rPr lang="lv-LV" sz="1700" spc="-10" dirty="0">
                <a:solidFill>
                  <a:srgbClr val="404040"/>
                </a:solidFill>
                <a:latin typeface="Public Sans" panose="020B0604020202020204" charset="-70"/>
                <a:cs typeface="Calibri"/>
              </a:rPr>
              <a:t> </a:t>
            </a:r>
            <a:r>
              <a:rPr lang="en-US" sz="1700" spc="-10" dirty="0">
                <a:solidFill>
                  <a:srgbClr val="404040"/>
                </a:solidFill>
                <a:latin typeface="Public Sans" panose="020B0604020202020204" charset="-70"/>
                <a:cs typeface="Calibri"/>
              </a:rPr>
              <a:t>-</a:t>
            </a:r>
            <a:r>
              <a:rPr lang="lv-LV" sz="1700" spc="-10" dirty="0">
                <a:solidFill>
                  <a:srgbClr val="404040"/>
                </a:solidFill>
                <a:latin typeface="Public Sans" panose="020B0604020202020204" charset="-70"/>
                <a:cs typeface="Calibri"/>
              </a:rPr>
              <a:t> </a:t>
            </a:r>
            <a:r>
              <a:rPr lang="en-US" sz="1700" spc="-10" dirty="0" err="1">
                <a:solidFill>
                  <a:srgbClr val="404040"/>
                </a:solidFill>
                <a:latin typeface="Public Sans" panose="020B0604020202020204" charset="-70"/>
                <a:cs typeface="Calibri"/>
              </a:rPr>
              <a:t>slēgti</a:t>
            </a:r>
            <a:r>
              <a:rPr lang="en-US" sz="1700" spc="-10" dirty="0">
                <a:solidFill>
                  <a:srgbClr val="404040"/>
                </a:solidFill>
                <a:latin typeface="Public Sans" panose="020B0604020202020204" charset="-70"/>
                <a:cs typeface="Calibri"/>
              </a:rPr>
              <a:t>).</a:t>
            </a:r>
            <a:endParaRPr lang="lv-LV" sz="1700" spc="-10" dirty="0">
              <a:solidFill>
                <a:srgbClr val="404040"/>
              </a:solidFill>
              <a:latin typeface="Public Sans" panose="020B0604020202020204" charset="-70"/>
              <a:cs typeface="Calibri"/>
            </a:endParaRPr>
          </a:p>
          <a:p>
            <a:pPr marL="622300" indent="-342900">
              <a:spcBef>
                <a:spcPts val="100"/>
              </a:spcBef>
              <a:buClr>
                <a:srgbClr val="000000"/>
              </a:buClr>
              <a:buSzPct val="133333"/>
              <a:buFont typeface="Segoe UI Symbol"/>
              <a:buChar char="✓"/>
              <a:tabLst>
                <a:tab pos="621665" algn="l"/>
                <a:tab pos="622300" algn="l"/>
              </a:tabLst>
            </a:pPr>
            <a:endParaRPr lang="lv-LV" sz="1700" b="1" spc="-10" dirty="0">
              <a:solidFill>
                <a:srgbClr val="404040"/>
              </a:solidFill>
              <a:latin typeface="Public Sans" panose="020B0604020202020204" charset="-70"/>
              <a:cs typeface="Calibri"/>
            </a:endParaRPr>
          </a:p>
          <a:p>
            <a:pPr marL="622300" indent="-342900">
              <a:spcBef>
                <a:spcPts val="100"/>
              </a:spcBef>
              <a:buClr>
                <a:srgbClr val="000000"/>
              </a:buClr>
              <a:buSzPct val="133333"/>
              <a:buFont typeface="Segoe UI Symbol"/>
              <a:buChar char="✓"/>
              <a:tabLst>
                <a:tab pos="621665" algn="l"/>
                <a:tab pos="622300" algn="l"/>
              </a:tabLst>
            </a:pPr>
            <a:r>
              <a:rPr lang="lv-LV" sz="1700" b="1" spc="-10" dirty="0">
                <a:solidFill>
                  <a:srgbClr val="404040"/>
                </a:solidFill>
                <a:latin typeface="Public Sans" panose="020B0604020202020204" charset="-70"/>
                <a:cs typeface="Calibri"/>
              </a:rPr>
              <a:t>KPR</a:t>
            </a:r>
            <a:r>
              <a:rPr lang="lv-LV" sz="1700" b="1" spc="15" dirty="0">
                <a:solidFill>
                  <a:srgbClr val="404040"/>
                </a:solidFill>
                <a:latin typeface="Public Sans" panose="020B0604020202020204" charset="-70"/>
                <a:cs typeface="Calibri"/>
              </a:rPr>
              <a:t> </a:t>
            </a:r>
            <a:r>
              <a:rPr lang="lv-LV" sz="1700" b="1" spc="-15" dirty="0">
                <a:solidFill>
                  <a:srgbClr val="404040"/>
                </a:solidFill>
                <a:latin typeface="Public Sans" panose="020B0604020202020204" charset="-70"/>
                <a:cs typeface="Calibri"/>
              </a:rPr>
              <a:t>VSAC</a:t>
            </a:r>
            <a:r>
              <a:rPr lang="lv-LV" sz="1700" b="1" dirty="0">
                <a:solidFill>
                  <a:srgbClr val="404040"/>
                </a:solidFill>
                <a:latin typeface="Public Sans" panose="020B0604020202020204" charset="-70"/>
                <a:cs typeface="Calibri"/>
              </a:rPr>
              <a:t> </a:t>
            </a:r>
            <a:r>
              <a:rPr lang="lv-LV" sz="1700" b="1" spc="-5" dirty="0">
                <a:solidFill>
                  <a:srgbClr val="404040"/>
                </a:solidFill>
                <a:latin typeface="Public Sans" panose="020B0604020202020204" charset="-70"/>
                <a:cs typeface="Calibri"/>
              </a:rPr>
              <a:t>personu</a:t>
            </a:r>
            <a:r>
              <a:rPr lang="lv-LV" sz="1700" b="1" spc="30" dirty="0">
                <a:solidFill>
                  <a:srgbClr val="404040"/>
                </a:solidFill>
                <a:latin typeface="Public Sans" panose="020B0604020202020204" charset="-70"/>
                <a:cs typeface="Calibri"/>
              </a:rPr>
              <a:t> </a:t>
            </a:r>
            <a:r>
              <a:rPr lang="lv-LV" sz="1700" b="1" spc="-5" dirty="0">
                <a:solidFill>
                  <a:srgbClr val="404040"/>
                </a:solidFill>
                <a:latin typeface="Public Sans" panose="020B0604020202020204" charset="-70"/>
                <a:cs typeface="Calibri"/>
              </a:rPr>
              <a:t>ar </a:t>
            </a:r>
            <a:r>
              <a:rPr lang="lv-LV" sz="1700" b="1" spc="-10" dirty="0">
                <a:solidFill>
                  <a:srgbClr val="404040"/>
                </a:solidFill>
                <a:latin typeface="Public Sans" panose="020B0604020202020204" charset="-70"/>
                <a:cs typeface="Calibri"/>
              </a:rPr>
              <a:t>GRT</a:t>
            </a:r>
            <a:r>
              <a:rPr lang="lv-LV" sz="1700" b="1" spc="20" dirty="0">
                <a:solidFill>
                  <a:srgbClr val="404040"/>
                </a:solidFill>
                <a:latin typeface="Public Sans" panose="020B0604020202020204" charset="-70"/>
                <a:cs typeface="Calibri"/>
              </a:rPr>
              <a:t> </a:t>
            </a:r>
            <a:r>
              <a:rPr lang="lv-LV" sz="1700" b="1" spc="-15" dirty="0">
                <a:solidFill>
                  <a:srgbClr val="404040"/>
                </a:solidFill>
                <a:latin typeface="Public Sans" panose="020B0604020202020204" charset="-70"/>
                <a:cs typeface="Calibri"/>
              </a:rPr>
              <a:t>sagatavošana</a:t>
            </a:r>
            <a:r>
              <a:rPr lang="lv-LV" sz="1700" b="1" spc="10" dirty="0">
                <a:solidFill>
                  <a:srgbClr val="404040"/>
                </a:solidFill>
                <a:latin typeface="Public Sans" panose="020B0604020202020204" charset="-70"/>
                <a:cs typeface="Calibri"/>
              </a:rPr>
              <a:t> </a:t>
            </a:r>
            <a:r>
              <a:rPr lang="lv-LV" sz="1700" b="1" spc="-10" dirty="0">
                <a:solidFill>
                  <a:srgbClr val="404040"/>
                </a:solidFill>
                <a:latin typeface="Public Sans" panose="020B0604020202020204" charset="-70"/>
                <a:cs typeface="Calibri"/>
              </a:rPr>
              <a:t>pārejai</a:t>
            </a:r>
            <a:r>
              <a:rPr lang="lv-LV" sz="1700" b="1" spc="35" dirty="0">
                <a:solidFill>
                  <a:srgbClr val="404040"/>
                </a:solidFill>
                <a:latin typeface="Public Sans" panose="020B0604020202020204" charset="-70"/>
                <a:cs typeface="Calibri"/>
              </a:rPr>
              <a:t> </a:t>
            </a:r>
            <a:r>
              <a:rPr lang="lv-LV" sz="1700" b="1" spc="-5" dirty="0">
                <a:solidFill>
                  <a:srgbClr val="404040"/>
                </a:solidFill>
                <a:latin typeface="Public Sans" panose="020B0604020202020204" charset="-70"/>
                <a:cs typeface="Calibri"/>
              </a:rPr>
              <a:t>uz</a:t>
            </a:r>
            <a:r>
              <a:rPr lang="lv-LV" sz="1700" b="1" spc="5" dirty="0">
                <a:solidFill>
                  <a:srgbClr val="404040"/>
                </a:solidFill>
                <a:latin typeface="Public Sans" panose="020B0604020202020204" charset="-70"/>
                <a:cs typeface="Calibri"/>
              </a:rPr>
              <a:t> </a:t>
            </a:r>
            <a:r>
              <a:rPr lang="lv-LV" sz="1700" b="1" spc="-5" dirty="0">
                <a:solidFill>
                  <a:srgbClr val="404040"/>
                </a:solidFill>
                <a:latin typeface="Public Sans" panose="020B0604020202020204" charset="-70"/>
                <a:cs typeface="Calibri"/>
              </a:rPr>
              <a:t>dzīvi</a:t>
            </a:r>
            <a:r>
              <a:rPr lang="lv-LV" sz="1700" b="1" spc="10" dirty="0">
                <a:solidFill>
                  <a:srgbClr val="404040"/>
                </a:solidFill>
                <a:latin typeface="Public Sans" panose="020B0604020202020204" charset="-70"/>
                <a:cs typeface="Calibri"/>
              </a:rPr>
              <a:t> </a:t>
            </a:r>
            <a:r>
              <a:rPr lang="lv-LV" sz="1700" b="1" spc="-5" dirty="0">
                <a:solidFill>
                  <a:srgbClr val="404040"/>
                </a:solidFill>
                <a:latin typeface="Public Sans" panose="020B0604020202020204" charset="-70"/>
                <a:cs typeface="Calibri"/>
              </a:rPr>
              <a:t>sabiedrībā</a:t>
            </a:r>
            <a:endParaRPr lang="lv-LV" sz="1700" dirty="0">
              <a:latin typeface="Public Sans" panose="020B0604020202020204" charset="-70"/>
              <a:cs typeface="Calibri"/>
            </a:endParaRPr>
          </a:p>
          <a:p>
            <a:pPr marL="279400">
              <a:lnSpc>
                <a:spcPct val="100000"/>
              </a:lnSpc>
              <a:spcBef>
                <a:spcPts val="100"/>
              </a:spcBef>
              <a:buClr>
                <a:srgbClr val="000000"/>
              </a:buClr>
              <a:buSzPct val="133333"/>
              <a:tabLst>
                <a:tab pos="621665" algn="l"/>
                <a:tab pos="622300" algn="l"/>
              </a:tabLst>
            </a:pPr>
            <a:r>
              <a:rPr lang="lv-LV" sz="1700" dirty="0">
                <a:solidFill>
                  <a:srgbClr val="404040"/>
                </a:solidFill>
                <a:latin typeface="Public Sans" panose="020B0604020202020204" charset="-70"/>
                <a:cs typeface="Calibri"/>
              </a:rPr>
              <a:t>	Projekta ietvaros kopumā 37 personas ir pārgājušas uz dzīvi sabiedrībā</a:t>
            </a:r>
            <a:r>
              <a:rPr sz="1700" spc="-5" dirty="0">
                <a:solidFill>
                  <a:srgbClr val="404040"/>
                </a:solidFill>
                <a:latin typeface="Public Sans" panose="020B0604020202020204" charset="-70"/>
                <a:cs typeface="Calibri"/>
              </a:rPr>
              <a:t>.</a:t>
            </a:r>
            <a:endParaRPr sz="1700" dirty="0">
              <a:latin typeface="Public Sans" panose="020B0604020202020204" charset="-70"/>
              <a:cs typeface="Calibri"/>
            </a:endParaRPr>
          </a:p>
          <a:p>
            <a:pPr marL="469900" indent="-457200">
              <a:lnSpc>
                <a:spcPts val="1545"/>
              </a:lnSpc>
              <a:buClr>
                <a:srgbClr val="000000"/>
              </a:buClr>
              <a:buSzPct val="123076"/>
              <a:buFont typeface="Segoe UI Symbol"/>
              <a:buChar char="✓"/>
              <a:tabLst>
                <a:tab pos="469265" algn="l"/>
                <a:tab pos="469900" algn="l"/>
              </a:tabLst>
            </a:pPr>
            <a:endParaRPr lang="lv-LV" sz="1700" b="1" spc="-10" dirty="0">
              <a:solidFill>
                <a:srgbClr val="404040"/>
              </a:solidFill>
              <a:latin typeface="Public Sans" panose="020B0604020202020204" charset="-70"/>
              <a:cs typeface="Calibri"/>
            </a:endParaRPr>
          </a:p>
          <a:p>
            <a:pPr marL="469900" indent="-457200">
              <a:lnSpc>
                <a:spcPts val="1545"/>
              </a:lnSpc>
              <a:buClr>
                <a:srgbClr val="000000"/>
              </a:buClr>
              <a:buSzPct val="123076"/>
              <a:buFont typeface="Segoe UI Symbol"/>
              <a:buChar char="✓"/>
              <a:tabLst>
                <a:tab pos="469265" algn="l"/>
                <a:tab pos="469900" algn="l"/>
              </a:tabLst>
            </a:pPr>
            <a:r>
              <a:rPr sz="1700" b="1" spc="-10" dirty="0" err="1">
                <a:solidFill>
                  <a:srgbClr val="404040"/>
                </a:solidFill>
                <a:latin typeface="Public Sans" panose="020B0604020202020204" charset="-70"/>
                <a:cs typeface="Calibri"/>
              </a:rPr>
              <a:t>Informatīvi</a:t>
            </a:r>
            <a:r>
              <a:rPr sz="1700" b="1" spc="55" dirty="0">
                <a:solidFill>
                  <a:srgbClr val="404040"/>
                </a:solidFill>
                <a:latin typeface="Public Sans" panose="020B0604020202020204" charset="-70"/>
                <a:cs typeface="Calibri"/>
              </a:rPr>
              <a:t> </a:t>
            </a:r>
            <a:r>
              <a:rPr sz="1700" b="1" spc="-5" dirty="0">
                <a:solidFill>
                  <a:srgbClr val="404040"/>
                </a:solidFill>
                <a:latin typeface="Public Sans" panose="020B0604020202020204" charset="-70"/>
                <a:cs typeface="Calibri"/>
              </a:rPr>
              <a:t>un</a:t>
            </a:r>
            <a:r>
              <a:rPr sz="1700" b="1" spc="20" dirty="0">
                <a:solidFill>
                  <a:srgbClr val="404040"/>
                </a:solidFill>
                <a:latin typeface="Public Sans" panose="020B0604020202020204" charset="-70"/>
                <a:cs typeface="Calibri"/>
              </a:rPr>
              <a:t> </a:t>
            </a:r>
            <a:r>
              <a:rPr sz="1700" b="1" spc="-10" dirty="0">
                <a:solidFill>
                  <a:srgbClr val="404040"/>
                </a:solidFill>
                <a:latin typeface="Public Sans" panose="020B0604020202020204" charset="-70"/>
                <a:cs typeface="Calibri"/>
              </a:rPr>
              <a:t>izglītojoši</a:t>
            </a:r>
            <a:r>
              <a:rPr sz="1700" b="1" spc="25" dirty="0">
                <a:solidFill>
                  <a:srgbClr val="404040"/>
                </a:solidFill>
                <a:latin typeface="Public Sans" panose="020B0604020202020204" charset="-70"/>
                <a:cs typeface="Calibri"/>
              </a:rPr>
              <a:t> </a:t>
            </a:r>
            <a:r>
              <a:rPr sz="1700" b="1" spc="-10" dirty="0">
                <a:solidFill>
                  <a:srgbClr val="404040"/>
                </a:solidFill>
                <a:latin typeface="Public Sans" panose="020B0604020202020204" charset="-70"/>
                <a:cs typeface="Calibri"/>
              </a:rPr>
              <a:t>pasākumi</a:t>
            </a:r>
            <a:r>
              <a:rPr sz="1700" b="1" spc="20" dirty="0">
                <a:solidFill>
                  <a:srgbClr val="404040"/>
                </a:solidFill>
                <a:latin typeface="Public Sans" panose="020B0604020202020204" charset="-70"/>
                <a:cs typeface="Calibri"/>
              </a:rPr>
              <a:t> </a:t>
            </a:r>
            <a:r>
              <a:rPr sz="1700" b="1" spc="-10" dirty="0">
                <a:solidFill>
                  <a:srgbClr val="404040"/>
                </a:solidFill>
                <a:latin typeface="Public Sans" panose="020B0604020202020204" charset="-70"/>
                <a:cs typeface="Calibri"/>
              </a:rPr>
              <a:t>Kurzemes</a:t>
            </a:r>
            <a:r>
              <a:rPr sz="1700" b="1" spc="15" dirty="0">
                <a:solidFill>
                  <a:srgbClr val="404040"/>
                </a:solidFill>
                <a:latin typeface="Public Sans" panose="020B0604020202020204" charset="-70"/>
                <a:cs typeface="Calibri"/>
              </a:rPr>
              <a:t> </a:t>
            </a:r>
            <a:r>
              <a:rPr sz="1700" b="1" spc="-10" dirty="0">
                <a:solidFill>
                  <a:srgbClr val="404040"/>
                </a:solidFill>
                <a:latin typeface="Public Sans" panose="020B0604020202020204" charset="-70"/>
                <a:cs typeface="Calibri"/>
              </a:rPr>
              <a:t>reģionā</a:t>
            </a:r>
            <a:endParaRPr sz="1700" dirty="0">
              <a:latin typeface="Public Sans" panose="020B0604020202020204" charset="-70"/>
              <a:cs typeface="Calibri"/>
            </a:endParaRPr>
          </a:p>
          <a:p>
            <a:pPr marL="736600" marR="156845" lvl="1" indent="-457834">
              <a:lnSpc>
                <a:spcPct val="100000"/>
              </a:lnSpc>
              <a:spcBef>
                <a:spcPts val="15"/>
              </a:spcBef>
              <a:buClr>
                <a:srgbClr val="000000"/>
              </a:buClr>
              <a:buSzPct val="133333"/>
              <a:buFont typeface="Segoe UI Symbol"/>
              <a:buChar char="✓"/>
              <a:tabLst>
                <a:tab pos="735965" algn="l"/>
                <a:tab pos="737235" algn="l"/>
              </a:tabLst>
            </a:pPr>
            <a:r>
              <a:rPr lang="lv-LV" sz="1700" spc="-5" dirty="0">
                <a:solidFill>
                  <a:srgbClr val="404040"/>
                </a:solidFill>
                <a:latin typeface="Public Sans" panose="020B0604020202020204" charset="-70"/>
                <a:cs typeface="Calibri"/>
              </a:rPr>
              <a:t>2023. gada martā organizēts pasākums reģiona pašvaldību un LM pārstāvjiem, lai diskutētu par iespējām nodrošināt DI procesa </a:t>
            </a:r>
            <a:r>
              <a:rPr lang="lv-LV" sz="1700" spc="-5" dirty="0" err="1">
                <a:solidFill>
                  <a:srgbClr val="404040"/>
                </a:solidFill>
                <a:latin typeface="Public Sans" panose="020B0604020202020204" charset="-70"/>
                <a:cs typeface="Calibri"/>
              </a:rPr>
              <a:t>ilgstpēju</a:t>
            </a:r>
            <a:r>
              <a:rPr lang="lv-LV" sz="1700" spc="-5" dirty="0">
                <a:solidFill>
                  <a:srgbClr val="404040"/>
                </a:solidFill>
                <a:latin typeface="Public Sans" panose="020B0604020202020204" charset="-70"/>
                <a:cs typeface="Calibri"/>
              </a:rPr>
              <a:t>.</a:t>
            </a:r>
          </a:p>
          <a:p>
            <a:pPr marL="736600" marR="156845" lvl="1" indent="-457834">
              <a:lnSpc>
                <a:spcPct val="100000"/>
              </a:lnSpc>
              <a:spcBef>
                <a:spcPts val="15"/>
              </a:spcBef>
              <a:buClr>
                <a:srgbClr val="000000"/>
              </a:buClr>
              <a:buSzPct val="133333"/>
              <a:buFont typeface="Segoe UI Symbol"/>
              <a:buChar char="✓"/>
              <a:tabLst>
                <a:tab pos="735965" algn="l"/>
                <a:tab pos="737235" algn="l"/>
              </a:tabLst>
            </a:pPr>
            <a:r>
              <a:rPr lang="lv-LV" sz="1700" spc="-5" dirty="0">
                <a:solidFill>
                  <a:srgbClr val="404040"/>
                </a:solidFill>
                <a:latin typeface="Public Sans" panose="020B0604020202020204" charset="-70"/>
                <a:cs typeface="Calibri"/>
              </a:rPr>
              <a:t>Turpinās KPR DI plāna uzraudzība un sadarbība ar pašvaldībām par nepieciešamo atbalstu ERAF infrastruktūrā esošo SBSP nodrošināšanu pakalpojumu </a:t>
            </a:r>
            <a:r>
              <a:rPr lang="lv-LV" sz="1700" spc="-5" dirty="0" err="1">
                <a:solidFill>
                  <a:srgbClr val="404040"/>
                </a:solidFill>
                <a:latin typeface="Public Sans" panose="020B0604020202020204" charset="-70"/>
                <a:cs typeface="Calibri"/>
              </a:rPr>
              <a:t>uzsākšanassākumposmā</a:t>
            </a:r>
            <a:r>
              <a:rPr lang="lv-LV" sz="1700" spc="-5" dirty="0">
                <a:solidFill>
                  <a:srgbClr val="404040"/>
                </a:solidFill>
                <a:latin typeface="Public Sans" panose="020B0604020202020204" charset="-70"/>
                <a:cs typeface="Calibri"/>
              </a:rPr>
              <a:t> un arī turpmāk.</a:t>
            </a:r>
          </a:p>
          <a:p>
            <a:pPr marL="736600" marR="156845" lvl="1" indent="-457834">
              <a:lnSpc>
                <a:spcPct val="100000"/>
              </a:lnSpc>
              <a:spcBef>
                <a:spcPts val="15"/>
              </a:spcBef>
              <a:buClr>
                <a:srgbClr val="000000"/>
              </a:buClr>
              <a:buSzPct val="133333"/>
              <a:buFont typeface="Segoe UI Symbol"/>
              <a:buChar char="✓"/>
              <a:tabLst>
                <a:tab pos="735965" algn="l"/>
                <a:tab pos="737235" algn="l"/>
              </a:tabLst>
            </a:pPr>
            <a:r>
              <a:rPr lang="lv-LV" sz="1700" spc="-5" dirty="0">
                <a:solidFill>
                  <a:srgbClr val="404040"/>
                </a:solidFill>
                <a:latin typeface="Public Sans" panose="020B0604020202020204" charset="-70"/>
                <a:cs typeface="Calibri"/>
              </a:rPr>
              <a:t>2023. gada maijā pabeigta izglītojošo pasākumu organizēšana Kurzemes reģiona skolēniem. Kopumā 75 pasākumi notika 34 mācību iestādēs, kuros piedalījās aptuveni 1200 skolēnu no 4. un 5. klasēm, kā arī viņu skolotāji.</a:t>
            </a:r>
          </a:p>
          <a:p>
            <a:pPr marL="736600" marR="156845" lvl="1" indent="-457834">
              <a:lnSpc>
                <a:spcPct val="100000"/>
              </a:lnSpc>
              <a:spcBef>
                <a:spcPts val="15"/>
              </a:spcBef>
              <a:buClr>
                <a:srgbClr val="000000"/>
              </a:buClr>
              <a:buSzPct val="133333"/>
              <a:buFont typeface="Segoe UI Symbol"/>
              <a:buChar char="✓"/>
              <a:tabLst>
                <a:tab pos="735965" algn="l"/>
                <a:tab pos="737235" algn="l"/>
              </a:tabLst>
            </a:pPr>
            <a:r>
              <a:rPr lang="lv-LV" sz="1700" spc="-5" dirty="0">
                <a:solidFill>
                  <a:srgbClr val="404040"/>
                </a:solidFill>
                <a:latin typeface="Public Sans" panose="020B0604020202020204" charset="-70"/>
                <a:cs typeface="Calibri"/>
              </a:rPr>
              <a:t>2023. gadā organizētas piecas </a:t>
            </a:r>
            <a:r>
              <a:rPr sz="1700" spc="-5" dirty="0" err="1">
                <a:solidFill>
                  <a:srgbClr val="404040"/>
                </a:solidFill>
                <a:latin typeface="Public Sans" panose="020B0604020202020204" charset="-70"/>
                <a:cs typeface="Calibri"/>
              </a:rPr>
              <a:t>integrējoša</a:t>
            </a:r>
            <a:r>
              <a:rPr lang="lv-LV" sz="1700" spc="-5" dirty="0">
                <a:solidFill>
                  <a:srgbClr val="404040"/>
                </a:solidFill>
                <a:latin typeface="Public Sans" panose="020B0604020202020204" charset="-70"/>
                <a:cs typeface="Calibri"/>
              </a:rPr>
              <a:t>s nometnes </a:t>
            </a:r>
            <a:r>
              <a:rPr sz="1700" dirty="0" err="1">
                <a:solidFill>
                  <a:srgbClr val="404040"/>
                </a:solidFill>
                <a:latin typeface="Public Sans" panose="020B0604020202020204" charset="-70"/>
                <a:cs typeface="Calibri"/>
              </a:rPr>
              <a:t>bērniem</a:t>
            </a:r>
            <a:r>
              <a:rPr sz="1700" spc="-25" dirty="0">
                <a:solidFill>
                  <a:srgbClr val="404040"/>
                </a:solidFill>
                <a:latin typeface="Public Sans" panose="020B0604020202020204" charset="-70"/>
                <a:cs typeface="Calibri"/>
              </a:rPr>
              <a:t> </a:t>
            </a:r>
            <a:r>
              <a:rPr sz="1700" dirty="0" err="1">
                <a:solidFill>
                  <a:srgbClr val="404040"/>
                </a:solidFill>
                <a:latin typeface="Public Sans" panose="020B0604020202020204" charset="-70"/>
                <a:cs typeface="Calibri"/>
              </a:rPr>
              <a:t>ar</a:t>
            </a:r>
            <a:r>
              <a:rPr sz="1700" spc="-5" dirty="0">
                <a:solidFill>
                  <a:srgbClr val="404040"/>
                </a:solidFill>
                <a:latin typeface="Public Sans" panose="020B0604020202020204" charset="-70"/>
                <a:cs typeface="Calibri"/>
              </a:rPr>
              <a:t> FT</a:t>
            </a:r>
            <a:r>
              <a:rPr lang="lv-LV" sz="1700" spc="-5" dirty="0">
                <a:solidFill>
                  <a:srgbClr val="404040"/>
                </a:solidFill>
                <a:latin typeface="Public Sans" panose="020B0604020202020204" charset="-70"/>
                <a:cs typeface="Calibri"/>
              </a:rPr>
              <a:t> un viņu ģimenēm</a:t>
            </a:r>
            <a:r>
              <a:rPr sz="1700" dirty="0">
                <a:solidFill>
                  <a:srgbClr val="404040"/>
                </a:solidFill>
                <a:latin typeface="Public Sans" panose="020B0604020202020204" charset="-70"/>
                <a:cs typeface="Calibri"/>
              </a:rPr>
              <a:t> un</a:t>
            </a:r>
            <a:r>
              <a:rPr sz="1700" spc="-15" dirty="0">
                <a:solidFill>
                  <a:srgbClr val="404040"/>
                </a:solidFill>
                <a:latin typeface="Public Sans" panose="020B0604020202020204" charset="-70"/>
                <a:cs typeface="Calibri"/>
              </a:rPr>
              <a:t> </a:t>
            </a:r>
            <a:r>
              <a:rPr sz="1700" dirty="0">
                <a:solidFill>
                  <a:srgbClr val="404040"/>
                </a:solidFill>
                <a:latin typeface="Public Sans" panose="020B0604020202020204" charset="-70"/>
                <a:cs typeface="Calibri"/>
              </a:rPr>
              <a:t>bērniem</a:t>
            </a:r>
            <a:r>
              <a:rPr sz="1700" spc="-35" dirty="0">
                <a:solidFill>
                  <a:srgbClr val="404040"/>
                </a:solidFill>
                <a:latin typeface="Public Sans" panose="020B0604020202020204" charset="-70"/>
                <a:cs typeface="Calibri"/>
              </a:rPr>
              <a:t> </a:t>
            </a:r>
            <a:r>
              <a:rPr sz="1700" dirty="0">
                <a:solidFill>
                  <a:srgbClr val="404040"/>
                </a:solidFill>
                <a:latin typeface="Public Sans" panose="020B0604020202020204" charset="-70"/>
                <a:cs typeface="Calibri"/>
              </a:rPr>
              <a:t>un</a:t>
            </a:r>
            <a:r>
              <a:rPr sz="1700" spc="-15" dirty="0">
                <a:solidFill>
                  <a:srgbClr val="404040"/>
                </a:solidFill>
                <a:latin typeface="Public Sans" panose="020B0604020202020204" charset="-70"/>
                <a:cs typeface="Calibri"/>
              </a:rPr>
              <a:t> </a:t>
            </a:r>
            <a:r>
              <a:rPr sz="1700" dirty="0" err="1">
                <a:solidFill>
                  <a:srgbClr val="404040"/>
                </a:solidFill>
                <a:latin typeface="Public Sans" panose="020B0604020202020204" charset="-70"/>
                <a:cs typeface="Calibri"/>
              </a:rPr>
              <a:t>viņu</a:t>
            </a:r>
            <a:r>
              <a:rPr sz="1700" dirty="0">
                <a:solidFill>
                  <a:srgbClr val="404040"/>
                </a:solidFill>
                <a:latin typeface="Public Sans" panose="020B0604020202020204" charset="-70"/>
                <a:cs typeface="Calibri"/>
              </a:rPr>
              <a:t> </a:t>
            </a:r>
            <a:r>
              <a:rPr sz="1700" spc="-254" dirty="0">
                <a:solidFill>
                  <a:srgbClr val="404040"/>
                </a:solidFill>
                <a:latin typeface="Public Sans" panose="020B0604020202020204" charset="-70"/>
                <a:cs typeface="Calibri"/>
              </a:rPr>
              <a:t> </a:t>
            </a:r>
            <a:r>
              <a:rPr sz="1700" dirty="0" err="1">
                <a:solidFill>
                  <a:srgbClr val="404040"/>
                </a:solidFill>
                <a:latin typeface="Public Sans" panose="020B0604020202020204" charset="-70"/>
                <a:cs typeface="Calibri"/>
              </a:rPr>
              <a:t>ģimenēm</a:t>
            </a:r>
            <a:r>
              <a:rPr lang="lv-LV" sz="1700" dirty="0">
                <a:solidFill>
                  <a:srgbClr val="404040"/>
                </a:solidFill>
                <a:latin typeface="Public Sans" panose="020B0604020202020204" charset="-70"/>
                <a:cs typeface="Calibri"/>
              </a:rPr>
              <a:t>. Kopā piedalījās 150 dalībnieki, 49 ģimenes.</a:t>
            </a:r>
          </a:p>
          <a:p>
            <a:pPr marL="736600" marR="156845" lvl="1" indent="-457834">
              <a:lnSpc>
                <a:spcPct val="100000"/>
              </a:lnSpc>
              <a:spcBef>
                <a:spcPts val="15"/>
              </a:spcBef>
              <a:buClr>
                <a:srgbClr val="000000"/>
              </a:buClr>
              <a:buSzPct val="133333"/>
              <a:buFont typeface="Segoe UI Symbol"/>
              <a:buChar char="✓"/>
              <a:tabLst>
                <a:tab pos="735965" algn="l"/>
                <a:tab pos="737235" algn="l"/>
              </a:tabLst>
            </a:pPr>
            <a:r>
              <a:rPr lang="lv-LV" sz="1700" dirty="0">
                <a:solidFill>
                  <a:srgbClr val="404040"/>
                </a:solidFill>
                <a:latin typeface="Public Sans" panose="020B0604020202020204" charset="-70"/>
                <a:cs typeface="Calibri"/>
              </a:rPr>
              <a:t>Rudenī tika organizēti divi pieredzes apmaiņas pasākumi, lai iepazīstinātu VSAC speciālistus, pašvaldību sociālos darbiniekus un NVO pārstāvjus ar Kurzemē izveidotajām SBSP sniegšanas vietām.</a:t>
            </a:r>
          </a:p>
          <a:p>
            <a:pPr marL="736600" lvl="1" indent="-457834">
              <a:lnSpc>
                <a:spcPct val="100000"/>
              </a:lnSpc>
              <a:buClr>
                <a:srgbClr val="000000"/>
              </a:buClr>
              <a:buSzPct val="133333"/>
              <a:buFont typeface="Segoe UI Symbol"/>
              <a:buChar char="✓"/>
              <a:tabLst>
                <a:tab pos="735965" algn="l"/>
                <a:tab pos="737235" algn="l"/>
              </a:tabLst>
            </a:pPr>
            <a:r>
              <a:rPr lang="lv-LV" sz="1700" dirty="0">
                <a:solidFill>
                  <a:srgbClr val="404040"/>
                </a:solidFill>
                <a:latin typeface="Public Sans" panose="020B0604020202020204" charset="-70"/>
                <a:cs typeface="Calibri"/>
              </a:rPr>
              <a:t>Izstrādāts noslēguma informatīvais video par DI ietvaros tapušajiem sabiedrībā balstītajiem sociālajiem pakalpojumiem Kurzemē</a:t>
            </a:r>
            <a:r>
              <a:rPr lang="lv-LV" sz="1700" spc="-5" dirty="0">
                <a:solidFill>
                  <a:srgbClr val="404040"/>
                </a:solidFill>
                <a:latin typeface="Public Sans" panose="020B0604020202020204" charset="-70"/>
                <a:cs typeface="Calibri"/>
              </a:rPr>
              <a:t>.</a:t>
            </a:r>
            <a:endParaRPr sz="1700" dirty="0">
              <a:latin typeface="Public Sans" panose="020B0604020202020204" charset="-70"/>
              <a:cs typeface="Calibri"/>
            </a:endParaRPr>
          </a:p>
        </p:txBody>
      </p:sp>
      <p:sp>
        <p:nvSpPr>
          <p:cNvPr id="14" name="TextBox 13">
            <a:extLst>
              <a:ext uri="{FF2B5EF4-FFF2-40B4-BE49-F238E27FC236}">
                <a16:creationId xmlns:a16="http://schemas.microsoft.com/office/drawing/2014/main" id="{78CBB490-3D49-C1FB-BA4D-DCD3CD8F672E}"/>
              </a:ext>
            </a:extLst>
          </p:cNvPr>
          <p:cNvSpPr txBox="1"/>
          <p:nvPr/>
        </p:nvSpPr>
        <p:spPr>
          <a:xfrm>
            <a:off x="10180320" y="2053996"/>
            <a:ext cx="7847755" cy="4401205"/>
          </a:xfrm>
          <a:prstGeom prst="rect">
            <a:avLst/>
          </a:prstGeom>
          <a:solidFill>
            <a:schemeClr val="bg2">
              <a:lumMod val="90000"/>
            </a:schemeClr>
          </a:solidFill>
        </p:spPr>
        <p:txBody>
          <a:bodyPr wrap="square">
            <a:spAutoFit/>
          </a:bodyPr>
          <a:lstStyle/>
          <a:p>
            <a:pPr marL="469900" marR="504825" indent="-457200">
              <a:spcBef>
                <a:spcPts val="459"/>
              </a:spcBef>
              <a:buFont typeface="Segoe UI Symbol"/>
              <a:buChar char="✓"/>
              <a:tabLst>
                <a:tab pos="469265" algn="l"/>
                <a:tab pos="469900" algn="l"/>
              </a:tabLst>
            </a:pPr>
            <a:r>
              <a:rPr lang="lv-LV" b="1" spc="-5" dirty="0">
                <a:latin typeface="Public Sans" panose="020B0604020202020204" charset="-70"/>
                <a:cs typeface="Calibri"/>
              </a:rPr>
              <a:t>Sabiedrībā</a:t>
            </a:r>
            <a:r>
              <a:rPr lang="lv-LV" b="1" spc="35" dirty="0">
                <a:latin typeface="Public Sans" panose="020B0604020202020204" charset="-70"/>
                <a:cs typeface="Calibri"/>
              </a:rPr>
              <a:t> </a:t>
            </a:r>
            <a:r>
              <a:rPr lang="lv-LV" b="1" spc="-5" dirty="0">
                <a:latin typeface="Public Sans" panose="020B0604020202020204" charset="-70"/>
                <a:cs typeface="Calibri"/>
              </a:rPr>
              <a:t>balstītu</a:t>
            </a:r>
            <a:r>
              <a:rPr lang="lv-LV" b="1" spc="-10" dirty="0">
                <a:latin typeface="Public Sans" panose="020B0604020202020204" charset="-70"/>
                <a:cs typeface="Calibri"/>
              </a:rPr>
              <a:t> pakalpojumu</a:t>
            </a:r>
            <a:r>
              <a:rPr lang="lv-LV" b="1" spc="35" dirty="0">
                <a:latin typeface="Public Sans" panose="020B0604020202020204" charset="-70"/>
                <a:cs typeface="Calibri"/>
              </a:rPr>
              <a:t> </a:t>
            </a:r>
            <a:r>
              <a:rPr lang="lv-LV" b="1" spc="-10" dirty="0">
                <a:latin typeface="Public Sans" panose="020B0604020202020204" charset="-70"/>
                <a:cs typeface="Calibri"/>
              </a:rPr>
              <a:t>īstenošana</a:t>
            </a:r>
            <a:r>
              <a:rPr lang="lv-LV" b="1" spc="10" dirty="0">
                <a:latin typeface="Public Sans" panose="020B0604020202020204" charset="-70"/>
                <a:cs typeface="Calibri"/>
              </a:rPr>
              <a:t> </a:t>
            </a:r>
            <a:r>
              <a:rPr lang="lv-LV" b="1" spc="-15" dirty="0">
                <a:latin typeface="Public Sans" panose="020B0604020202020204" charset="-70"/>
                <a:cs typeface="Calibri"/>
              </a:rPr>
              <a:t>Kurzemes </a:t>
            </a:r>
            <a:r>
              <a:rPr lang="lv-LV" b="1" spc="-350" dirty="0">
                <a:latin typeface="Public Sans" panose="020B0604020202020204" charset="-70"/>
                <a:cs typeface="Calibri"/>
              </a:rPr>
              <a:t> </a:t>
            </a:r>
            <a:r>
              <a:rPr lang="lv-LV" b="1" spc="-10" dirty="0">
                <a:latin typeface="Public Sans" panose="020B0604020202020204" charset="-70"/>
                <a:cs typeface="Calibri"/>
              </a:rPr>
              <a:t>reģiona</a:t>
            </a:r>
            <a:r>
              <a:rPr lang="lv-LV" b="1" dirty="0">
                <a:latin typeface="Public Sans" panose="020B0604020202020204" charset="-70"/>
                <a:cs typeface="Calibri"/>
              </a:rPr>
              <a:t> </a:t>
            </a:r>
            <a:r>
              <a:rPr lang="lv-LV" b="1" spc="-5" dirty="0">
                <a:latin typeface="Public Sans" panose="020B0604020202020204" charset="-70"/>
                <a:cs typeface="Calibri"/>
              </a:rPr>
              <a:t>bērniem</a:t>
            </a:r>
            <a:r>
              <a:rPr lang="lv-LV" b="1" spc="25" dirty="0">
                <a:latin typeface="Public Sans" panose="020B0604020202020204" charset="-70"/>
                <a:cs typeface="Calibri"/>
              </a:rPr>
              <a:t> </a:t>
            </a:r>
            <a:r>
              <a:rPr lang="lv-LV" b="1" spc="-5" dirty="0">
                <a:latin typeface="Public Sans" panose="020B0604020202020204" charset="-70"/>
                <a:cs typeface="Calibri"/>
              </a:rPr>
              <a:t>ar</a:t>
            </a:r>
            <a:r>
              <a:rPr lang="lv-LV" b="1" spc="15" dirty="0">
                <a:latin typeface="Public Sans" panose="020B0604020202020204" charset="-70"/>
                <a:cs typeface="Calibri"/>
              </a:rPr>
              <a:t> </a:t>
            </a:r>
            <a:r>
              <a:rPr lang="lv-LV" b="1" spc="-5" dirty="0">
                <a:latin typeface="Public Sans" panose="020B0604020202020204" charset="-70"/>
                <a:cs typeface="Calibri"/>
              </a:rPr>
              <a:t>FT </a:t>
            </a:r>
            <a:r>
              <a:rPr lang="lv-LV" b="1" spc="-10" dirty="0">
                <a:latin typeface="Public Sans" panose="020B0604020202020204" charset="-70"/>
                <a:cs typeface="Calibri"/>
              </a:rPr>
              <a:t>atbilstoši</a:t>
            </a:r>
            <a:r>
              <a:rPr lang="lv-LV" b="1" spc="-20" dirty="0">
                <a:latin typeface="Public Sans" panose="020B0604020202020204" charset="-70"/>
                <a:cs typeface="Calibri"/>
              </a:rPr>
              <a:t> </a:t>
            </a:r>
            <a:r>
              <a:rPr lang="lv-LV" b="1" spc="-10" dirty="0">
                <a:latin typeface="Public Sans" panose="020B0604020202020204" charset="-70"/>
                <a:cs typeface="Calibri"/>
              </a:rPr>
              <a:t>pieprasījumam</a:t>
            </a:r>
            <a:r>
              <a:rPr lang="lv-LV" spc="-10" dirty="0">
                <a:latin typeface="Public Sans" panose="020B0604020202020204" charset="-70"/>
                <a:cs typeface="Calibri"/>
              </a:rPr>
              <a:t>:</a:t>
            </a:r>
            <a:endParaRPr lang="lv-LV" dirty="0">
              <a:latin typeface="Public Sans" panose="020B0604020202020204" charset="-70"/>
              <a:cs typeface="Calibri"/>
            </a:endParaRPr>
          </a:p>
          <a:p>
            <a:pPr marL="756285" lvl="1" indent="-287020">
              <a:buFont typeface="Wingdings"/>
              <a:buChar char=""/>
              <a:tabLst>
                <a:tab pos="756285" algn="l"/>
                <a:tab pos="756920" algn="l"/>
              </a:tabLst>
            </a:pPr>
            <a:r>
              <a:rPr lang="lv-LV" spc="-10" dirty="0">
                <a:latin typeface="Public Sans" panose="020B0604020202020204" charset="-70"/>
                <a:cs typeface="Calibri"/>
              </a:rPr>
              <a:t>uzsākta,</a:t>
            </a:r>
            <a:r>
              <a:rPr lang="lv-LV" spc="10" dirty="0">
                <a:latin typeface="Public Sans" panose="020B0604020202020204" charset="-70"/>
                <a:cs typeface="Calibri"/>
              </a:rPr>
              <a:t> </a:t>
            </a:r>
            <a:r>
              <a:rPr lang="lv-LV" dirty="0">
                <a:latin typeface="Public Sans" panose="020B0604020202020204" charset="-70"/>
                <a:cs typeface="Calibri"/>
              </a:rPr>
              <a:t>turpinās</a:t>
            </a:r>
            <a:r>
              <a:rPr lang="lv-LV" spc="25" dirty="0">
                <a:latin typeface="Public Sans" panose="020B0604020202020204" charset="-70"/>
                <a:cs typeface="Calibri"/>
              </a:rPr>
              <a:t> </a:t>
            </a:r>
            <a:r>
              <a:rPr lang="lv-LV" spc="-10" dirty="0">
                <a:latin typeface="Public Sans" panose="020B0604020202020204" charset="-70"/>
                <a:cs typeface="Calibri"/>
              </a:rPr>
              <a:t>vai</a:t>
            </a:r>
            <a:r>
              <a:rPr lang="lv-LV" spc="10" dirty="0">
                <a:latin typeface="Public Sans" panose="020B0604020202020204" charset="-70"/>
                <a:cs typeface="Calibri"/>
              </a:rPr>
              <a:t> </a:t>
            </a:r>
            <a:r>
              <a:rPr lang="lv-LV" spc="-10" dirty="0">
                <a:latin typeface="Public Sans" panose="020B0604020202020204" charset="-70"/>
                <a:cs typeface="Calibri"/>
              </a:rPr>
              <a:t>pabeigta</a:t>
            </a:r>
            <a:r>
              <a:rPr lang="lv-LV" spc="25" dirty="0">
                <a:latin typeface="Public Sans" panose="020B0604020202020204" charset="-70"/>
                <a:cs typeface="Calibri"/>
              </a:rPr>
              <a:t> </a:t>
            </a:r>
            <a:r>
              <a:rPr lang="lv-LV" spc="-5" dirty="0">
                <a:latin typeface="Public Sans" panose="020B0604020202020204" charset="-70"/>
                <a:cs typeface="Calibri"/>
              </a:rPr>
              <a:t>pakalpojuma</a:t>
            </a:r>
            <a:r>
              <a:rPr lang="lv-LV" spc="25" dirty="0">
                <a:latin typeface="Public Sans" panose="020B0604020202020204" charset="-70"/>
                <a:cs typeface="Calibri"/>
              </a:rPr>
              <a:t> </a:t>
            </a:r>
            <a:r>
              <a:rPr lang="lv-LV" spc="-5" dirty="0">
                <a:latin typeface="Public Sans" panose="020B0604020202020204" charset="-70"/>
                <a:cs typeface="Calibri"/>
              </a:rPr>
              <a:t>sniegšana</a:t>
            </a:r>
            <a:r>
              <a:rPr lang="lv-LV" spc="20" dirty="0">
                <a:latin typeface="Public Sans" panose="020B0604020202020204" charset="-70"/>
                <a:cs typeface="Calibri"/>
              </a:rPr>
              <a:t> </a:t>
            </a:r>
            <a:r>
              <a:rPr lang="lv-LV" b="1" dirty="0">
                <a:latin typeface="Public Sans" panose="020B0604020202020204" charset="-70"/>
                <a:cs typeface="Calibri"/>
              </a:rPr>
              <a:t>418</a:t>
            </a:r>
            <a:r>
              <a:rPr lang="lv-LV" spc="5" dirty="0">
                <a:latin typeface="Public Sans" panose="020B0604020202020204" charset="-70"/>
                <a:cs typeface="Calibri"/>
              </a:rPr>
              <a:t> </a:t>
            </a:r>
            <a:r>
              <a:rPr lang="lv-LV" spc="-5" dirty="0">
                <a:latin typeface="Public Sans" panose="020B0604020202020204" charset="-70"/>
                <a:cs typeface="Calibri"/>
              </a:rPr>
              <a:t>(no</a:t>
            </a:r>
            <a:endParaRPr lang="lv-LV" dirty="0">
              <a:latin typeface="Public Sans" panose="020B0604020202020204" charset="-70"/>
              <a:cs typeface="Calibri"/>
            </a:endParaRPr>
          </a:p>
          <a:p>
            <a:pPr marL="756285"/>
            <a:r>
              <a:rPr lang="lv-LV" dirty="0">
                <a:latin typeface="Public Sans" panose="020B0604020202020204" charset="-70"/>
                <a:cs typeface="Calibri"/>
              </a:rPr>
              <a:t>350)</a:t>
            </a:r>
            <a:r>
              <a:rPr lang="lv-LV" spc="15" dirty="0">
                <a:latin typeface="Public Sans" panose="020B0604020202020204" charset="-70"/>
                <a:cs typeface="Calibri"/>
              </a:rPr>
              <a:t> </a:t>
            </a:r>
            <a:r>
              <a:rPr lang="lv-LV" b="1" dirty="0">
                <a:latin typeface="Public Sans" panose="020B0604020202020204" charset="-70"/>
                <a:cs typeface="Calibri"/>
              </a:rPr>
              <a:t>bērniem</a:t>
            </a:r>
            <a:r>
              <a:rPr lang="lv-LV" spc="-5" dirty="0">
                <a:latin typeface="Public Sans" panose="020B0604020202020204" charset="-70"/>
                <a:cs typeface="Calibri"/>
              </a:rPr>
              <a:t>:</a:t>
            </a:r>
            <a:endParaRPr lang="lv-LV" dirty="0">
              <a:latin typeface="Public Sans" panose="020B0604020202020204" charset="-70"/>
              <a:cs typeface="Calibri"/>
            </a:endParaRPr>
          </a:p>
          <a:p>
            <a:pPr marL="1079500" indent="-287655">
              <a:buFont typeface="Wingdings"/>
              <a:buChar char=""/>
              <a:tabLst>
                <a:tab pos="1079500" algn="l"/>
                <a:tab pos="1080135" algn="l"/>
              </a:tabLst>
            </a:pPr>
            <a:r>
              <a:rPr lang="lv-LV" spc="-5" dirty="0">
                <a:latin typeface="Public Sans" panose="020B0604020202020204" charset="-70"/>
                <a:cs typeface="Calibri"/>
              </a:rPr>
              <a:t>aprūpes</a:t>
            </a:r>
            <a:r>
              <a:rPr lang="lv-LV" spc="-10" dirty="0">
                <a:latin typeface="Public Sans" panose="020B0604020202020204" charset="-70"/>
                <a:cs typeface="Calibri"/>
              </a:rPr>
              <a:t> </a:t>
            </a:r>
            <a:r>
              <a:rPr lang="lv-LV" spc="-5" dirty="0">
                <a:latin typeface="Public Sans" panose="020B0604020202020204" charset="-70"/>
                <a:cs typeface="Calibri"/>
              </a:rPr>
              <a:t>pakalpojuma</a:t>
            </a:r>
            <a:r>
              <a:rPr lang="lv-LV" dirty="0">
                <a:latin typeface="Public Sans" panose="020B0604020202020204" charset="-70"/>
                <a:cs typeface="Calibri"/>
              </a:rPr>
              <a:t> –</a:t>
            </a:r>
            <a:r>
              <a:rPr lang="lv-LV" spc="-10" dirty="0">
                <a:latin typeface="Public Sans" panose="020B0604020202020204" charset="-70"/>
                <a:cs typeface="Calibri"/>
              </a:rPr>
              <a:t> </a:t>
            </a:r>
            <a:r>
              <a:rPr lang="lv-LV" spc="-5" dirty="0">
                <a:latin typeface="Public Sans" panose="020B0604020202020204" charset="-70"/>
                <a:cs typeface="Calibri"/>
              </a:rPr>
              <a:t>119;</a:t>
            </a:r>
            <a:endParaRPr lang="lv-LV" dirty="0">
              <a:latin typeface="Public Sans" panose="020B0604020202020204" charset="-70"/>
              <a:cs typeface="Calibri"/>
            </a:endParaRPr>
          </a:p>
          <a:p>
            <a:pPr marL="1079500" indent="-287655">
              <a:buFont typeface="Wingdings"/>
              <a:buChar char=""/>
              <a:tabLst>
                <a:tab pos="1079500" algn="l"/>
                <a:tab pos="1080135" algn="l"/>
              </a:tabLst>
            </a:pPr>
            <a:r>
              <a:rPr lang="lv-LV" spc="-5" dirty="0">
                <a:latin typeface="Public Sans" panose="020B0604020202020204" charset="-70"/>
                <a:cs typeface="Calibri"/>
              </a:rPr>
              <a:t>«atelpas</a:t>
            </a:r>
            <a:r>
              <a:rPr lang="lv-LV" spc="-10" dirty="0">
                <a:latin typeface="Public Sans" panose="020B0604020202020204" charset="-70"/>
                <a:cs typeface="Calibri"/>
              </a:rPr>
              <a:t> </a:t>
            </a:r>
            <a:r>
              <a:rPr lang="lv-LV" spc="-5" dirty="0">
                <a:latin typeface="Public Sans" panose="020B0604020202020204" charset="-70"/>
                <a:cs typeface="Calibri"/>
              </a:rPr>
              <a:t>brīža»</a:t>
            </a:r>
            <a:r>
              <a:rPr lang="lv-LV" spc="-20" dirty="0">
                <a:latin typeface="Public Sans" panose="020B0604020202020204" charset="-70"/>
                <a:cs typeface="Calibri"/>
              </a:rPr>
              <a:t> </a:t>
            </a:r>
            <a:r>
              <a:rPr lang="lv-LV" spc="-5" dirty="0">
                <a:latin typeface="Public Sans" panose="020B0604020202020204" charset="-70"/>
                <a:cs typeface="Calibri"/>
              </a:rPr>
              <a:t>pakalpojuma </a:t>
            </a:r>
            <a:r>
              <a:rPr lang="lv-LV" dirty="0">
                <a:latin typeface="Public Sans" panose="020B0604020202020204" charset="-70"/>
                <a:cs typeface="Calibri"/>
              </a:rPr>
              <a:t>–</a:t>
            </a:r>
            <a:r>
              <a:rPr lang="lv-LV" spc="-10" dirty="0">
                <a:latin typeface="Public Sans" panose="020B0604020202020204" charset="-70"/>
                <a:cs typeface="Calibri"/>
              </a:rPr>
              <a:t> </a:t>
            </a:r>
            <a:r>
              <a:rPr lang="lv-LV" spc="-5" dirty="0">
                <a:latin typeface="Public Sans" panose="020B0604020202020204" charset="-70"/>
                <a:cs typeface="Calibri"/>
              </a:rPr>
              <a:t>84;</a:t>
            </a:r>
            <a:endParaRPr lang="lv-LV" dirty="0">
              <a:latin typeface="Public Sans" panose="020B0604020202020204" charset="-70"/>
              <a:cs typeface="Calibri"/>
            </a:endParaRPr>
          </a:p>
          <a:p>
            <a:pPr marL="1079500" indent="-287655">
              <a:buFont typeface="Wingdings"/>
              <a:buChar char=""/>
              <a:tabLst>
                <a:tab pos="1079500" algn="l"/>
                <a:tab pos="1080135" algn="l"/>
              </a:tabLst>
            </a:pPr>
            <a:r>
              <a:rPr lang="lv-LV" dirty="0">
                <a:latin typeface="Public Sans" panose="020B0604020202020204" charset="-70"/>
                <a:cs typeface="Calibri"/>
              </a:rPr>
              <a:t>sociālās</a:t>
            </a:r>
            <a:r>
              <a:rPr lang="lv-LV" spc="-5" dirty="0">
                <a:latin typeface="Public Sans" panose="020B0604020202020204" charset="-70"/>
                <a:cs typeface="Calibri"/>
              </a:rPr>
              <a:t> rehabilitācijas</a:t>
            </a:r>
            <a:r>
              <a:rPr lang="lv-LV" spc="15" dirty="0">
                <a:latin typeface="Public Sans" panose="020B0604020202020204" charset="-70"/>
                <a:cs typeface="Calibri"/>
              </a:rPr>
              <a:t> </a:t>
            </a:r>
            <a:r>
              <a:rPr lang="lv-LV" spc="-5" dirty="0">
                <a:latin typeface="Public Sans" panose="020B0604020202020204" charset="-70"/>
                <a:cs typeface="Calibri"/>
              </a:rPr>
              <a:t>pakalpojumu</a:t>
            </a:r>
            <a:r>
              <a:rPr lang="lv-LV" dirty="0">
                <a:latin typeface="Public Sans" panose="020B0604020202020204" charset="-70"/>
                <a:cs typeface="Calibri"/>
              </a:rPr>
              <a:t> – </a:t>
            </a:r>
            <a:r>
              <a:rPr lang="lv-LV" spc="-5" dirty="0">
                <a:latin typeface="Public Sans" panose="020B0604020202020204" charset="-70"/>
                <a:cs typeface="Calibri"/>
              </a:rPr>
              <a:t>369 (arī</a:t>
            </a:r>
            <a:r>
              <a:rPr lang="lv-LV" spc="-15" dirty="0">
                <a:latin typeface="Public Sans" panose="020B0604020202020204" charset="-70"/>
                <a:cs typeface="Calibri"/>
              </a:rPr>
              <a:t> </a:t>
            </a:r>
            <a:r>
              <a:rPr lang="lv-LV" spc="-5" dirty="0">
                <a:latin typeface="Public Sans" panose="020B0604020202020204" charset="-70"/>
                <a:cs typeface="Calibri"/>
              </a:rPr>
              <a:t>250 vecākiem);</a:t>
            </a:r>
            <a:endParaRPr lang="lv-LV" dirty="0">
              <a:latin typeface="Public Sans" panose="020B0604020202020204" charset="-70"/>
              <a:cs typeface="Calibri"/>
            </a:endParaRPr>
          </a:p>
          <a:p>
            <a:pPr marL="1079500" indent="-287655">
              <a:buFont typeface="Wingdings"/>
              <a:buChar char=""/>
              <a:tabLst>
                <a:tab pos="1079500" algn="l"/>
                <a:tab pos="1080135" algn="l"/>
              </a:tabLst>
            </a:pPr>
            <a:r>
              <a:rPr lang="lv-LV" spc="-10" dirty="0">
                <a:latin typeface="Public Sans" panose="020B0604020202020204" charset="-70"/>
                <a:cs typeface="Calibri"/>
              </a:rPr>
              <a:t>DAC</a:t>
            </a:r>
            <a:r>
              <a:rPr lang="lv-LV" spc="-15" dirty="0">
                <a:latin typeface="Public Sans" panose="020B0604020202020204" charset="-70"/>
                <a:cs typeface="Calibri"/>
              </a:rPr>
              <a:t> </a:t>
            </a:r>
            <a:r>
              <a:rPr lang="lv-LV" spc="-5" dirty="0">
                <a:latin typeface="Public Sans" panose="020B0604020202020204" charset="-70"/>
                <a:cs typeface="Calibri"/>
              </a:rPr>
              <a:t>bērniem</a:t>
            </a:r>
            <a:r>
              <a:rPr lang="lv-LV" spc="-20" dirty="0">
                <a:latin typeface="Public Sans" panose="020B0604020202020204" charset="-70"/>
                <a:cs typeface="Calibri"/>
              </a:rPr>
              <a:t> </a:t>
            </a:r>
            <a:r>
              <a:rPr lang="lv-LV" dirty="0">
                <a:latin typeface="Public Sans" panose="020B0604020202020204" charset="-70"/>
                <a:cs typeface="Calibri"/>
              </a:rPr>
              <a:t>–</a:t>
            </a:r>
            <a:r>
              <a:rPr lang="lv-LV" spc="-20" dirty="0">
                <a:latin typeface="Public Sans" panose="020B0604020202020204" charset="-70"/>
                <a:cs typeface="Calibri"/>
              </a:rPr>
              <a:t> </a:t>
            </a:r>
            <a:r>
              <a:rPr lang="lv-LV" spc="-5" dirty="0">
                <a:latin typeface="Public Sans" panose="020B0604020202020204" charset="-70"/>
                <a:cs typeface="Calibri"/>
              </a:rPr>
              <a:t>81;</a:t>
            </a:r>
            <a:endParaRPr lang="lv-LV" dirty="0">
              <a:latin typeface="Public Sans" panose="020B0604020202020204" charset="-70"/>
              <a:cs typeface="Calibri"/>
            </a:endParaRPr>
          </a:p>
          <a:p>
            <a:pPr marL="299085" marR="675640" indent="-287020">
              <a:spcBef>
                <a:spcPts val="500"/>
              </a:spcBef>
              <a:buSzPct val="87500"/>
              <a:buFont typeface="Wingdings"/>
              <a:buChar char=""/>
              <a:tabLst>
                <a:tab pos="299085" algn="l"/>
                <a:tab pos="299720" algn="l"/>
              </a:tabLst>
            </a:pPr>
            <a:r>
              <a:rPr lang="lv-LV" b="1" spc="-5" dirty="0">
                <a:latin typeface="Public Sans" panose="020B0604020202020204" charset="-70"/>
                <a:cs typeface="Calibri"/>
              </a:rPr>
              <a:t>Sabiedrībā</a:t>
            </a:r>
            <a:r>
              <a:rPr lang="lv-LV" b="1" spc="35" dirty="0">
                <a:latin typeface="Public Sans" panose="020B0604020202020204" charset="-70"/>
                <a:cs typeface="Calibri"/>
              </a:rPr>
              <a:t> </a:t>
            </a:r>
            <a:r>
              <a:rPr lang="lv-LV" b="1" spc="-5" dirty="0">
                <a:latin typeface="Public Sans" panose="020B0604020202020204" charset="-70"/>
                <a:cs typeface="Calibri"/>
              </a:rPr>
              <a:t>balstītu</a:t>
            </a:r>
            <a:r>
              <a:rPr lang="lv-LV" b="1" spc="-10" dirty="0">
                <a:latin typeface="Public Sans" panose="020B0604020202020204" charset="-70"/>
                <a:cs typeface="Calibri"/>
              </a:rPr>
              <a:t> pakalpojumu</a:t>
            </a:r>
            <a:r>
              <a:rPr lang="lv-LV" b="1" spc="35" dirty="0">
                <a:latin typeface="Public Sans" panose="020B0604020202020204" charset="-70"/>
                <a:cs typeface="Calibri"/>
              </a:rPr>
              <a:t> </a:t>
            </a:r>
            <a:r>
              <a:rPr lang="lv-LV" b="1" spc="-10" dirty="0">
                <a:latin typeface="Public Sans" panose="020B0604020202020204" charset="-70"/>
                <a:cs typeface="Calibri"/>
              </a:rPr>
              <a:t>īstenošana</a:t>
            </a:r>
            <a:r>
              <a:rPr lang="lv-LV" b="1" spc="10" dirty="0">
                <a:latin typeface="Public Sans" panose="020B0604020202020204" charset="-70"/>
                <a:cs typeface="Calibri"/>
              </a:rPr>
              <a:t> </a:t>
            </a:r>
            <a:r>
              <a:rPr lang="lv-LV" b="1" spc="-15" dirty="0">
                <a:latin typeface="Public Sans" panose="020B0604020202020204" charset="-70"/>
                <a:cs typeface="Calibri"/>
              </a:rPr>
              <a:t>Kurzemes </a:t>
            </a:r>
            <a:r>
              <a:rPr lang="lv-LV" b="1" spc="-350" dirty="0">
                <a:latin typeface="Public Sans" panose="020B0604020202020204" charset="-70"/>
                <a:cs typeface="Calibri"/>
              </a:rPr>
              <a:t> </a:t>
            </a:r>
            <a:r>
              <a:rPr lang="lv-LV" b="1" spc="-10" dirty="0">
                <a:latin typeface="Public Sans" panose="020B0604020202020204" charset="-70"/>
                <a:cs typeface="Calibri"/>
              </a:rPr>
              <a:t>reģiona</a:t>
            </a:r>
            <a:r>
              <a:rPr lang="lv-LV" b="1" spc="-5" dirty="0">
                <a:latin typeface="Public Sans" panose="020B0604020202020204" charset="-70"/>
                <a:cs typeface="Calibri"/>
              </a:rPr>
              <a:t> </a:t>
            </a:r>
            <a:r>
              <a:rPr lang="lv-LV" b="1" spc="-10" dirty="0">
                <a:latin typeface="Public Sans" panose="020B0604020202020204" charset="-70"/>
                <a:cs typeface="Calibri"/>
              </a:rPr>
              <a:t>personām</a:t>
            </a:r>
            <a:r>
              <a:rPr lang="lv-LV" b="1" spc="30" dirty="0">
                <a:latin typeface="Public Sans" panose="020B0604020202020204" charset="-70"/>
                <a:cs typeface="Calibri"/>
              </a:rPr>
              <a:t> </a:t>
            </a:r>
            <a:r>
              <a:rPr lang="lv-LV" b="1" spc="-5" dirty="0">
                <a:latin typeface="Public Sans" panose="020B0604020202020204" charset="-70"/>
                <a:cs typeface="Calibri"/>
              </a:rPr>
              <a:t>ar</a:t>
            </a:r>
            <a:r>
              <a:rPr lang="lv-LV" b="1" spc="10" dirty="0">
                <a:latin typeface="Public Sans" panose="020B0604020202020204" charset="-70"/>
                <a:cs typeface="Calibri"/>
              </a:rPr>
              <a:t> </a:t>
            </a:r>
            <a:r>
              <a:rPr lang="lv-LV" b="1" spc="-10" dirty="0">
                <a:latin typeface="Public Sans" panose="020B0604020202020204" charset="-70"/>
                <a:cs typeface="Calibri"/>
              </a:rPr>
              <a:t>GRT</a:t>
            </a:r>
            <a:endParaRPr lang="lv-LV" dirty="0">
              <a:latin typeface="Public Sans" panose="020B0604020202020204" charset="-70"/>
              <a:cs typeface="Calibri"/>
            </a:endParaRPr>
          </a:p>
          <a:p>
            <a:pPr marL="756285" marR="177800" lvl="1" indent="-287020">
              <a:spcBef>
                <a:spcPts val="495"/>
              </a:spcBef>
              <a:buFont typeface="Wingdings"/>
              <a:buChar char=""/>
              <a:tabLst>
                <a:tab pos="756285" algn="l"/>
                <a:tab pos="756920" algn="l"/>
              </a:tabLst>
            </a:pPr>
            <a:r>
              <a:rPr lang="lv-LV" spc="-10" dirty="0">
                <a:latin typeface="Public Sans" panose="020B0604020202020204" charset="-70"/>
                <a:cs typeface="Calibri"/>
              </a:rPr>
              <a:t>DAC,</a:t>
            </a:r>
            <a:r>
              <a:rPr lang="lv-LV" spc="-15" dirty="0">
                <a:latin typeface="Public Sans" panose="020B0604020202020204" charset="-70"/>
                <a:cs typeface="Calibri"/>
              </a:rPr>
              <a:t> </a:t>
            </a:r>
            <a:r>
              <a:rPr lang="lv-LV" dirty="0">
                <a:latin typeface="Public Sans" panose="020B0604020202020204" charset="-70"/>
                <a:cs typeface="Calibri"/>
              </a:rPr>
              <a:t>grupu</a:t>
            </a:r>
            <a:r>
              <a:rPr lang="lv-LV" spc="5" dirty="0">
                <a:latin typeface="Public Sans" panose="020B0604020202020204" charset="-70"/>
                <a:cs typeface="Calibri"/>
              </a:rPr>
              <a:t> </a:t>
            </a:r>
            <a:r>
              <a:rPr lang="lv-LV" spc="-5" dirty="0">
                <a:latin typeface="Public Sans" panose="020B0604020202020204" charset="-70"/>
                <a:cs typeface="Calibri"/>
              </a:rPr>
              <a:t>dzīvoklis,</a:t>
            </a:r>
            <a:r>
              <a:rPr lang="lv-LV" dirty="0">
                <a:latin typeface="Public Sans" panose="020B0604020202020204" charset="-70"/>
                <a:cs typeface="Calibri"/>
              </a:rPr>
              <a:t> </a:t>
            </a:r>
            <a:r>
              <a:rPr lang="lv-LV" spc="-10" dirty="0">
                <a:latin typeface="Public Sans" panose="020B0604020202020204" charset="-70"/>
                <a:cs typeface="Calibri"/>
              </a:rPr>
              <a:t>specializētā</a:t>
            </a:r>
            <a:r>
              <a:rPr lang="lv-LV" spc="20" dirty="0">
                <a:latin typeface="Public Sans" panose="020B0604020202020204" charset="-70"/>
                <a:cs typeface="Calibri"/>
              </a:rPr>
              <a:t> </a:t>
            </a:r>
            <a:r>
              <a:rPr lang="lv-LV" spc="-5" dirty="0">
                <a:latin typeface="Public Sans" panose="020B0604020202020204" charset="-70"/>
                <a:cs typeface="Calibri"/>
              </a:rPr>
              <a:t>darbnīca,</a:t>
            </a:r>
            <a:r>
              <a:rPr lang="lv-LV" spc="20" dirty="0">
                <a:latin typeface="Public Sans" panose="020B0604020202020204" charset="-70"/>
                <a:cs typeface="Calibri"/>
              </a:rPr>
              <a:t> </a:t>
            </a:r>
            <a:r>
              <a:rPr lang="lv-LV" spc="-5" dirty="0">
                <a:latin typeface="Public Sans" panose="020B0604020202020204" charset="-70"/>
                <a:cs typeface="Calibri"/>
              </a:rPr>
              <a:t>speciālistu </a:t>
            </a:r>
            <a:r>
              <a:rPr lang="lv-LV" dirty="0">
                <a:latin typeface="Public Sans" panose="020B0604020202020204" charset="-70"/>
                <a:cs typeface="Calibri"/>
              </a:rPr>
              <a:t> </a:t>
            </a:r>
            <a:r>
              <a:rPr lang="lv-LV" spc="-5" dirty="0">
                <a:latin typeface="Public Sans" panose="020B0604020202020204" charset="-70"/>
                <a:cs typeface="Calibri"/>
              </a:rPr>
              <a:t>konsultācijas</a:t>
            </a:r>
            <a:r>
              <a:rPr lang="lv-LV" dirty="0">
                <a:latin typeface="Public Sans" panose="020B0604020202020204" charset="-70"/>
                <a:cs typeface="Calibri"/>
              </a:rPr>
              <a:t> </a:t>
            </a:r>
            <a:r>
              <a:rPr lang="lv-LV" spc="-5" dirty="0">
                <a:latin typeface="Public Sans" panose="020B0604020202020204" charset="-70"/>
                <a:cs typeface="Calibri"/>
              </a:rPr>
              <a:t>un</a:t>
            </a:r>
            <a:r>
              <a:rPr lang="lv-LV" dirty="0">
                <a:latin typeface="Public Sans" panose="020B0604020202020204" charset="-70"/>
                <a:cs typeface="Calibri"/>
              </a:rPr>
              <a:t> individuālais</a:t>
            </a:r>
            <a:r>
              <a:rPr lang="lv-LV" spc="30" dirty="0">
                <a:latin typeface="Public Sans" panose="020B0604020202020204" charset="-70"/>
                <a:cs typeface="Calibri"/>
              </a:rPr>
              <a:t> </a:t>
            </a:r>
            <a:r>
              <a:rPr lang="lv-LV" spc="-5" dirty="0">
                <a:latin typeface="Public Sans" panose="020B0604020202020204" charset="-70"/>
                <a:cs typeface="Calibri"/>
              </a:rPr>
              <a:t>atbalsts,</a:t>
            </a:r>
            <a:r>
              <a:rPr lang="lv-LV" spc="15" dirty="0">
                <a:latin typeface="Public Sans" panose="020B0604020202020204" charset="-70"/>
                <a:cs typeface="Calibri"/>
              </a:rPr>
              <a:t> </a:t>
            </a:r>
            <a:r>
              <a:rPr lang="lv-LV" spc="-5" dirty="0">
                <a:latin typeface="Public Sans" panose="020B0604020202020204" charset="-70"/>
                <a:cs typeface="Calibri"/>
              </a:rPr>
              <a:t>atbalsta</a:t>
            </a:r>
            <a:r>
              <a:rPr lang="lv-LV" spc="5" dirty="0">
                <a:latin typeface="Public Sans" panose="020B0604020202020204" charset="-70"/>
                <a:cs typeface="Calibri"/>
              </a:rPr>
              <a:t> </a:t>
            </a:r>
            <a:r>
              <a:rPr lang="lv-LV" dirty="0">
                <a:latin typeface="Public Sans" panose="020B0604020202020204" charset="-70"/>
                <a:cs typeface="Calibri"/>
              </a:rPr>
              <a:t>grupas</a:t>
            </a:r>
            <a:r>
              <a:rPr lang="lv-LV" spc="5" dirty="0">
                <a:latin typeface="Public Sans" panose="020B0604020202020204" charset="-70"/>
                <a:cs typeface="Calibri"/>
              </a:rPr>
              <a:t> </a:t>
            </a:r>
            <a:r>
              <a:rPr lang="lv-LV" spc="-5" dirty="0">
                <a:latin typeface="Public Sans" panose="020B0604020202020204" charset="-70"/>
                <a:cs typeface="Calibri"/>
              </a:rPr>
              <a:t>un</a:t>
            </a:r>
            <a:r>
              <a:rPr lang="lv-LV" dirty="0">
                <a:latin typeface="Public Sans" panose="020B0604020202020204" charset="-70"/>
                <a:cs typeface="Calibri"/>
              </a:rPr>
              <a:t> grupu </a:t>
            </a:r>
            <a:r>
              <a:rPr lang="lv-LV" spc="-300" dirty="0">
                <a:latin typeface="Public Sans" panose="020B0604020202020204" charset="-70"/>
                <a:cs typeface="Calibri"/>
              </a:rPr>
              <a:t> </a:t>
            </a:r>
            <a:r>
              <a:rPr lang="lv-LV" spc="-5" dirty="0">
                <a:latin typeface="Public Sans" panose="020B0604020202020204" charset="-70"/>
                <a:cs typeface="Calibri"/>
              </a:rPr>
              <a:t>nodarbības,</a:t>
            </a:r>
            <a:r>
              <a:rPr lang="lv-LV" dirty="0">
                <a:latin typeface="Public Sans" panose="020B0604020202020204" charset="-70"/>
                <a:cs typeface="Calibri"/>
              </a:rPr>
              <a:t> </a:t>
            </a:r>
            <a:r>
              <a:rPr lang="lv-LV" spc="-5" dirty="0">
                <a:latin typeface="Public Sans" panose="020B0604020202020204" charset="-70"/>
                <a:cs typeface="Calibri"/>
              </a:rPr>
              <a:t>īslaicīgās</a:t>
            </a:r>
            <a:r>
              <a:rPr lang="lv-LV" spc="10" dirty="0">
                <a:latin typeface="Public Sans" panose="020B0604020202020204" charset="-70"/>
                <a:cs typeface="Calibri"/>
              </a:rPr>
              <a:t> </a:t>
            </a:r>
            <a:r>
              <a:rPr lang="lv-LV" dirty="0">
                <a:latin typeface="Public Sans" panose="020B0604020202020204" charset="-70"/>
                <a:cs typeface="Calibri"/>
              </a:rPr>
              <a:t>aprūpes</a:t>
            </a:r>
            <a:r>
              <a:rPr lang="lv-LV" spc="10" dirty="0">
                <a:latin typeface="Public Sans" panose="020B0604020202020204" charset="-70"/>
                <a:cs typeface="Calibri"/>
              </a:rPr>
              <a:t> </a:t>
            </a:r>
            <a:r>
              <a:rPr lang="lv-LV" spc="-5" dirty="0">
                <a:latin typeface="Public Sans" panose="020B0604020202020204" charset="-70"/>
                <a:cs typeface="Calibri"/>
              </a:rPr>
              <a:t>pakalpojumi,</a:t>
            </a:r>
            <a:r>
              <a:rPr lang="lv-LV" spc="15" dirty="0">
                <a:latin typeface="Public Sans" panose="020B0604020202020204" charset="-70"/>
                <a:cs typeface="Calibri"/>
              </a:rPr>
              <a:t> </a:t>
            </a:r>
            <a:r>
              <a:rPr lang="lv-LV" dirty="0">
                <a:latin typeface="Public Sans" panose="020B0604020202020204" charset="-70"/>
                <a:cs typeface="Calibri"/>
              </a:rPr>
              <a:t>aprūpe</a:t>
            </a:r>
            <a:r>
              <a:rPr lang="lv-LV" spc="10" dirty="0">
                <a:latin typeface="Public Sans" panose="020B0604020202020204" charset="-70"/>
                <a:cs typeface="Calibri"/>
              </a:rPr>
              <a:t> </a:t>
            </a:r>
            <a:r>
              <a:rPr lang="lv-LV" dirty="0">
                <a:latin typeface="Public Sans" panose="020B0604020202020204" charset="-70"/>
                <a:cs typeface="Calibri"/>
              </a:rPr>
              <a:t>mājās.</a:t>
            </a:r>
          </a:p>
          <a:p>
            <a:pPr marL="756285" lvl="1" indent="-287020">
              <a:spcBef>
                <a:spcPts val="170"/>
              </a:spcBef>
              <a:buFont typeface="Wingdings"/>
              <a:buChar char=""/>
              <a:tabLst>
                <a:tab pos="756285" algn="l"/>
                <a:tab pos="756920" algn="l"/>
              </a:tabLst>
            </a:pPr>
            <a:r>
              <a:rPr lang="lv-LV" spc="-5" dirty="0">
                <a:latin typeface="Public Sans" panose="020B0604020202020204" charset="-70"/>
                <a:cs typeface="Calibri"/>
              </a:rPr>
              <a:t>Pakalpojumi sniegti </a:t>
            </a:r>
            <a:r>
              <a:rPr lang="lv-LV" b="1" spc="-5" dirty="0">
                <a:latin typeface="Public Sans" panose="020B0604020202020204" charset="-70"/>
                <a:cs typeface="Calibri"/>
              </a:rPr>
              <a:t>265 </a:t>
            </a:r>
            <a:r>
              <a:rPr lang="lv-LV" b="1" dirty="0">
                <a:latin typeface="Public Sans" panose="020B0604020202020204" charset="-70"/>
                <a:cs typeface="Calibri"/>
              </a:rPr>
              <a:t>(no</a:t>
            </a:r>
            <a:r>
              <a:rPr lang="lv-LV" b="1" spc="-10" dirty="0">
                <a:latin typeface="Public Sans" panose="020B0604020202020204" charset="-70"/>
                <a:cs typeface="Calibri"/>
              </a:rPr>
              <a:t> </a:t>
            </a:r>
            <a:r>
              <a:rPr lang="lv-LV" b="1" spc="-5" dirty="0">
                <a:latin typeface="Public Sans" panose="020B0604020202020204" charset="-70"/>
                <a:cs typeface="Calibri"/>
              </a:rPr>
              <a:t>297)</a:t>
            </a:r>
            <a:r>
              <a:rPr lang="lv-LV" b="1" spc="-15" dirty="0">
                <a:latin typeface="Public Sans" panose="020B0604020202020204" charset="-70"/>
                <a:cs typeface="Calibri"/>
              </a:rPr>
              <a:t> </a:t>
            </a:r>
            <a:r>
              <a:rPr lang="lv-LV" spc="-5" dirty="0">
                <a:latin typeface="Public Sans" panose="020B0604020202020204" charset="-70"/>
                <a:cs typeface="Calibri"/>
              </a:rPr>
              <a:t>personām</a:t>
            </a:r>
            <a:r>
              <a:rPr lang="lv-LV" spc="-20" dirty="0">
                <a:latin typeface="Public Sans" panose="020B0604020202020204" charset="-70"/>
                <a:cs typeface="Calibri"/>
              </a:rPr>
              <a:t> </a:t>
            </a:r>
            <a:r>
              <a:rPr lang="lv-LV" dirty="0">
                <a:latin typeface="Public Sans" panose="020B0604020202020204" charset="-70"/>
                <a:cs typeface="Calibri"/>
              </a:rPr>
              <a:t>ar</a:t>
            </a:r>
            <a:r>
              <a:rPr lang="lv-LV" spc="-10" dirty="0">
                <a:latin typeface="Public Sans" panose="020B0604020202020204" charset="-70"/>
                <a:cs typeface="Calibri"/>
              </a:rPr>
              <a:t> </a:t>
            </a:r>
            <a:r>
              <a:rPr lang="lv-LV" spc="-5" dirty="0">
                <a:latin typeface="Public Sans" panose="020B0604020202020204" charset="-70"/>
                <a:cs typeface="Calibri"/>
              </a:rPr>
              <a:t>GRT</a:t>
            </a:r>
            <a:endParaRPr lang="lv-LV" dirty="0">
              <a:latin typeface="Public Sans" panose="020B0604020202020204" charset="-70"/>
              <a:cs typeface="Calibri"/>
            </a:endParaRPr>
          </a:p>
        </p:txBody>
      </p:sp>
      <p:sp>
        <p:nvSpPr>
          <p:cNvPr id="8" name="Taisnstūris 7">
            <a:extLst>
              <a:ext uri="{FF2B5EF4-FFF2-40B4-BE49-F238E27FC236}">
                <a16:creationId xmlns:a16="http://schemas.microsoft.com/office/drawing/2014/main" id="{A59D00CE-AD4C-D896-4118-8950A7805B5C}"/>
              </a:ext>
            </a:extLst>
          </p:cNvPr>
          <p:cNvSpPr/>
          <p:nvPr/>
        </p:nvSpPr>
        <p:spPr>
          <a:xfrm>
            <a:off x="-16750" y="0"/>
            <a:ext cx="1525241" cy="10287000"/>
          </a:xfrm>
          <a:prstGeom prst="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9" name="Vienādsānu trīsstūris 8">
            <a:extLst>
              <a:ext uri="{FF2B5EF4-FFF2-40B4-BE49-F238E27FC236}">
                <a16:creationId xmlns:a16="http://schemas.microsoft.com/office/drawing/2014/main" id="{547DC70C-33B0-E8C3-D979-C01550015DAE}"/>
              </a:ext>
            </a:extLst>
          </p:cNvPr>
          <p:cNvSpPr/>
          <p:nvPr/>
        </p:nvSpPr>
        <p:spPr>
          <a:xfrm rot="5400000">
            <a:off x="589896" y="1887523"/>
            <a:ext cx="2642532" cy="805343"/>
          </a:xfrm>
          <a:prstGeom prst="triangle">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11" name="TextBox 10">
            <a:extLst>
              <a:ext uri="{FF2B5EF4-FFF2-40B4-BE49-F238E27FC236}">
                <a16:creationId xmlns:a16="http://schemas.microsoft.com/office/drawing/2014/main" id="{60C29A31-6512-0DB8-6E2A-0FBA651973CE}"/>
              </a:ext>
            </a:extLst>
          </p:cNvPr>
          <p:cNvSpPr txBox="1"/>
          <p:nvPr/>
        </p:nvSpPr>
        <p:spPr>
          <a:xfrm rot="16200000">
            <a:off x="-3420241" y="3987154"/>
            <a:ext cx="8267757" cy="684611"/>
          </a:xfrm>
          <a:prstGeom prst="rect">
            <a:avLst/>
          </a:prstGeom>
          <a:noFill/>
        </p:spPr>
        <p:txBody>
          <a:bodyPr wrap="square" rtlCol="0">
            <a:spAutoFit/>
          </a:bodyPr>
          <a:lstStyle/>
          <a:p>
            <a:pPr>
              <a:lnSpc>
                <a:spcPts val="5200"/>
              </a:lnSpc>
              <a:spcBef>
                <a:spcPct val="0"/>
              </a:spcBef>
            </a:pPr>
            <a:r>
              <a:rPr lang="lv-LV" sz="2800" dirty="0">
                <a:solidFill>
                  <a:schemeClr val="bg1"/>
                </a:solidFill>
                <a:latin typeface="Public Sans Bold"/>
              </a:rPr>
              <a:t>DI PROJEKTS «KURZEME VISIEM»</a:t>
            </a:r>
            <a:endParaRPr lang="lv-LV" sz="2800" b="1" dirty="0">
              <a:solidFill>
                <a:schemeClr val="bg1"/>
              </a:solidFill>
            </a:endParaRPr>
          </a:p>
        </p:txBody>
      </p:sp>
      <p:pic>
        <p:nvPicPr>
          <p:cNvPr id="13" name="Attēls 12">
            <a:extLst>
              <a:ext uri="{FF2B5EF4-FFF2-40B4-BE49-F238E27FC236}">
                <a16:creationId xmlns:a16="http://schemas.microsoft.com/office/drawing/2014/main" id="{103A83BB-F13F-0FB2-18F5-5DEB405B0E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02377" y="9263990"/>
            <a:ext cx="1363410" cy="43301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2313834" y="453979"/>
            <a:ext cx="6330255" cy="514949"/>
          </a:xfrm>
          <a:prstGeom prst="rect">
            <a:avLst/>
          </a:prstGeom>
        </p:spPr>
        <p:txBody>
          <a:bodyPr lIns="0" tIns="0" rIns="0" bIns="0" rtlCol="0" anchor="t">
            <a:spAutoFit/>
          </a:bodyPr>
          <a:lstStyle/>
          <a:p>
            <a:pPr>
              <a:lnSpc>
                <a:spcPts val="4360"/>
              </a:lnSpc>
              <a:spcBef>
                <a:spcPct val="0"/>
              </a:spcBef>
            </a:pPr>
            <a:r>
              <a:rPr lang="en-US" sz="3114" spc="706" dirty="0">
                <a:solidFill>
                  <a:srgbClr val="2B2C30"/>
                </a:solidFill>
                <a:latin typeface="Public Sans Bold"/>
              </a:rPr>
              <a:t>2023</a:t>
            </a:r>
          </a:p>
        </p:txBody>
      </p:sp>
      <p:sp>
        <p:nvSpPr>
          <p:cNvPr id="7" name="TextBox 7"/>
          <p:cNvSpPr txBox="1"/>
          <p:nvPr/>
        </p:nvSpPr>
        <p:spPr>
          <a:xfrm>
            <a:off x="9614884" y="488732"/>
            <a:ext cx="5638800" cy="480196"/>
          </a:xfrm>
          <a:prstGeom prst="rect">
            <a:avLst/>
          </a:prstGeom>
        </p:spPr>
        <p:txBody>
          <a:bodyPr wrap="square" lIns="0" tIns="0" rIns="0" bIns="0" rtlCol="0" anchor="t">
            <a:spAutoFit/>
          </a:bodyPr>
          <a:lstStyle/>
          <a:p>
            <a:pPr>
              <a:lnSpc>
                <a:spcPts val="4080"/>
              </a:lnSpc>
              <a:spcBef>
                <a:spcPct val="0"/>
              </a:spcBef>
            </a:pPr>
            <a:r>
              <a:rPr lang="lv-LV" sz="2914" spc="661" dirty="0">
                <a:solidFill>
                  <a:srgbClr val="2B2C30"/>
                </a:solidFill>
                <a:latin typeface="Public Sans Bold"/>
              </a:rPr>
              <a:t>2024</a:t>
            </a:r>
            <a:endParaRPr lang="en-US" sz="2914" spc="661" dirty="0">
              <a:solidFill>
                <a:srgbClr val="2B2C30"/>
              </a:solidFill>
              <a:latin typeface="Public Sans Bold"/>
            </a:endParaRPr>
          </a:p>
        </p:txBody>
      </p:sp>
      <p:sp>
        <p:nvSpPr>
          <p:cNvPr id="8" name="Content Placeholder 6">
            <a:extLst>
              <a:ext uri="{FF2B5EF4-FFF2-40B4-BE49-F238E27FC236}">
                <a16:creationId xmlns:a16="http://schemas.microsoft.com/office/drawing/2014/main" id="{D65B1467-4AA5-EE3E-4E39-E21E8E97BF4D}"/>
              </a:ext>
            </a:extLst>
          </p:cNvPr>
          <p:cNvSpPr>
            <a:spLocks noGrp="1"/>
          </p:cNvSpPr>
          <p:nvPr/>
        </p:nvSpPr>
        <p:spPr>
          <a:xfrm>
            <a:off x="2092816" y="1333500"/>
            <a:ext cx="7991082" cy="78486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lv-LV" sz="1800" dirty="0">
                <a:latin typeface="Public Sans" panose="020B0604020202020204" charset="-70"/>
              </a:rPr>
              <a:t>2014 – 2020 plānošanas perioda projektu ieviešanas pabeigšana – </a:t>
            </a:r>
          </a:p>
          <a:p>
            <a:pPr marL="0" indent="0" algn="just">
              <a:buNone/>
            </a:pPr>
            <a:r>
              <a:rPr lang="lv-LV" sz="1800" b="1" dirty="0">
                <a:latin typeface="Public Sans" panose="020B0604020202020204" charset="-70"/>
              </a:rPr>
              <a:t>    (6 projekti)</a:t>
            </a:r>
          </a:p>
          <a:p>
            <a:pPr algn="just"/>
            <a:r>
              <a:rPr lang="lv-LV" sz="1800" dirty="0">
                <a:latin typeface="Public Sans" panose="020B0604020202020204" charset="-70"/>
              </a:rPr>
              <a:t>2021 – 2027 plānošanas perioda Interreg programmu projektu konkursu projektu pieteikumu izstrāde </a:t>
            </a:r>
            <a:r>
              <a:rPr lang="lv-LV" sz="1800" b="1" dirty="0">
                <a:latin typeface="Public Sans" panose="020B0604020202020204" charset="-70"/>
              </a:rPr>
              <a:t>(13 projektu pieteikumu izstrāde)</a:t>
            </a:r>
          </a:p>
          <a:p>
            <a:pPr algn="just"/>
            <a:r>
              <a:rPr lang="lv-LV" sz="1800" b="1" dirty="0">
                <a:latin typeface="Public Sans" panose="020B0604020202020204" charset="-70"/>
              </a:rPr>
              <a:t>Dalība</a:t>
            </a:r>
            <a:r>
              <a:rPr lang="lv-LV" sz="1800" dirty="0">
                <a:latin typeface="Public Sans" panose="020B0604020202020204" charset="-70"/>
              </a:rPr>
              <a:t> Interreg programmu </a:t>
            </a:r>
            <a:r>
              <a:rPr lang="lv-LV" sz="1800" b="1" dirty="0">
                <a:latin typeface="Public Sans" panose="020B0604020202020204" charset="-70"/>
              </a:rPr>
              <a:t>Nacionālajā apakškomitejā </a:t>
            </a:r>
            <a:r>
              <a:rPr lang="lv-LV" sz="1800" dirty="0">
                <a:latin typeface="Public Sans" panose="020B0604020202020204" charset="-70"/>
              </a:rPr>
              <a:t>un </a:t>
            </a:r>
            <a:r>
              <a:rPr lang="lv-LV" sz="1800" b="1" dirty="0">
                <a:latin typeface="Public Sans" panose="020B0604020202020204" charset="-70"/>
              </a:rPr>
              <a:t>Programmu</a:t>
            </a:r>
            <a:r>
              <a:rPr lang="lv-LV" sz="1800" dirty="0">
                <a:latin typeface="Public Sans" panose="020B0604020202020204" charset="-70"/>
              </a:rPr>
              <a:t> (ESTLAT, LATLIT, CB) </a:t>
            </a:r>
            <a:r>
              <a:rPr lang="lv-LV" sz="1800" b="1" dirty="0">
                <a:latin typeface="Public Sans" panose="020B0604020202020204" charset="-70"/>
              </a:rPr>
              <a:t>Uzraudzību komitejās </a:t>
            </a:r>
            <a:endParaRPr lang="en-US" sz="1800" b="1" dirty="0">
              <a:latin typeface="Public Sans" panose="020B0604020202020204" charset="-70"/>
            </a:endParaRPr>
          </a:p>
          <a:p>
            <a:pPr algn="just"/>
            <a:r>
              <a:rPr lang="lv-LV" sz="1800" b="1" dirty="0">
                <a:latin typeface="Public Sans" panose="020B0604020202020204" charset="-70"/>
              </a:rPr>
              <a:t>Reģiona viedokļu pārstāvība</a:t>
            </a:r>
            <a:r>
              <a:rPr lang="lv-LV" sz="1800" dirty="0">
                <a:latin typeface="Public Sans" panose="020B0604020202020204" charset="-70"/>
              </a:rPr>
              <a:t>:</a:t>
            </a:r>
          </a:p>
          <a:p>
            <a:pPr lvl="1" algn="just">
              <a:spcBef>
                <a:spcPts val="1200"/>
              </a:spcBef>
            </a:pPr>
            <a:r>
              <a:rPr lang="lv-LV" sz="1600" dirty="0">
                <a:latin typeface="Public Sans" panose="020B0604020202020204" charset="-70"/>
              </a:rPr>
              <a:t> ES struktūrfondu apakškomitejās</a:t>
            </a:r>
          </a:p>
          <a:p>
            <a:pPr lvl="1" algn="just">
              <a:spcBef>
                <a:spcPts val="1200"/>
              </a:spcBef>
            </a:pPr>
            <a:r>
              <a:rPr lang="lv-LV" sz="1600" dirty="0">
                <a:solidFill>
                  <a:srgbClr val="000000"/>
                </a:solidFill>
                <a:latin typeface="Public Sans" panose="020B0604020202020204" charset="-70"/>
                <a:ea typeface="Calibri" panose="020F0502020204030204" pitchFamily="34" charset="0"/>
                <a:cs typeface="Times New Roman" panose="02020603050405020304" pitchFamily="18" charset="0"/>
              </a:rPr>
              <a:t>Sagatavoti un sniegti priekšlikumi, atzinumi dažādu līmeņu normatīvo aktu izstrādē </a:t>
            </a:r>
            <a:r>
              <a:rPr lang="lv-LV" sz="1600" b="1" dirty="0" err="1">
                <a:solidFill>
                  <a:srgbClr val="000000"/>
                </a:solidFill>
                <a:latin typeface="Public Sans" panose="020B0604020202020204" charset="-70"/>
                <a:ea typeface="Calibri" panose="020F0502020204030204" pitchFamily="34" charset="0"/>
                <a:cs typeface="Times New Roman" panose="02020603050405020304" pitchFamily="18" charset="0"/>
              </a:rPr>
              <a:t>tap</a:t>
            </a:r>
            <a:r>
              <a:rPr lang="lv-LV" sz="1600" dirty="0">
                <a:solidFill>
                  <a:srgbClr val="000000"/>
                </a:solidFill>
                <a:latin typeface="Public Sans" panose="020B0604020202020204" charset="-70"/>
                <a:ea typeface="Calibri" panose="020F0502020204030204" pitchFamily="34" charset="0"/>
                <a:cs typeface="Times New Roman" panose="02020603050405020304" pitchFamily="18" charset="0"/>
              </a:rPr>
              <a:t> portālā (30)</a:t>
            </a:r>
          </a:p>
          <a:p>
            <a:pPr lvl="1" algn="just">
              <a:spcBef>
                <a:spcPts val="1200"/>
              </a:spcBef>
            </a:pPr>
            <a:r>
              <a:rPr lang="lv-LV" sz="1600" dirty="0">
                <a:solidFill>
                  <a:srgbClr val="000000"/>
                </a:solidFill>
                <a:latin typeface="Public Sans" panose="020B0604020202020204" charset="-70"/>
                <a:ea typeface="Calibri" panose="020F0502020204030204" pitchFamily="34" charset="0"/>
                <a:cs typeface="Times New Roman" panose="02020603050405020304" pitchFamily="18" charset="0"/>
              </a:rPr>
              <a:t>SM sagatavoto </a:t>
            </a:r>
            <a:r>
              <a:rPr lang="lv-LV" sz="1600" b="1" dirty="0">
                <a:solidFill>
                  <a:srgbClr val="000000"/>
                </a:solidFill>
                <a:latin typeface="Public Sans" panose="020B0604020202020204" charset="-70"/>
                <a:ea typeface="Calibri" panose="020F0502020204030204" pitchFamily="34" charset="0"/>
                <a:cs typeface="Times New Roman" panose="02020603050405020304" pitchFamily="18" charset="0"/>
              </a:rPr>
              <a:t>informatīvā ziņojuma projektu</a:t>
            </a:r>
            <a:r>
              <a:rPr lang="lv-LV" sz="1600" dirty="0">
                <a:solidFill>
                  <a:srgbClr val="000000"/>
                </a:solidFill>
                <a:latin typeface="Public Sans" panose="020B0604020202020204" charset="-70"/>
                <a:ea typeface="Calibri" panose="020F0502020204030204" pitchFamily="34" charset="0"/>
                <a:cs typeface="Times New Roman" panose="02020603050405020304" pitchFamily="18" charset="0"/>
              </a:rPr>
              <a:t> “Par Eiropas transporta tīkla pamattīklā esošo valsts galveno autoceļu pārbūves līdz 2030. gadam pamatojumu”</a:t>
            </a:r>
            <a:r>
              <a:rPr lang="lv-LV" sz="1600" dirty="0">
                <a:solidFill>
                  <a:srgbClr val="222222"/>
                </a:solidFill>
                <a:latin typeface="Public Sans" panose="020B0604020202020204" charset="-70"/>
                <a:ea typeface="Calibri" panose="020F0502020204030204" pitchFamily="34" charset="0"/>
                <a:cs typeface="Times New Roman" panose="02020603050405020304" pitchFamily="18" charset="0"/>
              </a:rPr>
              <a:t> (1)</a:t>
            </a:r>
          </a:p>
          <a:p>
            <a:pPr lvl="1" algn="just">
              <a:spcBef>
                <a:spcPts val="1200"/>
              </a:spcBef>
            </a:pPr>
            <a:r>
              <a:rPr lang="lv-LV" sz="1600" dirty="0">
                <a:solidFill>
                  <a:prstClr val="black"/>
                </a:solidFill>
                <a:latin typeface="Public Sans" panose="020B0604020202020204" charset="-70"/>
              </a:rPr>
              <a:t>- VARAM </a:t>
            </a:r>
            <a:r>
              <a:rPr lang="lv-LV" sz="1600" b="1" dirty="0">
                <a:solidFill>
                  <a:prstClr val="black"/>
                </a:solidFill>
                <a:latin typeface="Public Sans" panose="020B0604020202020204" charset="-70"/>
              </a:rPr>
              <a:t>informatīvā ziņojuma </a:t>
            </a:r>
            <a:r>
              <a:rPr lang="lv-LV" sz="1600" dirty="0">
                <a:solidFill>
                  <a:prstClr val="black"/>
                </a:solidFill>
                <a:latin typeface="Public Sans" panose="020B0604020202020204" charset="-70"/>
              </a:rPr>
              <a:t>“Par atbalstu Eiropas Savienības Austrumu pierobežas konkurētspējas stiprināšanai” gatavošanu (1)</a:t>
            </a:r>
          </a:p>
          <a:p>
            <a:pPr algn="just"/>
            <a:r>
              <a:rPr lang="lv-LV" sz="1800" dirty="0">
                <a:latin typeface="Public Sans" panose="020B0604020202020204" charset="-70"/>
              </a:rPr>
              <a:t>Uzsākts Eiropas Savienības Atveseļošanas un noturības mehānisma plāna 3.1. reformu un investīciju virziena “Reģionālā politika” investīcijas 3.1.1.2.i. “Pašvaldību kapacitātes stiprināšana to darbības efektivitātes un kvalitātes uzlabošanai” īstenošana ar fokusu -  </a:t>
            </a:r>
            <a:r>
              <a:rPr lang="lv-LV" sz="1800" b="1" dirty="0">
                <a:latin typeface="Public Sans" panose="020B0604020202020204" charset="-70"/>
              </a:rPr>
              <a:t>Pašvaldības pakalpojums «Darbs ar jaunatni»</a:t>
            </a:r>
          </a:p>
          <a:p>
            <a:pPr algn="just"/>
            <a:r>
              <a:rPr lang="lv-LV" sz="1800" dirty="0">
                <a:latin typeface="Public Sans" panose="020B0604020202020204" charset="-70"/>
              </a:rPr>
              <a:t>Darbs pie </a:t>
            </a:r>
            <a:r>
              <a:rPr lang="lv-LV" sz="1800" dirty="0">
                <a:solidFill>
                  <a:prstClr val="black"/>
                </a:solidFill>
                <a:latin typeface="Public Sans" panose="020B0604020202020204" charset="-70"/>
              </a:rPr>
              <a:t>2021.-2027.gadam kohēzijas politikas programmas specifiskā atbalsta mērķa pasākuma “Viedās pašvaldības” </a:t>
            </a:r>
            <a:r>
              <a:rPr lang="lv-LV" sz="1800" b="1" dirty="0">
                <a:solidFill>
                  <a:prstClr val="black"/>
                </a:solidFill>
                <a:latin typeface="Public Sans" panose="020B0604020202020204" charset="-70"/>
              </a:rPr>
              <a:t>SAM 5.1.1.4 attīstības; </a:t>
            </a:r>
            <a:endParaRPr lang="lv-LV" sz="1800" dirty="0">
              <a:solidFill>
                <a:prstClr val="black"/>
              </a:solidFill>
              <a:latin typeface="Public Sans" panose="020B0604020202020204" charset="-70"/>
            </a:endParaRPr>
          </a:p>
          <a:p>
            <a:pPr marL="0" indent="0" algn="just">
              <a:buNone/>
            </a:pPr>
            <a:endParaRPr lang="lv-LV" sz="1800" dirty="0">
              <a:latin typeface="Public Sans" panose="020B0604020202020204" charset="-70"/>
            </a:endParaRPr>
          </a:p>
        </p:txBody>
      </p:sp>
      <p:sp>
        <p:nvSpPr>
          <p:cNvPr id="9" name="Content Placeholder 8">
            <a:extLst>
              <a:ext uri="{FF2B5EF4-FFF2-40B4-BE49-F238E27FC236}">
                <a16:creationId xmlns:a16="http://schemas.microsoft.com/office/drawing/2014/main" id="{CA8BEBE3-4D48-F7CA-C77C-6CD9781FDE66}"/>
              </a:ext>
            </a:extLst>
          </p:cNvPr>
          <p:cNvSpPr>
            <a:spLocks noGrp="1"/>
          </p:cNvSpPr>
          <p:nvPr/>
        </p:nvSpPr>
        <p:spPr>
          <a:xfrm>
            <a:off x="10591800" y="1333500"/>
            <a:ext cx="7204278" cy="78485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lv-LV" sz="1800" dirty="0">
                <a:latin typeface="Public Sans" panose="020B0604020202020204" charset="-70"/>
              </a:rPr>
              <a:t>Interreg programmu projektu ieviešana </a:t>
            </a:r>
            <a:r>
              <a:rPr lang="lv-LV" sz="1800" b="1" dirty="0">
                <a:latin typeface="Public Sans" panose="020B0604020202020204" charset="-70"/>
              </a:rPr>
              <a:t>(5 ESTLAT, 2 CB, 1 LATLIT, 5 BJR/</a:t>
            </a:r>
          </a:p>
          <a:p>
            <a:pPr marL="0" indent="0" algn="just">
              <a:buNone/>
            </a:pPr>
            <a:r>
              <a:rPr lang="lv-LV" sz="1800" b="1" dirty="0">
                <a:latin typeface="Public Sans" panose="020B0604020202020204" charset="-70"/>
              </a:rPr>
              <a:t>    13 projekti )</a:t>
            </a:r>
          </a:p>
          <a:p>
            <a:pPr algn="just"/>
            <a:r>
              <a:rPr lang="lv-LV" sz="1800" dirty="0">
                <a:latin typeface="Public Sans" panose="020B0604020202020204" charset="-70"/>
              </a:rPr>
              <a:t>Interreg  programmu projektu konkursi 1.pusgadā – ESTLAT, LATLIT, CB, BJR - pieteikumu izstrāde (darbs pie </a:t>
            </a:r>
            <a:r>
              <a:rPr lang="lv-LV" sz="1800" b="1" dirty="0">
                <a:latin typeface="Public Sans" panose="020B0604020202020204" charset="-70"/>
              </a:rPr>
              <a:t>~ 6-8 pieteikumiem)</a:t>
            </a:r>
          </a:p>
          <a:p>
            <a:pPr algn="just"/>
            <a:r>
              <a:rPr lang="lv-LV" sz="1800" dirty="0">
                <a:latin typeface="Public Sans" panose="020B0604020202020204" charset="-70"/>
              </a:rPr>
              <a:t>Dalība Interreg programmu Nacionālajā apakškomitejā un Programmu (ESTLAT, LATLIT, CB) Uzraudzību komitejās </a:t>
            </a:r>
          </a:p>
          <a:p>
            <a:pPr algn="just"/>
            <a:r>
              <a:rPr lang="lv-LV" sz="1800" dirty="0">
                <a:latin typeface="Public Sans" panose="020B0604020202020204" charset="-70"/>
              </a:rPr>
              <a:t>Reģiona viedokļu pārstāvība ES struktūrfondu apakškomitejās un </a:t>
            </a:r>
            <a:r>
              <a:rPr lang="lv-LV" sz="1800" dirty="0">
                <a:solidFill>
                  <a:srgbClr val="000000"/>
                </a:solidFill>
                <a:latin typeface="Public Sans" panose="020B0604020202020204" charset="-70"/>
                <a:ea typeface="Calibri" panose="020F0502020204030204" pitchFamily="34" charset="0"/>
                <a:cs typeface="Times New Roman" panose="02020603050405020304" pitchFamily="18" charset="0"/>
              </a:rPr>
              <a:t>dažādu līmeņu normatīvo aktu izstrādē</a:t>
            </a:r>
            <a:endParaRPr lang="lv-LV" sz="1800" dirty="0">
              <a:solidFill>
                <a:prstClr val="black"/>
              </a:solidFill>
              <a:latin typeface="Public Sans" panose="020B0604020202020204" charset="-70"/>
            </a:endParaRPr>
          </a:p>
          <a:p>
            <a:pPr algn="just"/>
            <a:r>
              <a:rPr lang="lv-LV" sz="1800" dirty="0">
                <a:latin typeface="Public Sans" panose="020B0604020202020204" charset="-70"/>
              </a:rPr>
              <a:t>Eiropas Savienības Atveseļošanas un noturības mehānisma plāna 3.1. reformu un investīciju virziena “Reģionālā politika” </a:t>
            </a:r>
            <a:r>
              <a:rPr lang="lv-LV" sz="1800" b="1" dirty="0">
                <a:latin typeface="Public Sans" panose="020B0604020202020204" charset="-70"/>
              </a:rPr>
              <a:t>investīcijas 3.1.1.2.i. </a:t>
            </a:r>
            <a:r>
              <a:rPr lang="lv-LV" sz="1800" dirty="0">
                <a:latin typeface="Public Sans" panose="020B0604020202020204" charset="-70"/>
              </a:rPr>
              <a:t>“Pašvaldību kapacitātes stiprināšana to darbības efektivitātes un kvalitātes uzlabošanai” ieviešana</a:t>
            </a:r>
            <a:endParaRPr lang="lv-LV" sz="1800" dirty="0">
              <a:solidFill>
                <a:prstClr val="black"/>
              </a:solidFill>
              <a:latin typeface="Public Sans" panose="020B0604020202020204" charset="-70"/>
            </a:endParaRPr>
          </a:p>
          <a:p>
            <a:pPr algn="just"/>
            <a:r>
              <a:rPr lang="lv-LV" sz="1800" dirty="0">
                <a:solidFill>
                  <a:prstClr val="black"/>
                </a:solidFill>
                <a:latin typeface="Public Sans" panose="020B0604020202020204" charset="-70"/>
              </a:rPr>
              <a:t>Darbs pie 2021.-2027.gadam Kohēzijas politikas programmas specifiskā atbalsta mērķa pasākuma “Viedās pašvaldības” </a:t>
            </a:r>
            <a:r>
              <a:rPr lang="lv-LV" sz="1800" b="1" dirty="0">
                <a:solidFill>
                  <a:prstClr val="black"/>
                </a:solidFill>
                <a:latin typeface="Public Sans" panose="020B0604020202020204" charset="-70"/>
              </a:rPr>
              <a:t>SAM 5.1.1.4 tālākas attīstības; </a:t>
            </a:r>
            <a:endParaRPr lang="lv-LV" sz="1800" dirty="0">
              <a:solidFill>
                <a:prstClr val="black"/>
              </a:solidFill>
              <a:latin typeface="Public Sans" panose="020B0604020202020204" charset="-70"/>
            </a:endParaRPr>
          </a:p>
          <a:p>
            <a:pPr algn="just"/>
            <a:r>
              <a:rPr lang="lv-LV" sz="1800" b="1" dirty="0">
                <a:latin typeface="Public Sans" panose="020B0604020202020204" charset="-70"/>
              </a:rPr>
              <a:t>Darbs pie 6.1.1.8 </a:t>
            </a:r>
            <a:r>
              <a:rPr lang="lv-LV" sz="1800" dirty="0">
                <a:latin typeface="Public Sans" panose="020B0604020202020204" charset="-70"/>
              </a:rPr>
              <a:t>“</a:t>
            </a:r>
            <a:r>
              <a:rPr lang="lv-LV" sz="1800" dirty="0">
                <a:solidFill>
                  <a:prstClr val="black"/>
                </a:solidFill>
                <a:latin typeface="Public Sans" panose="020B0604020202020204" charset="-70"/>
              </a:rPr>
              <a:t>Pašvaldību un plānošanas reģionu speciālistu prasmju paaugstināšana klimatneitrālas ekonomikas un sociāl-ekonomisko seku saistībā ar klimata pārmaiņām mazināšanas jautājumos” satura izstrādes sadarbībā ar VARAM iesniegšanai CFLA</a:t>
            </a:r>
          </a:p>
          <a:p>
            <a:pPr algn="just"/>
            <a:r>
              <a:rPr lang="lv-LV" sz="1800" b="1" dirty="0">
                <a:solidFill>
                  <a:srgbClr val="222222"/>
                </a:solidFill>
                <a:latin typeface="Public Sans" panose="020B0604020202020204" charset="-70"/>
                <a:ea typeface="Calibri" panose="020F0502020204030204" pitchFamily="34" charset="0"/>
                <a:cs typeface="Times New Roman" panose="02020603050405020304" pitchFamily="18" charset="0"/>
              </a:rPr>
              <a:t>Darbs  SAM 5.1.1.3 </a:t>
            </a:r>
            <a:r>
              <a:rPr lang="lv-LV" sz="1800" dirty="0">
                <a:solidFill>
                  <a:srgbClr val="222222"/>
                </a:solidFill>
                <a:latin typeface="Public Sans" panose="020B0604020202020204" charset="-70"/>
                <a:ea typeface="Calibri" panose="020F0502020204030204" pitchFamily="34" charset="0"/>
                <a:cs typeface="Times New Roman" panose="02020603050405020304" pitchFamily="18" charset="0"/>
              </a:rPr>
              <a:t>“Publiskās ārtelpas attīstība” vērtēšanas komisijā CFLA caur KPVIS sistēmu</a:t>
            </a:r>
          </a:p>
          <a:p>
            <a:pPr algn="just"/>
            <a:endParaRPr lang="lv-LV" sz="1800" dirty="0">
              <a:latin typeface="Public Sans" panose="020B0604020202020204" charset="-70"/>
            </a:endParaRPr>
          </a:p>
          <a:p>
            <a:pPr algn="just"/>
            <a:endParaRPr lang="lv-LV" sz="1800" dirty="0">
              <a:latin typeface="Public Sans" panose="020B0604020202020204" charset="-70"/>
            </a:endParaRPr>
          </a:p>
          <a:p>
            <a:pPr algn="just"/>
            <a:endParaRPr lang="lv-LV" sz="1800" dirty="0">
              <a:latin typeface="Public Sans" panose="020B0604020202020204" charset="-70"/>
            </a:endParaRPr>
          </a:p>
        </p:txBody>
      </p:sp>
      <p:sp>
        <p:nvSpPr>
          <p:cNvPr id="12" name="Taisnstūris 11">
            <a:extLst>
              <a:ext uri="{FF2B5EF4-FFF2-40B4-BE49-F238E27FC236}">
                <a16:creationId xmlns:a16="http://schemas.microsoft.com/office/drawing/2014/main" id="{F4067C09-0FD4-56D3-A602-2D2408E9AAD0}"/>
              </a:ext>
            </a:extLst>
          </p:cNvPr>
          <p:cNvSpPr/>
          <p:nvPr/>
        </p:nvSpPr>
        <p:spPr>
          <a:xfrm>
            <a:off x="-16750" y="0"/>
            <a:ext cx="1525241" cy="10287000"/>
          </a:xfrm>
          <a:prstGeom prst="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13" name="Vienādsānu trīsstūris 12">
            <a:extLst>
              <a:ext uri="{FF2B5EF4-FFF2-40B4-BE49-F238E27FC236}">
                <a16:creationId xmlns:a16="http://schemas.microsoft.com/office/drawing/2014/main" id="{69566206-5BE7-EDF7-907C-7A83D7EAFDB0}"/>
              </a:ext>
            </a:extLst>
          </p:cNvPr>
          <p:cNvSpPr/>
          <p:nvPr/>
        </p:nvSpPr>
        <p:spPr>
          <a:xfrm rot="5400000">
            <a:off x="589896" y="1887523"/>
            <a:ext cx="2642532" cy="805343"/>
          </a:xfrm>
          <a:prstGeom prst="triangle">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14" name="TextBox 13">
            <a:extLst>
              <a:ext uri="{FF2B5EF4-FFF2-40B4-BE49-F238E27FC236}">
                <a16:creationId xmlns:a16="http://schemas.microsoft.com/office/drawing/2014/main" id="{316125DA-899F-DE76-4718-7D4034195744}"/>
              </a:ext>
            </a:extLst>
          </p:cNvPr>
          <p:cNvSpPr txBox="1"/>
          <p:nvPr/>
        </p:nvSpPr>
        <p:spPr>
          <a:xfrm rot="16200000">
            <a:off x="-3420241" y="3990457"/>
            <a:ext cx="8267757" cy="678006"/>
          </a:xfrm>
          <a:prstGeom prst="rect">
            <a:avLst/>
          </a:prstGeom>
          <a:noFill/>
        </p:spPr>
        <p:txBody>
          <a:bodyPr wrap="square" rtlCol="0">
            <a:spAutoFit/>
          </a:bodyPr>
          <a:lstStyle/>
          <a:p>
            <a:pPr>
              <a:lnSpc>
                <a:spcPts val="5200"/>
              </a:lnSpc>
              <a:spcBef>
                <a:spcPct val="0"/>
              </a:spcBef>
            </a:pPr>
            <a:r>
              <a:rPr lang="lv-LV" sz="2600" dirty="0">
                <a:solidFill>
                  <a:schemeClr val="bg1"/>
                </a:solidFill>
                <a:latin typeface="Public Sans Bold"/>
              </a:rPr>
              <a:t>PROJEKTU NODAĻAS PAVEIKTAIS UN PLĀNOTAIS</a:t>
            </a:r>
            <a:endParaRPr lang="lv-LV" sz="2600" b="1" dirty="0">
              <a:solidFill>
                <a:schemeClr val="bg1"/>
              </a:solidFill>
            </a:endParaRPr>
          </a:p>
        </p:txBody>
      </p:sp>
      <p:pic>
        <p:nvPicPr>
          <p:cNvPr id="15" name="Attēls 14">
            <a:extLst>
              <a:ext uri="{FF2B5EF4-FFF2-40B4-BE49-F238E27FC236}">
                <a16:creationId xmlns:a16="http://schemas.microsoft.com/office/drawing/2014/main" id="{8735C886-D8A3-B915-BFAC-3524F82C7B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2377" y="9263990"/>
            <a:ext cx="1363410" cy="43301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upa 31">
            <a:extLst>
              <a:ext uri="{FF2B5EF4-FFF2-40B4-BE49-F238E27FC236}">
                <a16:creationId xmlns:a16="http://schemas.microsoft.com/office/drawing/2014/main" id="{D46EA9F4-DE9B-9A7C-547A-E84731992DDB}"/>
              </a:ext>
            </a:extLst>
          </p:cNvPr>
          <p:cNvGrpSpPr/>
          <p:nvPr/>
        </p:nvGrpSpPr>
        <p:grpSpPr>
          <a:xfrm>
            <a:off x="1306079" y="6998"/>
            <a:ext cx="5385732" cy="10287000"/>
            <a:chOff x="0" y="0"/>
            <a:chExt cx="3590488" cy="6858000"/>
          </a:xfrm>
          <a:solidFill>
            <a:schemeClr val="accent1">
              <a:lumMod val="40000"/>
              <a:lumOff val="60000"/>
            </a:schemeClr>
          </a:solidFill>
        </p:grpSpPr>
        <p:sp>
          <p:nvSpPr>
            <p:cNvPr id="33" name="Taisnstūris 32">
              <a:extLst>
                <a:ext uri="{FF2B5EF4-FFF2-40B4-BE49-F238E27FC236}">
                  <a16:creationId xmlns:a16="http://schemas.microsoft.com/office/drawing/2014/main" id="{D6D1B31B-1F79-FB5B-AD34-DC6CDC513080}"/>
                </a:ext>
              </a:extLst>
            </p:cNvPr>
            <p:cNvSpPr/>
            <p:nvPr/>
          </p:nvSpPr>
          <p:spPr>
            <a:xfrm>
              <a:off x="0" y="0"/>
              <a:ext cx="3053593" cy="6858000"/>
            </a:xfrm>
            <a:prstGeom prst="rect">
              <a:avLst/>
            </a:prstGeom>
            <a:grp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34" name="Vienādsānu trīsstūris 33">
              <a:extLst>
                <a:ext uri="{FF2B5EF4-FFF2-40B4-BE49-F238E27FC236}">
                  <a16:creationId xmlns:a16="http://schemas.microsoft.com/office/drawing/2014/main" id="{5A3A5892-4427-1A4A-0A0B-1388E6050521}"/>
                </a:ext>
              </a:extLst>
            </p:cNvPr>
            <p:cNvSpPr/>
            <p:nvPr/>
          </p:nvSpPr>
          <p:spPr>
            <a:xfrm rot="5400000">
              <a:off x="2441197" y="1258348"/>
              <a:ext cx="1761688" cy="536895"/>
            </a:xfrm>
            <a:prstGeom prst="triangle">
              <a:avLst/>
            </a:prstGeom>
            <a:grp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grpSp>
      <p:grpSp>
        <p:nvGrpSpPr>
          <p:cNvPr id="35" name="Grupa 34">
            <a:extLst>
              <a:ext uri="{FF2B5EF4-FFF2-40B4-BE49-F238E27FC236}">
                <a16:creationId xmlns:a16="http://schemas.microsoft.com/office/drawing/2014/main" id="{85668956-171A-81E0-9355-8EE9ACA7714E}"/>
              </a:ext>
            </a:extLst>
          </p:cNvPr>
          <p:cNvGrpSpPr/>
          <p:nvPr/>
        </p:nvGrpSpPr>
        <p:grpSpPr>
          <a:xfrm>
            <a:off x="1065402" y="-6998"/>
            <a:ext cx="5385732" cy="10287000"/>
            <a:chOff x="0" y="0"/>
            <a:chExt cx="3590488" cy="6858000"/>
          </a:xfrm>
          <a:solidFill>
            <a:schemeClr val="accent1">
              <a:lumMod val="60000"/>
              <a:lumOff val="40000"/>
            </a:schemeClr>
          </a:solidFill>
        </p:grpSpPr>
        <p:sp>
          <p:nvSpPr>
            <p:cNvPr id="36" name="Taisnstūris 35">
              <a:extLst>
                <a:ext uri="{FF2B5EF4-FFF2-40B4-BE49-F238E27FC236}">
                  <a16:creationId xmlns:a16="http://schemas.microsoft.com/office/drawing/2014/main" id="{F59E2EE1-12F2-9F93-CC02-7D1B6C3587C7}"/>
                </a:ext>
              </a:extLst>
            </p:cNvPr>
            <p:cNvSpPr/>
            <p:nvPr/>
          </p:nvSpPr>
          <p:spPr>
            <a:xfrm>
              <a:off x="0" y="0"/>
              <a:ext cx="3053593" cy="6858000"/>
            </a:xfrm>
            <a:prstGeom prst="rect">
              <a:avLst/>
            </a:prstGeom>
            <a:grp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37" name="Vienādsānu trīsstūris 36">
              <a:extLst>
                <a:ext uri="{FF2B5EF4-FFF2-40B4-BE49-F238E27FC236}">
                  <a16:creationId xmlns:a16="http://schemas.microsoft.com/office/drawing/2014/main" id="{65FA8BB0-AB1C-2118-BF14-12648A6C6BE8}"/>
                </a:ext>
              </a:extLst>
            </p:cNvPr>
            <p:cNvSpPr/>
            <p:nvPr/>
          </p:nvSpPr>
          <p:spPr>
            <a:xfrm rot="5400000">
              <a:off x="2441197" y="1258348"/>
              <a:ext cx="1761688" cy="536895"/>
            </a:xfrm>
            <a:prstGeom prst="triangle">
              <a:avLst/>
            </a:prstGeom>
            <a:grp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grpSp>
      <p:grpSp>
        <p:nvGrpSpPr>
          <p:cNvPr id="17" name="Grupa 16">
            <a:extLst>
              <a:ext uri="{FF2B5EF4-FFF2-40B4-BE49-F238E27FC236}">
                <a16:creationId xmlns:a16="http://schemas.microsoft.com/office/drawing/2014/main" id="{B61B4ECA-3DF3-7CD0-86AF-EFF7122FEAB6}"/>
              </a:ext>
            </a:extLst>
          </p:cNvPr>
          <p:cNvGrpSpPr/>
          <p:nvPr/>
        </p:nvGrpSpPr>
        <p:grpSpPr>
          <a:xfrm>
            <a:off x="1378339" y="6998"/>
            <a:ext cx="4759268" cy="10287000"/>
            <a:chOff x="0" y="0"/>
            <a:chExt cx="3590488" cy="6858000"/>
          </a:xfrm>
          <a:solidFill>
            <a:srgbClr val="2A4B86"/>
          </a:solidFill>
        </p:grpSpPr>
        <p:sp>
          <p:nvSpPr>
            <p:cNvPr id="18" name="Taisnstūris 17">
              <a:extLst>
                <a:ext uri="{FF2B5EF4-FFF2-40B4-BE49-F238E27FC236}">
                  <a16:creationId xmlns:a16="http://schemas.microsoft.com/office/drawing/2014/main" id="{BC12B9BF-8044-8F9A-1FA1-2B1693741B01}"/>
                </a:ext>
              </a:extLst>
            </p:cNvPr>
            <p:cNvSpPr/>
            <p:nvPr/>
          </p:nvSpPr>
          <p:spPr>
            <a:xfrm>
              <a:off x="0" y="0"/>
              <a:ext cx="3053593" cy="6858000"/>
            </a:xfrm>
            <a:prstGeom prst="rect">
              <a:avLst/>
            </a:prstGeom>
            <a:grpFill/>
            <a:ln>
              <a:solidFill>
                <a:srgbClr val="2A4B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22" name="Vienādsānu trīsstūris 21">
              <a:extLst>
                <a:ext uri="{FF2B5EF4-FFF2-40B4-BE49-F238E27FC236}">
                  <a16:creationId xmlns:a16="http://schemas.microsoft.com/office/drawing/2014/main" id="{C7D949A9-2090-395E-29FB-06E87E3D46E5}"/>
                </a:ext>
              </a:extLst>
            </p:cNvPr>
            <p:cNvSpPr/>
            <p:nvPr/>
          </p:nvSpPr>
          <p:spPr>
            <a:xfrm rot="5400000">
              <a:off x="2441197" y="1258348"/>
              <a:ext cx="1761688" cy="536895"/>
            </a:xfrm>
            <a:prstGeom prst="triangle">
              <a:avLst/>
            </a:prstGeom>
            <a:grpFill/>
            <a:ln>
              <a:solidFill>
                <a:srgbClr val="2A4B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grpSp>
      <p:sp>
        <p:nvSpPr>
          <p:cNvPr id="31" name="Ovāls 30">
            <a:extLst>
              <a:ext uri="{FF2B5EF4-FFF2-40B4-BE49-F238E27FC236}">
                <a16:creationId xmlns:a16="http://schemas.microsoft.com/office/drawing/2014/main" id="{BB20D61B-1AFC-6CD5-6A7C-87C638DE3ECA}"/>
              </a:ext>
            </a:extLst>
          </p:cNvPr>
          <p:cNvSpPr/>
          <p:nvPr/>
        </p:nvSpPr>
        <p:spPr>
          <a:xfrm>
            <a:off x="2262182" y="2299789"/>
            <a:ext cx="2497110" cy="2435291"/>
          </a:xfrm>
          <a:prstGeom prst="ellipse">
            <a:avLst/>
          </a:prstGeom>
          <a:solidFill>
            <a:srgbClr val="8A8A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19" name="TextBox 18">
            <a:extLst>
              <a:ext uri="{FF2B5EF4-FFF2-40B4-BE49-F238E27FC236}">
                <a16:creationId xmlns:a16="http://schemas.microsoft.com/office/drawing/2014/main" id="{6C6814DA-93B9-7E1F-2CC5-71D92D9A75A4}"/>
              </a:ext>
            </a:extLst>
          </p:cNvPr>
          <p:cNvSpPr txBox="1"/>
          <p:nvPr/>
        </p:nvSpPr>
        <p:spPr>
          <a:xfrm>
            <a:off x="5986238" y="3939879"/>
            <a:ext cx="11471610" cy="923330"/>
          </a:xfrm>
          <a:prstGeom prst="rect">
            <a:avLst/>
          </a:prstGeom>
          <a:noFill/>
        </p:spPr>
        <p:txBody>
          <a:bodyPr wrap="square" rtlCol="0">
            <a:spAutoFit/>
          </a:bodyPr>
          <a:lstStyle/>
          <a:p>
            <a:pPr algn="ctr"/>
            <a:r>
              <a:rPr lang="lv-LV" sz="5400" b="1" dirty="0"/>
              <a:t>Kurzemes plānošanas reģiona</a:t>
            </a:r>
          </a:p>
        </p:txBody>
      </p:sp>
      <p:sp>
        <p:nvSpPr>
          <p:cNvPr id="20" name="TextBox 19">
            <a:extLst>
              <a:ext uri="{FF2B5EF4-FFF2-40B4-BE49-F238E27FC236}">
                <a16:creationId xmlns:a16="http://schemas.microsoft.com/office/drawing/2014/main" id="{BB00628D-EC92-7F50-2177-E2CD17C23889}"/>
              </a:ext>
            </a:extLst>
          </p:cNvPr>
          <p:cNvSpPr txBox="1"/>
          <p:nvPr/>
        </p:nvSpPr>
        <p:spPr>
          <a:xfrm>
            <a:off x="6219032" y="5435584"/>
            <a:ext cx="10968228" cy="1754326"/>
          </a:xfrm>
          <a:prstGeom prst="rect">
            <a:avLst/>
          </a:prstGeom>
          <a:noFill/>
        </p:spPr>
        <p:txBody>
          <a:bodyPr wrap="square" rtlCol="0">
            <a:spAutoFit/>
          </a:bodyPr>
          <a:lstStyle/>
          <a:p>
            <a:pPr algn="ctr"/>
            <a:r>
              <a:rPr lang="lv-LV" sz="5400" b="1" dirty="0"/>
              <a:t>ĪSTENOTIE PROJEKTI KURZEMES REĢIONA ATTĪSTĪBAI 2023. gadā</a:t>
            </a:r>
          </a:p>
        </p:txBody>
      </p:sp>
      <p:grpSp>
        <p:nvGrpSpPr>
          <p:cNvPr id="42" name="Grupa 41">
            <a:extLst>
              <a:ext uri="{FF2B5EF4-FFF2-40B4-BE49-F238E27FC236}">
                <a16:creationId xmlns:a16="http://schemas.microsoft.com/office/drawing/2014/main" id="{01F44CAA-3568-98EB-74D4-E7171AA49F71}"/>
              </a:ext>
            </a:extLst>
          </p:cNvPr>
          <p:cNvGrpSpPr/>
          <p:nvPr/>
        </p:nvGrpSpPr>
        <p:grpSpPr>
          <a:xfrm>
            <a:off x="1" y="0"/>
            <a:ext cx="2313833" cy="10287000"/>
            <a:chOff x="0" y="0"/>
            <a:chExt cx="1542555" cy="6858000"/>
          </a:xfrm>
        </p:grpSpPr>
        <p:sp>
          <p:nvSpPr>
            <p:cNvPr id="24" name="Taisnstūris 23">
              <a:extLst>
                <a:ext uri="{FF2B5EF4-FFF2-40B4-BE49-F238E27FC236}">
                  <a16:creationId xmlns:a16="http://schemas.microsoft.com/office/drawing/2014/main" id="{85C10D98-3591-0F64-63C8-7166FAAC08C3}"/>
                </a:ext>
              </a:extLst>
            </p:cNvPr>
            <p:cNvSpPr/>
            <p:nvPr/>
          </p:nvSpPr>
          <p:spPr>
            <a:xfrm>
              <a:off x="0" y="0"/>
              <a:ext cx="1005660" cy="6858000"/>
            </a:xfrm>
            <a:prstGeom prst="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25" name="Vienādsānu trīsstūris 24">
              <a:extLst>
                <a:ext uri="{FF2B5EF4-FFF2-40B4-BE49-F238E27FC236}">
                  <a16:creationId xmlns:a16="http://schemas.microsoft.com/office/drawing/2014/main" id="{605E8CCD-810F-D7B4-25B8-27E6AFD4A58A}"/>
                </a:ext>
              </a:extLst>
            </p:cNvPr>
            <p:cNvSpPr/>
            <p:nvPr/>
          </p:nvSpPr>
          <p:spPr>
            <a:xfrm rot="5400000">
              <a:off x="393264" y="1258348"/>
              <a:ext cx="1761688" cy="536895"/>
            </a:xfrm>
            <a:prstGeom prst="triangle">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grpSp>
      <p:sp>
        <p:nvSpPr>
          <p:cNvPr id="26" name="TextBox 25">
            <a:extLst>
              <a:ext uri="{FF2B5EF4-FFF2-40B4-BE49-F238E27FC236}">
                <a16:creationId xmlns:a16="http://schemas.microsoft.com/office/drawing/2014/main" id="{57343736-FF10-9C55-074D-221F42166DF5}"/>
              </a:ext>
            </a:extLst>
          </p:cNvPr>
          <p:cNvSpPr txBox="1"/>
          <p:nvPr/>
        </p:nvSpPr>
        <p:spPr>
          <a:xfrm>
            <a:off x="2307968" y="4919993"/>
            <a:ext cx="2189976" cy="623248"/>
          </a:xfrm>
          <a:prstGeom prst="rect">
            <a:avLst/>
          </a:prstGeom>
          <a:noFill/>
        </p:spPr>
        <p:txBody>
          <a:bodyPr wrap="square" rtlCol="0">
            <a:spAutoFit/>
          </a:bodyPr>
          <a:lstStyle/>
          <a:p>
            <a:pPr algn="ctr"/>
            <a:r>
              <a:rPr lang="lv-LV" sz="3450" b="1" dirty="0">
                <a:solidFill>
                  <a:schemeClr val="bg1"/>
                </a:solidFill>
              </a:rPr>
              <a:t>PROJEKTS</a:t>
            </a:r>
          </a:p>
        </p:txBody>
      </p:sp>
      <p:sp>
        <p:nvSpPr>
          <p:cNvPr id="28" name="TextBox 27">
            <a:extLst>
              <a:ext uri="{FF2B5EF4-FFF2-40B4-BE49-F238E27FC236}">
                <a16:creationId xmlns:a16="http://schemas.microsoft.com/office/drawing/2014/main" id="{A01B6C35-9461-0ABA-A8E8-709D0DBED5DF}"/>
              </a:ext>
            </a:extLst>
          </p:cNvPr>
          <p:cNvSpPr txBox="1"/>
          <p:nvPr/>
        </p:nvSpPr>
        <p:spPr>
          <a:xfrm>
            <a:off x="2827685" y="2807582"/>
            <a:ext cx="1331807" cy="1338828"/>
          </a:xfrm>
          <a:prstGeom prst="rect">
            <a:avLst/>
          </a:prstGeom>
          <a:noFill/>
        </p:spPr>
        <p:txBody>
          <a:bodyPr wrap="square" rtlCol="0">
            <a:spAutoFit/>
          </a:bodyPr>
          <a:lstStyle/>
          <a:p>
            <a:r>
              <a:rPr lang="lv-LV" sz="8100" b="1" dirty="0">
                <a:solidFill>
                  <a:schemeClr val="bg1"/>
                </a:solidFill>
              </a:rPr>
              <a:t>21</a:t>
            </a:r>
          </a:p>
        </p:txBody>
      </p:sp>
      <p:sp>
        <p:nvSpPr>
          <p:cNvPr id="38" name="Ovāls 37">
            <a:extLst>
              <a:ext uri="{FF2B5EF4-FFF2-40B4-BE49-F238E27FC236}">
                <a16:creationId xmlns:a16="http://schemas.microsoft.com/office/drawing/2014/main" id="{A866AEE7-9645-D0E1-B7E4-68D8B1802FC1}"/>
              </a:ext>
            </a:extLst>
          </p:cNvPr>
          <p:cNvSpPr/>
          <p:nvPr/>
        </p:nvSpPr>
        <p:spPr>
          <a:xfrm>
            <a:off x="2250729" y="5843611"/>
            <a:ext cx="2497110" cy="2435291"/>
          </a:xfrm>
          <a:prstGeom prst="ellipse">
            <a:avLst/>
          </a:prstGeom>
          <a:solidFill>
            <a:srgbClr val="8A8A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39" name="TextBox 38">
            <a:extLst>
              <a:ext uri="{FF2B5EF4-FFF2-40B4-BE49-F238E27FC236}">
                <a16:creationId xmlns:a16="http://schemas.microsoft.com/office/drawing/2014/main" id="{0CF4B65F-9BF3-3F7D-5779-3457AC19AC97}"/>
              </a:ext>
            </a:extLst>
          </p:cNvPr>
          <p:cNvSpPr txBox="1"/>
          <p:nvPr/>
        </p:nvSpPr>
        <p:spPr>
          <a:xfrm>
            <a:off x="2153583" y="8366733"/>
            <a:ext cx="2497110" cy="1685077"/>
          </a:xfrm>
          <a:prstGeom prst="rect">
            <a:avLst/>
          </a:prstGeom>
          <a:noFill/>
        </p:spPr>
        <p:txBody>
          <a:bodyPr wrap="square" rtlCol="0">
            <a:spAutoFit/>
          </a:bodyPr>
          <a:lstStyle/>
          <a:p>
            <a:pPr algn="ctr"/>
            <a:r>
              <a:rPr lang="lv-LV" sz="3450" b="1" dirty="0">
                <a:solidFill>
                  <a:schemeClr val="bg1"/>
                </a:solidFill>
              </a:rPr>
              <a:t>KURZEMEI BŪTISKĀS JOMĀS</a:t>
            </a:r>
          </a:p>
        </p:txBody>
      </p:sp>
      <p:sp>
        <p:nvSpPr>
          <p:cNvPr id="40" name="TextBox 39">
            <a:extLst>
              <a:ext uri="{FF2B5EF4-FFF2-40B4-BE49-F238E27FC236}">
                <a16:creationId xmlns:a16="http://schemas.microsoft.com/office/drawing/2014/main" id="{A885C289-0FB4-4D83-894E-541795A1346B}"/>
              </a:ext>
            </a:extLst>
          </p:cNvPr>
          <p:cNvSpPr txBox="1"/>
          <p:nvPr/>
        </p:nvSpPr>
        <p:spPr>
          <a:xfrm>
            <a:off x="2816233" y="6351404"/>
            <a:ext cx="1331807" cy="1338828"/>
          </a:xfrm>
          <a:prstGeom prst="rect">
            <a:avLst/>
          </a:prstGeom>
          <a:noFill/>
        </p:spPr>
        <p:txBody>
          <a:bodyPr wrap="square" rtlCol="0">
            <a:spAutoFit/>
          </a:bodyPr>
          <a:lstStyle/>
          <a:p>
            <a:r>
              <a:rPr lang="lv-LV" sz="8100" b="1" dirty="0">
                <a:solidFill>
                  <a:schemeClr val="bg1"/>
                </a:solidFill>
              </a:rPr>
              <a:t>10</a:t>
            </a:r>
          </a:p>
        </p:txBody>
      </p:sp>
      <p:sp>
        <p:nvSpPr>
          <p:cNvPr id="43" name="TextBox 42">
            <a:extLst>
              <a:ext uri="{FF2B5EF4-FFF2-40B4-BE49-F238E27FC236}">
                <a16:creationId xmlns:a16="http://schemas.microsoft.com/office/drawing/2014/main" id="{4E6A83D9-8C8B-F380-B9BC-70E85A2086E4}"/>
              </a:ext>
            </a:extLst>
          </p:cNvPr>
          <p:cNvSpPr txBox="1"/>
          <p:nvPr/>
        </p:nvSpPr>
        <p:spPr>
          <a:xfrm rot="16200000">
            <a:off x="-2401062" y="4932363"/>
            <a:ext cx="6953991" cy="436273"/>
          </a:xfrm>
          <a:prstGeom prst="rect">
            <a:avLst/>
          </a:prstGeom>
          <a:noFill/>
        </p:spPr>
        <p:txBody>
          <a:bodyPr wrap="square" rtlCol="0">
            <a:spAutoFit/>
          </a:bodyPr>
          <a:lstStyle/>
          <a:p>
            <a:pPr>
              <a:lnSpc>
                <a:spcPct val="70000"/>
              </a:lnSpc>
            </a:pPr>
            <a:r>
              <a:rPr lang="lv-LV" sz="3000" b="1" dirty="0">
                <a:solidFill>
                  <a:schemeClr val="bg1"/>
                </a:solidFill>
              </a:rPr>
              <a:t>PROJEKTI IEVIEŠANĀ 2023. GADĀ</a:t>
            </a:r>
          </a:p>
        </p:txBody>
      </p:sp>
      <p:pic>
        <p:nvPicPr>
          <p:cNvPr id="44" name="Attēls 43">
            <a:extLst>
              <a:ext uri="{FF2B5EF4-FFF2-40B4-BE49-F238E27FC236}">
                <a16:creationId xmlns:a16="http://schemas.microsoft.com/office/drawing/2014/main" id="{D1E280D9-66F2-F264-998C-A72A9EC296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318884" y="9222869"/>
            <a:ext cx="1363410" cy="433014"/>
          </a:xfrm>
          <a:prstGeom prst="rect">
            <a:avLst/>
          </a:prstGeom>
        </p:spPr>
      </p:pic>
    </p:spTree>
    <p:extLst>
      <p:ext uri="{BB962C8B-B14F-4D97-AF65-F5344CB8AC3E}">
        <p14:creationId xmlns:p14="http://schemas.microsoft.com/office/powerpoint/2010/main" val="7137125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upa 26">
            <a:extLst>
              <a:ext uri="{FF2B5EF4-FFF2-40B4-BE49-F238E27FC236}">
                <a16:creationId xmlns:a16="http://schemas.microsoft.com/office/drawing/2014/main" id="{93804007-05C8-CBD0-2613-6117B407AD37}"/>
              </a:ext>
            </a:extLst>
          </p:cNvPr>
          <p:cNvGrpSpPr/>
          <p:nvPr/>
        </p:nvGrpSpPr>
        <p:grpSpPr>
          <a:xfrm>
            <a:off x="13487663" y="-6998"/>
            <a:ext cx="4759268" cy="10287000"/>
            <a:chOff x="0" y="0"/>
            <a:chExt cx="3590488" cy="6858000"/>
          </a:xfrm>
          <a:solidFill>
            <a:srgbClr val="799AD5"/>
          </a:solidFill>
        </p:grpSpPr>
        <p:sp>
          <p:nvSpPr>
            <p:cNvPr id="28" name="Taisnstūris 27">
              <a:extLst>
                <a:ext uri="{FF2B5EF4-FFF2-40B4-BE49-F238E27FC236}">
                  <a16:creationId xmlns:a16="http://schemas.microsoft.com/office/drawing/2014/main" id="{17D3FC71-5CA1-5F02-8C74-52B1E575168A}"/>
                </a:ext>
              </a:extLst>
            </p:cNvPr>
            <p:cNvSpPr/>
            <p:nvPr/>
          </p:nvSpPr>
          <p:spPr>
            <a:xfrm>
              <a:off x="0" y="0"/>
              <a:ext cx="3053593" cy="6858000"/>
            </a:xfrm>
            <a:prstGeom prst="rect">
              <a:avLst/>
            </a:prstGeom>
            <a:grpFill/>
            <a:ln>
              <a:solidFill>
                <a:srgbClr val="799A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29" name="Vienādsānu trīsstūris 28">
              <a:extLst>
                <a:ext uri="{FF2B5EF4-FFF2-40B4-BE49-F238E27FC236}">
                  <a16:creationId xmlns:a16="http://schemas.microsoft.com/office/drawing/2014/main" id="{3DCDD9AB-DE6D-04A7-61B3-1422BF9F8CE7}"/>
                </a:ext>
              </a:extLst>
            </p:cNvPr>
            <p:cNvSpPr/>
            <p:nvPr/>
          </p:nvSpPr>
          <p:spPr>
            <a:xfrm rot="5400000">
              <a:off x="2441197" y="1258348"/>
              <a:ext cx="1761688" cy="536895"/>
            </a:xfrm>
            <a:prstGeom prst="triangle">
              <a:avLst/>
            </a:prstGeom>
            <a:grpFill/>
            <a:ln>
              <a:solidFill>
                <a:srgbClr val="799A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grpSp>
      <p:grpSp>
        <p:nvGrpSpPr>
          <p:cNvPr id="24" name="Grupa 23">
            <a:extLst>
              <a:ext uri="{FF2B5EF4-FFF2-40B4-BE49-F238E27FC236}">
                <a16:creationId xmlns:a16="http://schemas.microsoft.com/office/drawing/2014/main" id="{325ECF5A-4DE3-8DAE-64AB-870A1ACECB3A}"/>
              </a:ext>
            </a:extLst>
          </p:cNvPr>
          <p:cNvGrpSpPr/>
          <p:nvPr/>
        </p:nvGrpSpPr>
        <p:grpSpPr>
          <a:xfrm>
            <a:off x="9440062" y="-6998"/>
            <a:ext cx="4759268" cy="10287000"/>
            <a:chOff x="0" y="0"/>
            <a:chExt cx="3590488" cy="6858000"/>
          </a:xfrm>
          <a:solidFill>
            <a:srgbClr val="507BC8"/>
          </a:solidFill>
        </p:grpSpPr>
        <p:sp>
          <p:nvSpPr>
            <p:cNvPr id="25" name="Taisnstūris 24">
              <a:extLst>
                <a:ext uri="{FF2B5EF4-FFF2-40B4-BE49-F238E27FC236}">
                  <a16:creationId xmlns:a16="http://schemas.microsoft.com/office/drawing/2014/main" id="{35A699C8-CBA0-DE65-E861-1C95097A11C9}"/>
                </a:ext>
              </a:extLst>
            </p:cNvPr>
            <p:cNvSpPr/>
            <p:nvPr/>
          </p:nvSpPr>
          <p:spPr>
            <a:xfrm>
              <a:off x="0" y="0"/>
              <a:ext cx="3053593" cy="6858000"/>
            </a:xfrm>
            <a:prstGeom prst="rect">
              <a:avLst/>
            </a:prstGeom>
            <a:grpFill/>
            <a:ln>
              <a:solidFill>
                <a:srgbClr val="507BC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26" name="Vienādsānu trīsstūris 25">
              <a:extLst>
                <a:ext uri="{FF2B5EF4-FFF2-40B4-BE49-F238E27FC236}">
                  <a16:creationId xmlns:a16="http://schemas.microsoft.com/office/drawing/2014/main" id="{FE22DAC5-7D9F-C670-4A3C-72B4791CE2B9}"/>
                </a:ext>
              </a:extLst>
            </p:cNvPr>
            <p:cNvSpPr/>
            <p:nvPr/>
          </p:nvSpPr>
          <p:spPr>
            <a:xfrm rot="5400000">
              <a:off x="2441197" y="1258348"/>
              <a:ext cx="1761688" cy="536895"/>
            </a:xfrm>
            <a:prstGeom prst="triangle">
              <a:avLst/>
            </a:prstGeom>
            <a:grpFill/>
            <a:ln>
              <a:solidFill>
                <a:srgbClr val="507BC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grpSp>
      <p:grpSp>
        <p:nvGrpSpPr>
          <p:cNvPr id="18" name="Grupa 17">
            <a:extLst>
              <a:ext uri="{FF2B5EF4-FFF2-40B4-BE49-F238E27FC236}">
                <a16:creationId xmlns:a16="http://schemas.microsoft.com/office/drawing/2014/main" id="{37941D59-5366-A20E-D43B-2DA1E9B8C72D}"/>
              </a:ext>
            </a:extLst>
          </p:cNvPr>
          <p:cNvGrpSpPr/>
          <p:nvPr/>
        </p:nvGrpSpPr>
        <p:grpSpPr>
          <a:xfrm>
            <a:off x="5392460" y="-6998"/>
            <a:ext cx="4759268" cy="10287000"/>
            <a:chOff x="0" y="0"/>
            <a:chExt cx="3590488" cy="6858000"/>
          </a:xfrm>
          <a:solidFill>
            <a:srgbClr val="3965B5"/>
          </a:solidFill>
        </p:grpSpPr>
        <p:sp>
          <p:nvSpPr>
            <p:cNvPr id="22" name="Taisnstūris 21">
              <a:extLst>
                <a:ext uri="{FF2B5EF4-FFF2-40B4-BE49-F238E27FC236}">
                  <a16:creationId xmlns:a16="http://schemas.microsoft.com/office/drawing/2014/main" id="{69BB3321-F82E-4AA8-A37C-95F02BE99D4E}"/>
                </a:ext>
              </a:extLst>
            </p:cNvPr>
            <p:cNvSpPr/>
            <p:nvPr/>
          </p:nvSpPr>
          <p:spPr>
            <a:xfrm>
              <a:off x="0" y="0"/>
              <a:ext cx="3053593" cy="6858000"/>
            </a:xfrm>
            <a:prstGeom prst="rect">
              <a:avLst/>
            </a:prstGeom>
            <a:grpFill/>
            <a:ln>
              <a:solidFill>
                <a:srgbClr val="3965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23" name="Vienādsānu trīsstūris 22">
              <a:extLst>
                <a:ext uri="{FF2B5EF4-FFF2-40B4-BE49-F238E27FC236}">
                  <a16:creationId xmlns:a16="http://schemas.microsoft.com/office/drawing/2014/main" id="{1FD8D85F-7F8C-3B38-9871-0F128AC71FE4}"/>
                </a:ext>
              </a:extLst>
            </p:cNvPr>
            <p:cNvSpPr/>
            <p:nvPr/>
          </p:nvSpPr>
          <p:spPr>
            <a:xfrm rot="5400000">
              <a:off x="2441197" y="1258348"/>
              <a:ext cx="1761688" cy="536895"/>
            </a:xfrm>
            <a:prstGeom prst="triangle">
              <a:avLst/>
            </a:prstGeom>
            <a:grpFill/>
            <a:ln>
              <a:solidFill>
                <a:srgbClr val="3965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grpSp>
      <p:grpSp>
        <p:nvGrpSpPr>
          <p:cNvPr id="3" name="Grupa 2">
            <a:extLst>
              <a:ext uri="{FF2B5EF4-FFF2-40B4-BE49-F238E27FC236}">
                <a16:creationId xmlns:a16="http://schemas.microsoft.com/office/drawing/2014/main" id="{148352F0-CA21-CE8F-77CA-F192B0044948}"/>
              </a:ext>
            </a:extLst>
          </p:cNvPr>
          <p:cNvGrpSpPr/>
          <p:nvPr/>
        </p:nvGrpSpPr>
        <p:grpSpPr>
          <a:xfrm>
            <a:off x="1378339" y="6998"/>
            <a:ext cx="4759268" cy="10287000"/>
            <a:chOff x="0" y="0"/>
            <a:chExt cx="3590488" cy="6858000"/>
          </a:xfrm>
          <a:solidFill>
            <a:srgbClr val="2A4B86"/>
          </a:solidFill>
        </p:grpSpPr>
        <p:sp>
          <p:nvSpPr>
            <p:cNvPr id="4" name="Taisnstūris 3">
              <a:extLst>
                <a:ext uri="{FF2B5EF4-FFF2-40B4-BE49-F238E27FC236}">
                  <a16:creationId xmlns:a16="http://schemas.microsoft.com/office/drawing/2014/main" id="{43B4E074-AD98-FBA9-C7B6-335A24D1A3BA}"/>
                </a:ext>
              </a:extLst>
            </p:cNvPr>
            <p:cNvSpPr/>
            <p:nvPr/>
          </p:nvSpPr>
          <p:spPr>
            <a:xfrm>
              <a:off x="0" y="0"/>
              <a:ext cx="3053593" cy="6858000"/>
            </a:xfrm>
            <a:prstGeom prst="rect">
              <a:avLst/>
            </a:prstGeom>
            <a:grpFill/>
            <a:ln>
              <a:solidFill>
                <a:srgbClr val="2A4B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17" name="Vienādsānu trīsstūris 16">
              <a:extLst>
                <a:ext uri="{FF2B5EF4-FFF2-40B4-BE49-F238E27FC236}">
                  <a16:creationId xmlns:a16="http://schemas.microsoft.com/office/drawing/2014/main" id="{6F6A1BD1-1A44-5A53-F873-7EA740771A30}"/>
                </a:ext>
              </a:extLst>
            </p:cNvPr>
            <p:cNvSpPr/>
            <p:nvPr/>
          </p:nvSpPr>
          <p:spPr>
            <a:xfrm rot="5400000">
              <a:off x="2441197" y="1258348"/>
              <a:ext cx="1761688" cy="536895"/>
            </a:xfrm>
            <a:prstGeom prst="triangle">
              <a:avLst/>
            </a:prstGeom>
            <a:grpFill/>
            <a:ln>
              <a:solidFill>
                <a:srgbClr val="2A4B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grpSp>
      <p:sp>
        <p:nvSpPr>
          <p:cNvPr id="30" name="Ovāls 29">
            <a:extLst>
              <a:ext uri="{FF2B5EF4-FFF2-40B4-BE49-F238E27FC236}">
                <a16:creationId xmlns:a16="http://schemas.microsoft.com/office/drawing/2014/main" id="{7A9208D6-92AF-563C-D932-3E3CF7634A79}"/>
              </a:ext>
            </a:extLst>
          </p:cNvPr>
          <p:cNvSpPr/>
          <p:nvPr/>
        </p:nvSpPr>
        <p:spPr>
          <a:xfrm>
            <a:off x="2262182" y="2299789"/>
            <a:ext cx="2497110" cy="2435291"/>
          </a:xfrm>
          <a:prstGeom prst="ellipse">
            <a:avLst/>
          </a:prstGeom>
          <a:solidFill>
            <a:srgbClr val="8A8A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44" name="TextBox 43">
            <a:extLst>
              <a:ext uri="{FF2B5EF4-FFF2-40B4-BE49-F238E27FC236}">
                <a16:creationId xmlns:a16="http://schemas.microsoft.com/office/drawing/2014/main" id="{FB52DB5C-72F7-6B78-B27F-D763246F57B0}"/>
              </a:ext>
            </a:extLst>
          </p:cNvPr>
          <p:cNvSpPr txBox="1"/>
          <p:nvPr/>
        </p:nvSpPr>
        <p:spPr>
          <a:xfrm>
            <a:off x="2307968" y="4919993"/>
            <a:ext cx="2189976" cy="623248"/>
          </a:xfrm>
          <a:prstGeom prst="rect">
            <a:avLst/>
          </a:prstGeom>
          <a:noFill/>
        </p:spPr>
        <p:txBody>
          <a:bodyPr wrap="square" rtlCol="0">
            <a:spAutoFit/>
          </a:bodyPr>
          <a:lstStyle/>
          <a:p>
            <a:pPr algn="ctr"/>
            <a:r>
              <a:rPr lang="lv-LV" sz="3450" b="1" dirty="0">
                <a:solidFill>
                  <a:schemeClr val="bg1"/>
                </a:solidFill>
              </a:rPr>
              <a:t>PROJEKTS</a:t>
            </a:r>
          </a:p>
        </p:txBody>
      </p:sp>
      <p:sp>
        <p:nvSpPr>
          <p:cNvPr id="46" name="TextBox 45">
            <a:extLst>
              <a:ext uri="{FF2B5EF4-FFF2-40B4-BE49-F238E27FC236}">
                <a16:creationId xmlns:a16="http://schemas.microsoft.com/office/drawing/2014/main" id="{DA66C625-02FB-1DC6-632B-DD9519B88382}"/>
              </a:ext>
            </a:extLst>
          </p:cNvPr>
          <p:cNvSpPr txBox="1"/>
          <p:nvPr/>
        </p:nvSpPr>
        <p:spPr>
          <a:xfrm>
            <a:off x="5499386" y="6877136"/>
            <a:ext cx="3900710" cy="2516073"/>
          </a:xfrm>
          <a:prstGeom prst="rect">
            <a:avLst/>
          </a:prstGeom>
          <a:noFill/>
        </p:spPr>
        <p:txBody>
          <a:bodyPr wrap="square">
            <a:spAutoFit/>
          </a:bodyPr>
          <a:lstStyle/>
          <a:p>
            <a:r>
              <a:rPr lang="lv-LV" sz="1575" b="1" kern="0" dirty="0">
                <a:solidFill>
                  <a:schemeClr val="bg1"/>
                </a:solidFill>
                <a:latin typeface="Calibri" panose="020F0502020204030204" pitchFamily="34" charset="0"/>
                <a:ea typeface="Times New Roman" panose="02020603050405020304" pitchFamily="18" charset="0"/>
              </a:rPr>
              <a:t>SOCIĀLĀ JOMA (2),</a:t>
            </a:r>
          </a:p>
          <a:p>
            <a:r>
              <a:rPr lang="lv-LV" sz="1575" b="1" kern="0" dirty="0">
                <a:solidFill>
                  <a:schemeClr val="bg1"/>
                </a:solidFill>
                <a:latin typeface="Calibri" panose="020F0502020204030204" pitchFamily="34" charset="0"/>
                <a:ea typeface="Times New Roman" panose="02020603050405020304" pitchFamily="18" charset="0"/>
              </a:rPr>
              <a:t>ATBALSTS UZŅĒMĒJIEM (1),</a:t>
            </a:r>
          </a:p>
          <a:p>
            <a:r>
              <a:rPr lang="lv-LV" sz="1575" b="1" kern="0" dirty="0">
                <a:solidFill>
                  <a:schemeClr val="bg1"/>
                </a:solidFill>
                <a:latin typeface="Calibri" panose="020F0502020204030204" pitchFamily="34" charset="0"/>
                <a:ea typeface="Times New Roman" panose="02020603050405020304" pitchFamily="18" charset="0"/>
              </a:rPr>
              <a:t>TŪRISMS (6),</a:t>
            </a:r>
          </a:p>
          <a:p>
            <a:r>
              <a:rPr lang="lv-LV" sz="1575" b="1" kern="0" dirty="0">
                <a:solidFill>
                  <a:schemeClr val="bg1"/>
                </a:solidFill>
                <a:latin typeface="Calibri" panose="020F0502020204030204" pitchFamily="34" charset="0"/>
                <a:ea typeface="Times New Roman" panose="02020603050405020304" pitchFamily="18" charset="0"/>
              </a:rPr>
              <a:t>VIDES PIEEJAMĪBA (2)</a:t>
            </a:r>
          </a:p>
          <a:p>
            <a:r>
              <a:rPr lang="lv-LV" sz="1575" b="1" kern="0" dirty="0">
                <a:solidFill>
                  <a:schemeClr val="bg1"/>
                </a:solidFill>
                <a:latin typeface="Calibri" panose="020F0502020204030204" pitchFamily="34" charset="0"/>
                <a:ea typeface="Times New Roman" panose="02020603050405020304" pitchFamily="18" charset="0"/>
              </a:rPr>
              <a:t>IZGLĪTĪBA (2),</a:t>
            </a:r>
          </a:p>
          <a:p>
            <a:r>
              <a:rPr lang="lv-LV" sz="1575" b="1" kern="0" dirty="0">
                <a:solidFill>
                  <a:schemeClr val="bg1"/>
                </a:solidFill>
                <a:latin typeface="Calibri" panose="020F0502020204030204" pitchFamily="34" charset="0"/>
                <a:ea typeface="Times New Roman" panose="02020603050405020304" pitchFamily="18" charset="0"/>
              </a:rPr>
              <a:t>MOBILITĀTE (1),</a:t>
            </a:r>
          </a:p>
          <a:p>
            <a:r>
              <a:rPr lang="lv-LV" sz="1575" b="1" kern="0" dirty="0">
                <a:solidFill>
                  <a:schemeClr val="bg1"/>
                </a:solidFill>
                <a:latin typeface="Calibri" panose="020F0502020204030204" pitchFamily="34" charset="0"/>
                <a:ea typeface="Times New Roman" panose="02020603050405020304" pitchFamily="18" charset="0"/>
              </a:rPr>
              <a:t>PIEVILCĪGA DZĪVES VIDE (2),</a:t>
            </a:r>
          </a:p>
          <a:p>
            <a:r>
              <a:rPr lang="lv-LV" sz="1575" b="1" kern="0" dirty="0">
                <a:solidFill>
                  <a:schemeClr val="bg1"/>
                </a:solidFill>
                <a:latin typeface="Calibri" panose="020F0502020204030204" pitchFamily="34" charset="0"/>
                <a:ea typeface="Times New Roman" panose="02020603050405020304" pitchFamily="18" charset="0"/>
              </a:rPr>
              <a:t>PAŠVALDĪBU KAPACITĀTE (1),</a:t>
            </a:r>
          </a:p>
          <a:p>
            <a:r>
              <a:rPr lang="lv-LV" sz="1575" b="1" kern="0" dirty="0">
                <a:solidFill>
                  <a:schemeClr val="bg1"/>
                </a:solidFill>
                <a:latin typeface="Calibri" panose="020F0502020204030204" pitchFamily="34" charset="0"/>
                <a:ea typeface="Times New Roman" panose="02020603050405020304" pitchFamily="18" charset="0"/>
              </a:rPr>
              <a:t>VIDES AIZSARDZĪBA (3),</a:t>
            </a:r>
          </a:p>
          <a:p>
            <a:r>
              <a:rPr lang="lv-LV" sz="1575" b="1" kern="0" dirty="0">
                <a:solidFill>
                  <a:schemeClr val="bg1"/>
                </a:solidFill>
                <a:latin typeface="Calibri" panose="020F0502020204030204" pitchFamily="34" charset="0"/>
                <a:ea typeface="Times New Roman" panose="02020603050405020304" pitchFamily="18" charset="0"/>
              </a:rPr>
              <a:t>ATTĪSTĪBAS PLĀNOŠANA (1).</a:t>
            </a:r>
            <a:endParaRPr lang="lv-LV" sz="1575" b="1" dirty="0">
              <a:solidFill>
                <a:schemeClr val="bg1"/>
              </a:solidFill>
            </a:endParaRPr>
          </a:p>
        </p:txBody>
      </p:sp>
      <p:sp>
        <p:nvSpPr>
          <p:cNvPr id="10" name="TextBox 9">
            <a:extLst>
              <a:ext uri="{FF2B5EF4-FFF2-40B4-BE49-F238E27FC236}">
                <a16:creationId xmlns:a16="http://schemas.microsoft.com/office/drawing/2014/main" id="{BA0F0890-A6FC-F96A-8C35-E31D647BEFBC}"/>
              </a:ext>
            </a:extLst>
          </p:cNvPr>
          <p:cNvSpPr txBox="1"/>
          <p:nvPr/>
        </p:nvSpPr>
        <p:spPr>
          <a:xfrm>
            <a:off x="2827685" y="2807582"/>
            <a:ext cx="1331807" cy="1338828"/>
          </a:xfrm>
          <a:prstGeom prst="rect">
            <a:avLst/>
          </a:prstGeom>
          <a:noFill/>
        </p:spPr>
        <p:txBody>
          <a:bodyPr wrap="square" rtlCol="0">
            <a:spAutoFit/>
          </a:bodyPr>
          <a:lstStyle/>
          <a:p>
            <a:r>
              <a:rPr lang="lv-LV" sz="8100" b="1" dirty="0">
                <a:solidFill>
                  <a:schemeClr val="bg1"/>
                </a:solidFill>
              </a:rPr>
              <a:t>21</a:t>
            </a:r>
          </a:p>
        </p:txBody>
      </p:sp>
      <p:sp>
        <p:nvSpPr>
          <p:cNvPr id="14" name="Ovāls 13">
            <a:extLst>
              <a:ext uri="{FF2B5EF4-FFF2-40B4-BE49-F238E27FC236}">
                <a16:creationId xmlns:a16="http://schemas.microsoft.com/office/drawing/2014/main" id="{64139B3E-A1BE-740D-3F00-D9F25573EE3E}"/>
              </a:ext>
            </a:extLst>
          </p:cNvPr>
          <p:cNvSpPr/>
          <p:nvPr/>
        </p:nvSpPr>
        <p:spPr>
          <a:xfrm>
            <a:off x="6199704" y="2299789"/>
            <a:ext cx="2497110" cy="2435291"/>
          </a:xfrm>
          <a:prstGeom prst="ellipse">
            <a:avLst/>
          </a:prstGeom>
          <a:solidFill>
            <a:srgbClr val="8A8A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15" name="TextBox 14">
            <a:extLst>
              <a:ext uri="{FF2B5EF4-FFF2-40B4-BE49-F238E27FC236}">
                <a16:creationId xmlns:a16="http://schemas.microsoft.com/office/drawing/2014/main" id="{239EEC03-0F10-549E-E28D-CD7B0F783421}"/>
              </a:ext>
            </a:extLst>
          </p:cNvPr>
          <p:cNvSpPr txBox="1"/>
          <p:nvPr/>
        </p:nvSpPr>
        <p:spPr>
          <a:xfrm>
            <a:off x="6245490" y="4919993"/>
            <a:ext cx="2189976" cy="623248"/>
          </a:xfrm>
          <a:prstGeom prst="rect">
            <a:avLst/>
          </a:prstGeom>
          <a:noFill/>
        </p:spPr>
        <p:txBody>
          <a:bodyPr wrap="square" rtlCol="0">
            <a:spAutoFit/>
          </a:bodyPr>
          <a:lstStyle/>
          <a:p>
            <a:pPr algn="ctr"/>
            <a:r>
              <a:rPr lang="lv-LV" sz="3450" b="1" dirty="0">
                <a:solidFill>
                  <a:schemeClr val="bg1"/>
                </a:solidFill>
              </a:rPr>
              <a:t>JOMAS</a:t>
            </a:r>
          </a:p>
        </p:txBody>
      </p:sp>
      <p:sp>
        <p:nvSpPr>
          <p:cNvPr id="16" name="TextBox 15">
            <a:extLst>
              <a:ext uri="{FF2B5EF4-FFF2-40B4-BE49-F238E27FC236}">
                <a16:creationId xmlns:a16="http://schemas.microsoft.com/office/drawing/2014/main" id="{F8E39571-E0C2-49C3-27F4-B2B6E5E9EA82}"/>
              </a:ext>
            </a:extLst>
          </p:cNvPr>
          <p:cNvSpPr txBox="1"/>
          <p:nvPr/>
        </p:nvSpPr>
        <p:spPr>
          <a:xfrm>
            <a:off x="6765208" y="2807582"/>
            <a:ext cx="1331807" cy="1338828"/>
          </a:xfrm>
          <a:prstGeom prst="rect">
            <a:avLst/>
          </a:prstGeom>
          <a:noFill/>
        </p:spPr>
        <p:txBody>
          <a:bodyPr wrap="square" rtlCol="0">
            <a:spAutoFit/>
          </a:bodyPr>
          <a:lstStyle/>
          <a:p>
            <a:r>
              <a:rPr lang="lv-LV" sz="8100" b="1" dirty="0">
                <a:solidFill>
                  <a:schemeClr val="bg1"/>
                </a:solidFill>
              </a:rPr>
              <a:t>10</a:t>
            </a:r>
          </a:p>
        </p:txBody>
      </p:sp>
      <p:sp>
        <p:nvSpPr>
          <p:cNvPr id="19" name="Ovāls 18">
            <a:extLst>
              <a:ext uri="{FF2B5EF4-FFF2-40B4-BE49-F238E27FC236}">
                <a16:creationId xmlns:a16="http://schemas.microsoft.com/office/drawing/2014/main" id="{0C5B4E84-6203-134F-56C3-F5D966BA5E77}"/>
              </a:ext>
            </a:extLst>
          </p:cNvPr>
          <p:cNvSpPr/>
          <p:nvPr/>
        </p:nvSpPr>
        <p:spPr>
          <a:xfrm>
            <a:off x="10546541" y="2299789"/>
            <a:ext cx="2497110" cy="2435291"/>
          </a:xfrm>
          <a:prstGeom prst="ellipse">
            <a:avLst/>
          </a:prstGeom>
          <a:solidFill>
            <a:srgbClr val="8A8A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20" name="TextBox 19">
            <a:extLst>
              <a:ext uri="{FF2B5EF4-FFF2-40B4-BE49-F238E27FC236}">
                <a16:creationId xmlns:a16="http://schemas.microsoft.com/office/drawing/2014/main" id="{BB244D6C-DD53-3657-A687-7B5FAA719F2E}"/>
              </a:ext>
            </a:extLst>
          </p:cNvPr>
          <p:cNvSpPr txBox="1"/>
          <p:nvPr/>
        </p:nvSpPr>
        <p:spPr>
          <a:xfrm>
            <a:off x="9461015" y="4653305"/>
            <a:ext cx="4070055" cy="1685077"/>
          </a:xfrm>
          <a:prstGeom prst="rect">
            <a:avLst/>
          </a:prstGeom>
          <a:noFill/>
        </p:spPr>
        <p:txBody>
          <a:bodyPr wrap="square" rtlCol="0">
            <a:spAutoFit/>
          </a:bodyPr>
          <a:lstStyle/>
          <a:p>
            <a:pPr algn="ctr"/>
            <a:r>
              <a:rPr lang="lv-LV" sz="3450" b="1" dirty="0">
                <a:solidFill>
                  <a:schemeClr val="bg1"/>
                </a:solidFill>
              </a:rPr>
              <a:t>FINANŠU INSTRUMENTU PROGRAMMAS</a:t>
            </a:r>
          </a:p>
        </p:txBody>
      </p:sp>
      <p:sp>
        <p:nvSpPr>
          <p:cNvPr id="40" name="TextBox 39">
            <a:extLst>
              <a:ext uri="{FF2B5EF4-FFF2-40B4-BE49-F238E27FC236}">
                <a16:creationId xmlns:a16="http://schemas.microsoft.com/office/drawing/2014/main" id="{385E31AB-29A3-0C72-6486-F7A59FCEE913}"/>
              </a:ext>
            </a:extLst>
          </p:cNvPr>
          <p:cNvSpPr txBox="1"/>
          <p:nvPr/>
        </p:nvSpPr>
        <p:spPr>
          <a:xfrm>
            <a:off x="11112044" y="2807582"/>
            <a:ext cx="1331807" cy="1338828"/>
          </a:xfrm>
          <a:prstGeom prst="rect">
            <a:avLst/>
          </a:prstGeom>
          <a:noFill/>
        </p:spPr>
        <p:txBody>
          <a:bodyPr wrap="square" rtlCol="0">
            <a:spAutoFit/>
          </a:bodyPr>
          <a:lstStyle/>
          <a:p>
            <a:pPr algn="ctr"/>
            <a:r>
              <a:rPr lang="lv-LV" sz="8100" b="1" dirty="0">
                <a:solidFill>
                  <a:schemeClr val="bg1"/>
                </a:solidFill>
              </a:rPr>
              <a:t>8</a:t>
            </a:r>
          </a:p>
        </p:txBody>
      </p:sp>
      <p:sp>
        <p:nvSpPr>
          <p:cNvPr id="57" name="TextBox 56">
            <a:extLst>
              <a:ext uri="{FF2B5EF4-FFF2-40B4-BE49-F238E27FC236}">
                <a16:creationId xmlns:a16="http://schemas.microsoft.com/office/drawing/2014/main" id="{D277B842-CE03-2289-55FE-B757441A9559}"/>
              </a:ext>
            </a:extLst>
          </p:cNvPr>
          <p:cNvSpPr txBox="1"/>
          <p:nvPr/>
        </p:nvSpPr>
        <p:spPr>
          <a:xfrm>
            <a:off x="9546395" y="6907779"/>
            <a:ext cx="3900711" cy="2400657"/>
          </a:xfrm>
          <a:prstGeom prst="rect">
            <a:avLst/>
          </a:prstGeom>
          <a:noFill/>
        </p:spPr>
        <p:txBody>
          <a:bodyPr wrap="square">
            <a:spAutoFit/>
          </a:bodyPr>
          <a:lstStyle/>
          <a:p>
            <a:r>
              <a:rPr lang="lv-LV" sz="1500" b="1" kern="0" dirty="0">
                <a:solidFill>
                  <a:schemeClr val="bg1"/>
                </a:solidFill>
                <a:latin typeface="Calibri" panose="020F0502020204030204" pitchFamily="34" charset="0"/>
                <a:ea typeface="Times New Roman" panose="02020603050405020304" pitchFamily="18" charset="0"/>
              </a:rPr>
              <a:t>CENTRĀLBALTIJAS PROGRAMMA </a:t>
            </a:r>
          </a:p>
          <a:p>
            <a:r>
              <a:rPr lang="lv-LV" sz="1500" b="1" kern="0" dirty="0">
                <a:solidFill>
                  <a:schemeClr val="bg1"/>
                </a:solidFill>
                <a:latin typeface="Calibri" panose="020F0502020204030204" pitchFamily="34" charset="0"/>
                <a:ea typeface="Times New Roman" panose="02020603050405020304" pitchFamily="18" charset="0"/>
              </a:rPr>
              <a:t>EEZ GRANTI </a:t>
            </a:r>
          </a:p>
          <a:p>
            <a:r>
              <a:rPr lang="lv-LV" sz="1500" b="1" kern="0" dirty="0">
                <a:solidFill>
                  <a:schemeClr val="bg1"/>
                </a:solidFill>
                <a:latin typeface="Calibri" panose="020F0502020204030204" pitchFamily="34" charset="0"/>
                <a:ea typeface="Times New Roman" panose="02020603050405020304" pitchFamily="18" charset="0"/>
              </a:rPr>
              <a:t>LIETUVAS – LATVIJAS PĀRROBEŽU PROGRAMMA</a:t>
            </a:r>
          </a:p>
          <a:p>
            <a:r>
              <a:rPr lang="lv-LV" sz="1500" b="1" kern="0" dirty="0">
                <a:solidFill>
                  <a:schemeClr val="bg1"/>
                </a:solidFill>
                <a:latin typeface="Calibri" panose="020F0502020204030204" pitchFamily="34" charset="0"/>
                <a:ea typeface="Times New Roman" panose="02020603050405020304" pitchFamily="18" charset="0"/>
              </a:rPr>
              <a:t>IGAUNIJAS – LATVIJAS PĀRROBEŽU PROGRAMMA,</a:t>
            </a:r>
          </a:p>
          <a:p>
            <a:r>
              <a:rPr lang="lv-LV" sz="1500" b="1" kern="0" dirty="0">
                <a:solidFill>
                  <a:schemeClr val="bg1"/>
                </a:solidFill>
                <a:latin typeface="Calibri" panose="020F0502020204030204" pitchFamily="34" charset="0"/>
                <a:ea typeface="Times New Roman" panose="02020603050405020304" pitchFamily="18" charset="0"/>
              </a:rPr>
              <a:t>BALTIJAS JŪRAS REĢIONA PROGRAMMA,</a:t>
            </a:r>
          </a:p>
          <a:p>
            <a:r>
              <a:rPr lang="lv-LV" sz="1500" b="1" kern="0" dirty="0">
                <a:solidFill>
                  <a:schemeClr val="bg1"/>
                </a:solidFill>
                <a:latin typeface="Calibri" panose="020F0502020204030204" pitchFamily="34" charset="0"/>
                <a:ea typeface="Times New Roman" panose="02020603050405020304" pitchFamily="18" charset="0"/>
              </a:rPr>
              <a:t>ERASMUS+,</a:t>
            </a:r>
          </a:p>
          <a:p>
            <a:r>
              <a:rPr lang="lv-LV" sz="1500" b="1" kern="0" dirty="0">
                <a:solidFill>
                  <a:schemeClr val="bg1"/>
                </a:solidFill>
                <a:latin typeface="Calibri" panose="020F0502020204030204" pitchFamily="34" charset="0"/>
                <a:ea typeface="Times New Roman" panose="02020603050405020304" pitchFamily="18" charset="0"/>
              </a:rPr>
              <a:t>EIROPAS SOCIĀLAIS FONDS</a:t>
            </a:r>
          </a:p>
          <a:p>
            <a:r>
              <a:rPr lang="lv-LV" sz="1500" b="1" kern="0" dirty="0">
                <a:solidFill>
                  <a:schemeClr val="bg1"/>
                </a:solidFill>
                <a:latin typeface="Calibri" panose="020F0502020204030204" pitchFamily="34" charset="0"/>
              </a:rPr>
              <a:t>EIROPAS SAVIENĪBA / NEXTGEN EU</a:t>
            </a:r>
            <a:endParaRPr lang="lv-LV" sz="1500" b="1" dirty="0">
              <a:solidFill>
                <a:schemeClr val="bg1"/>
              </a:solidFill>
            </a:endParaRPr>
          </a:p>
        </p:txBody>
      </p:sp>
      <p:sp>
        <p:nvSpPr>
          <p:cNvPr id="58" name="TextBox 57">
            <a:extLst>
              <a:ext uri="{FF2B5EF4-FFF2-40B4-BE49-F238E27FC236}">
                <a16:creationId xmlns:a16="http://schemas.microsoft.com/office/drawing/2014/main" id="{5C8FFA7F-49F5-4FD0-ADF7-ADE69E0C18C3}"/>
              </a:ext>
            </a:extLst>
          </p:cNvPr>
          <p:cNvSpPr txBox="1"/>
          <p:nvPr/>
        </p:nvSpPr>
        <p:spPr>
          <a:xfrm>
            <a:off x="1532786" y="6831719"/>
            <a:ext cx="3795989" cy="3243196"/>
          </a:xfrm>
          <a:prstGeom prst="rect">
            <a:avLst/>
          </a:prstGeom>
          <a:noFill/>
        </p:spPr>
        <p:txBody>
          <a:bodyPr wrap="square">
            <a:spAutoFit/>
          </a:bodyPr>
          <a:lstStyle/>
          <a:p>
            <a:r>
              <a:rPr lang="lv-LV" sz="1575" b="1" kern="0" dirty="0">
                <a:solidFill>
                  <a:schemeClr val="bg1"/>
                </a:solidFill>
                <a:latin typeface="Calibri" panose="020F0502020204030204" pitchFamily="34" charset="0"/>
                <a:ea typeface="Times New Roman" panose="02020603050405020304" pitchFamily="18" charset="0"/>
              </a:rPr>
              <a:t>KURZEME VISIEM, I CAN WORK, ENTREPRENEURSHIP  IN KURZEME,  ZAĻIE DZLEZCEĻI II, GAISMA TUMSĀ, DĀRZA PĒRLES II, PĀRGĀJIENU TAKU PIEEJAMĪBA, ACCESS ROUTES, AUSTRUMBALTIJAS OSTAS, MILITĀRAIS MANTOJUMS, IZZINI BALTUS, TOUR 4 YOUTH, KOUČINGS NĀKOTNES SADARBĪBAI, SURUMO, BSR FOOD COALITION, NOTE, PAŠVALDĪBU KAPACITĀTES STIPRINĀŠANA TO DARBĪBAS EFEKTIVITĀTES UN KVALITĀTES UZLABOŠANAI, WATERMAN, LIVE LAKE, MEDWWATER, BALTIC SEA2LAND,</a:t>
            </a:r>
            <a:endParaRPr lang="lv-LV" sz="1575" b="1" dirty="0">
              <a:solidFill>
                <a:schemeClr val="bg1"/>
              </a:solidFill>
            </a:endParaRPr>
          </a:p>
        </p:txBody>
      </p:sp>
      <p:sp>
        <p:nvSpPr>
          <p:cNvPr id="59" name="Ovāls 58">
            <a:extLst>
              <a:ext uri="{FF2B5EF4-FFF2-40B4-BE49-F238E27FC236}">
                <a16:creationId xmlns:a16="http://schemas.microsoft.com/office/drawing/2014/main" id="{3A91D08E-AF5A-97E0-623B-473515CA2EC8}"/>
              </a:ext>
            </a:extLst>
          </p:cNvPr>
          <p:cNvSpPr/>
          <p:nvPr/>
        </p:nvSpPr>
        <p:spPr>
          <a:xfrm>
            <a:off x="14412551" y="2218014"/>
            <a:ext cx="2497110" cy="2435291"/>
          </a:xfrm>
          <a:prstGeom prst="ellipse">
            <a:avLst/>
          </a:prstGeom>
          <a:solidFill>
            <a:srgbClr val="8A8A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60" name="TextBox 59">
            <a:extLst>
              <a:ext uri="{FF2B5EF4-FFF2-40B4-BE49-F238E27FC236}">
                <a16:creationId xmlns:a16="http://schemas.microsoft.com/office/drawing/2014/main" id="{91054138-0887-2038-44D9-BE378AF9324F}"/>
              </a:ext>
            </a:extLst>
          </p:cNvPr>
          <p:cNvSpPr txBox="1"/>
          <p:nvPr/>
        </p:nvSpPr>
        <p:spPr>
          <a:xfrm>
            <a:off x="13615034" y="4733111"/>
            <a:ext cx="3925934" cy="2015936"/>
          </a:xfrm>
          <a:prstGeom prst="rect">
            <a:avLst/>
          </a:prstGeom>
          <a:noFill/>
        </p:spPr>
        <p:txBody>
          <a:bodyPr wrap="square" rtlCol="0">
            <a:spAutoFit/>
          </a:bodyPr>
          <a:lstStyle/>
          <a:p>
            <a:pPr algn="ctr"/>
            <a:r>
              <a:rPr lang="lv-LV" sz="3450" b="1" dirty="0">
                <a:solidFill>
                  <a:schemeClr val="bg1"/>
                </a:solidFill>
              </a:rPr>
              <a:t>INVESTĪCIJAS KURZEMĒ </a:t>
            </a:r>
          </a:p>
          <a:p>
            <a:pPr algn="ctr"/>
            <a:r>
              <a:rPr lang="lv-LV" sz="2800" b="1" dirty="0">
                <a:solidFill>
                  <a:schemeClr val="bg1"/>
                </a:solidFill>
              </a:rPr>
              <a:t>(ES fondu plānošanas periods 2014. -  2020.g.)</a:t>
            </a:r>
          </a:p>
        </p:txBody>
      </p:sp>
      <p:sp>
        <p:nvSpPr>
          <p:cNvPr id="63" name="TextBox 62">
            <a:extLst>
              <a:ext uri="{FF2B5EF4-FFF2-40B4-BE49-F238E27FC236}">
                <a16:creationId xmlns:a16="http://schemas.microsoft.com/office/drawing/2014/main" id="{6AD35065-5BA6-F5D8-BFDE-A89C2D5DFBAF}"/>
              </a:ext>
            </a:extLst>
          </p:cNvPr>
          <p:cNvSpPr txBox="1"/>
          <p:nvPr/>
        </p:nvSpPr>
        <p:spPr>
          <a:xfrm>
            <a:off x="13571627" y="6995269"/>
            <a:ext cx="3867828" cy="577081"/>
          </a:xfrm>
          <a:prstGeom prst="rect">
            <a:avLst/>
          </a:prstGeom>
          <a:noFill/>
        </p:spPr>
        <p:txBody>
          <a:bodyPr wrap="square">
            <a:spAutoFit/>
          </a:bodyPr>
          <a:lstStyle/>
          <a:p>
            <a:r>
              <a:rPr lang="lv-LV" sz="1575" b="1" kern="0" dirty="0">
                <a:solidFill>
                  <a:schemeClr val="bg1"/>
                </a:solidFill>
                <a:latin typeface="Calibri" panose="020F0502020204030204" pitchFamily="34" charset="0"/>
                <a:ea typeface="Times New Roman" panose="02020603050405020304" pitchFamily="18" charset="0"/>
              </a:rPr>
              <a:t>PROJEKTU PARTNERI KURZEMĒ: </a:t>
            </a:r>
          </a:p>
          <a:p>
            <a:r>
              <a:rPr lang="lv-LV" sz="1575" b="1" kern="0" dirty="0">
                <a:solidFill>
                  <a:schemeClr val="bg1"/>
                </a:solidFill>
                <a:latin typeface="Calibri" panose="020F0502020204030204" pitchFamily="34" charset="0"/>
              </a:rPr>
              <a:t>VISAS KURZEMES PAŠVALDĪBAS.</a:t>
            </a:r>
            <a:endParaRPr lang="lv-LV" sz="1575" b="1" dirty="0">
              <a:solidFill>
                <a:schemeClr val="bg1"/>
              </a:solidFill>
            </a:endParaRPr>
          </a:p>
        </p:txBody>
      </p:sp>
      <p:sp>
        <p:nvSpPr>
          <p:cNvPr id="64" name="TextBox 63">
            <a:extLst>
              <a:ext uri="{FF2B5EF4-FFF2-40B4-BE49-F238E27FC236}">
                <a16:creationId xmlns:a16="http://schemas.microsoft.com/office/drawing/2014/main" id="{26F88665-626F-C370-84E5-474E53193D1B}"/>
              </a:ext>
            </a:extLst>
          </p:cNvPr>
          <p:cNvSpPr txBox="1"/>
          <p:nvPr/>
        </p:nvSpPr>
        <p:spPr>
          <a:xfrm>
            <a:off x="13611416" y="7697305"/>
            <a:ext cx="3867828" cy="2273699"/>
          </a:xfrm>
          <a:prstGeom prst="rect">
            <a:avLst/>
          </a:prstGeom>
          <a:noFill/>
        </p:spPr>
        <p:txBody>
          <a:bodyPr wrap="square">
            <a:spAutoFit/>
          </a:bodyPr>
          <a:lstStyle/>
          <a:p>
            <a:r>
              <a:rPr lang="lv-LV" sz="1575" b="1" kern="0" dirty="0">
                <a:solidFill>
                  <a:schemeClr val="bg1"/>
                </a:solidFill>
                <a:latin typeface="Calibri" panose="020F0502020204030204" pitchFamily="34" charset="0"/>
                <a:ea typeface="Times New Roman" panose="02020603050405020304" pitchFamily="18" charset="0"/>
              </a:rPr>
              <a:t>PROJEKTU PARTNERI NO ĀRVALSTĪM: </a:t>
            </a:r>
          </a:p>
          <a:p>
            <a:r>
              <a:rPr lang="lv-LV" sz="1575" b="1" kern="0" dirty="0">
                <a:solidFill>
                  <a:schemeClr val="bg1"/>
                </a:solidFill>
                <a:latin typeface="Calibri" panose="020F0502020204030204" pitchFamily="34" charset="0"/>
              </a:rPr>
              <a:t>IGAUNIJA</a:t>
            </a:r>
          </a:p>
          <a:p>
            <a:r>
              <a:rPr lang="lv-LV" sz="1575" b="1" kern="0" dirty="0">
                <a:solidFill>
                  <a:schemeClr val="bg1"/>
                </a:solidFill>
                <a:latin typeface="Calibri" panose="020F0502020204030204" pitchFamily="34" charset="0"/>
              </a:rPr>
              <a:t>LIETUVA</a:t>
            </a:r>
          </a:p>
          <a:p>
            <a:r>
              <a:rPr lang="lv-LV" sz="1575" b="1" kern="0" dirty="0">
                <a:solidFill>
                  <a:schemeClr val="bg1"/>
                </a:solidFill>
                <a:latin typeface="Calibri" panose="020F0502020204030204" pitchFamily="34" charset="0"/>
              </a:rPr>
              <a:t>ZVIEDRIJA</a:t>
            </a:r>
          </a:p>
          <a:p>
            <a:r>
              <a:rPr lang="lv-LV" sz="1575" b="1" kern="0" dirty="0">
                <a:solidFill>
                  <a:schemeClr val="bg1"/>
                </a:solidFill>
                <a:latin typeface="Calibri" panose="020F0502020204030204" pitchFamily="34" charset="0"/>
              </a:rPr>
              <a:t>SOMIJA,</a:t>
            </a:r>
          </a:p>
          <a:p>
            <a:r>
              <a:rPr lang="lv-LV" sz="1575" b="1" kern="0" dirty="0">
                <a:solidFill>
                  <a:schemeClr val="bg1"/>
                </a:solidFill>
                <a:latin typeface="Calibri" panose="020F0502020204030204" pitchFamily="34" charset="0"/>
              </a:rPr>
              <a:t>NORVĒĢIJA</a:t>
            </a:r>
          </a:p>
          <a:p>
            <a:r>
              <a:rPr lang="lv-LV" sz="1575" b="1" kern="0" dirty="0">
                <a:solidFill>
                  <a:schemeClr val="bg1"/>
                </a:solidFill>
                <a:latin typeface="Calibri" panose="020F0502020204030204" pitchFamily="34" charset="0"/>
              </a:rPr>
              <a:t>FRANCIJA</a:t>
            </a:r>
          </a:p>
          <a:p>
            <a:r>
              <a:rPr lang="lv-LV" sz="1575" b="1" kern="0" dirty="0">
                <a:solidFill>
                  <a:schemeClr val="bg1"/>
                </a:solidFill>
                <a:latin typeface="Calibri" panose="020F0502020204030204" pitchFamily="34" charset="0"/>
              </a:rPr>
              <a:t>VĀCIJA</a:t>
            </a:r>
          </a:p>
          <a:p>
            <a:r>
              <a:rPr lang="lv-LV" sz="1575" b="1" kern="0" dirty="0">
                <a:solidFill>
                  <a:schemeClr val="bg1"/>
                </a:solidFill>
                <a:latin typeface="Calibri" panose="020F0502020204030204" pitchFamily="34" charset="0"/>
              </a:rPr>
              <a:t>DĀNIJA</a:t>
            </a:r>
            <a:endParaRPr lang="lv-LV" sz="1575" b="1" dirty="0">
              <a:solidFill>
                <a:schemeClr val="bg1"/>
              </a:solidFill>
            </a:endParaRPr>
          </a:p>
        </p:txBody>
      </p:sp>
      <p:grpSp>
        <p:nvGrpSpPr>
          <p:cNvPr id="71" name="Grupa 70">
            <a:extLst>
              <a:ext uri="{FF2B5EF4-FFF2-40B4-BE49-F238E27FC236}">
                <a16:creationId xmlns:a16="http://schemas.microsoft.com/office/drawing/2014/main" id="{24068AD5-0047-DD4C-691E-531415E7C873}"/>
              </a:ext>
            </a:extLst>
          </p:cNvPr>
          <p:cNvGrpSpPr/>
          <p:nvPr/>
        </p:nvGrpSpPr>
        <p:grpSpPr>
          <a:xfrm>
            <a:off x="1" y="0"/>
            <a:ext cx="2313833" cy="10287000"/>
            <a:chOff x="0" y="0"/>
            <a:chExt cx="1542555" cy="6858000"/>
          </a:xfrm>
        </p:grpSpPr>
        <p:sp>
          <p:nvSpPr>
            <p:cNvPr id="72" name="Taisnstūris 71">
              <a:extLst>
                <a:ext uri="{FF2B5EF4-FFF2-40B4-BE49-F238E27FC236}">
                  <a16:creationId xmlns:a16="http://schemas.microsoft.com/office/drawing/2014/main" id="{636D417A-49D0-6D0F-5116-EB8589FB2144}"/>
                </a:ext>
              </a:extLst>
            </p:cNvPr>
            <p:cNvSpPr/>
            <p:nvPr/>
          </p:nvSpPr>
          <p:spPr>
            <a:xfrm>
              <a:off x="0" y="0"/>
              <a:ext cx="1005660" cy="6858000"/>
            </a:xfrm>
            <a:prstGeom prst="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73" name="Vienādsānu trīsstūris 72">
              <a:extLst>
                <a:ext uri="{FF2B5EF4-FFF2-40B4-BE49-F238E27FC236}">
                  <a16:creationId xmlns:a16="http://schemas.microsoft.com/office/drawing/2014/main" id="{86A96059-13C2-D6E8-1F1B-465D91ED0577}"/>
                </a:ext>
              </a:extLst>
            </p:cNvPr>
            <p:cNvSpPr/>
            <p:nvPr/>
          </p:nvSpPr>
          <p:spPr>
            <a:xfrm rot="5400000">
              <a:off x="393264" y="1258348"/>
              <a:ext cx="1761688" cy="536895"/>
            </a:xfrm>
            <a:prstGeom prst="triangle">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grpSp>
      <p:sp>
        <p:nvSpPr>
          <p:cNvPr id="74" name="TextBox 73">
            <a:extLst>
              <a:ext uri="{FF2B5EF4-FFF2-40B4-BE49-F238E27FC236}">
                <a16:creationId xmlns:a16="http://schemas.microsoft.com/office/drawing/2014/main" id="{256658C8-1CE1-21C8-C916-EF4DE5325B94}"/>
              </a:ext>
            </a:extLst>
          </p:cNvPr>
          <p:cNvSpPr txBox="1"/>
          <p:nvPr/>
        </p:nvSpPr>
        <p:spPr>
          <a:xfrm rot="16200000">
            <a:off x="-2401062" y="4932363"/>
            <a:ext cx="6953991" cy="436273"/>
          </a:xfrm>
          <a:prstGeom prst="rect">
            <a:avLst/>
          </a:prstGeom>
          <a:noFill/>
        </p:spPr>
        <p:txBody>
          <a:bodyPr wrap="square" rtlCol="0">
            <a:spAutoFit/>
          </a:bodyPr>
          <a:lstStyle/>
          <a:p>
            <a:pPr>
              <a:lnSpc>
                <a:spcPct val="70000"/>
              </a:lnSpc>
            </a:pPr>
            <a:r>
              <a:rPr lang="lv-LV" sz="3000" b="1" dirty="0">
                <a:solidFill>
                  <a:schemeClr val="bg1"/>
                </a:solidFill>
              </a:rPr>
              <a:t>PROJEKTI IEVIEŠANĀ 2023. GADĀ</a:t>
            </a:r>
          </a:p>
        </p:txBody>
      </p:sp>
      <p:pic>
        <p:nvPicPr>
          <p:cNvPr id="75" name="Attēls 74">
            <a:extLst>
              <a:ext uri="{FF2B5EF4-FFF2-40B4-BE49-F238E27FC236}">
                <a16:creationId xmlns:a16="http://schemas.microsoft.com/office/drawing/2014/main" id="{88540FA0-D310-F7C1-F53E-6850EAFB09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318884" y="9222869"/>
            <a:ext cx="1363410" cy="433014"/>
          </a:xfrm>
          <a:prstGeom prst="rect">
            <a:avLst/>
          </a:prstGeom>
        </p:spPr>
      </p:pic>
      <p:sp>
        <p:nvSpPr>
          <p:cNvPr id="2" name="TextBox 1">
            <a:extLst>
              <a:ext uri="{FF2B5EF4-FFF2-40B4-BE49-F238E27FC236}">
                <a16:creationId xmlns:a16="http://schemas.microsoft.com/office/drawing/2014/main" id="{DC39E2D6-5771-08BF-B247-D55F5DE763CC}"/>
              </a:ext>
            </a:extLst>
          </p:cNvPr>
          <p:cNvSpPr txBox="1"/>
          <p:nvPr/>
        </p:nvSpPr>
        <p:spPr>
          <a:xfrm>
            <a:off x="14060232" y="2807582"/>
            <a:ext cx="3201748" cy="1338828"/>
          </a:xfrm>
          <a:prstGeom prst="rect">
            <a:avLst/>
          </a:prstGeom>
          <a:noFill/>
        </p:spPr>
        <p:txBody>
          <a:bodyPr wrap="square" rtlCol="0">
            <a:spAutoFit/>
          </a:bodyPr>
          <a:lstStyle/>
          <a:p>
            <a:pPr algn="ctr"/>
            <a:r>
              <a:rPr lang="lv-LV" sz="8100" b="1" dirty="0">
                <a:solidFill>
                  <a:schemeClr val="bg1"/>
                </a:solidFill>
              </a:rPr>
              <a:t>17,9</a:t>
            </a:r>
            <a:r>
              <a:rPr lang="lv-LV" sz="2800" b="1" dirty="0">
                <a:solidFill>
                  <a:schemeClr val="bg1"/>
                </a:solidFill>
              </a:rPr>
              <a:t>milj. </a:t>
            </a:r>
            <a:endParaRPr lang="lv-LV" b="1" dirty="0">
              <a:solidFill>
                <a:schemeClr val="bg1"/>
              </a:solidFill>
            </a:endParaRPr>
          </a:p>
        </p:txBody>
      </p:sp>
    </p:spTree>
    <p:extLst>
      <p:ext uri="{BB962C8B-B14F-4D97-AF65-F5344CB8AC3E}">
        <p14:creationId xmlns:p14="http://schemas.microsoft.com/office/powerpoint/2010/main" val="2997384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a 13">
            <a:extLst>
              <a:ext uri="{FF2B5EF4-FFF2-40B4-BE49-F238E27FC236}">
                <a16:creationId xmlns:a16="http://schemas.microsoft.com/office/drawing/2014/main" id="{49B36219-60A1-B078-44B5-C940644EDDC7}"/>
              </a:ext>
            </a:extLst>
          </p:cNvPr>
          <p:cNvGrpSpPr/>
          <p:nvPr/>
        </p:nvGrpSpPr>
        <p:grpSpPr>
          <a:xfrm>
            <a:off x="1306079" y="6998"/>
            <a:ext cx="5385732" cy="10287000"/>
            <a:chOff x="0" y="0"/>
            <a:chExt cx="3590488" cy="6858000"/>
          </a:xfrm>
          <a:solidFill>
            <a:schemeClr val="accent1">
              <a:lumMod val="40000"/>
              <a:lumOff val="60000"/>
            </a:schemeClr>
          </a:solidFill>
        </p:grpSpPr>
        <p:sp>
          <p:nvSpPr>
            <p:cNvPr id="15" name="Taisnstūris 14">
              <a:extLst>
                <a:ext uri="{FF2B5EF4-FFF2-40B4-BE49-F238E27FC236}">
                  <a16:creationId xmlns:a16="http://schemas.microsoft.com/office/drawing/2014/main" id="{FA84F986-0B1C-2B1B-1299-22C6BF90B2A9}"/>
                </a:ext>
              </a:extLst>
            </p:cNvPr>
            <p:cNvSpPr/>
            <p:nvPr/>
          </p:nvSpPr>
          <p:spPr>
            <a:xfrm>
              <a:off x="0" y="0"/>
              <a:ext cx="3053593" cy="6858000"/>
            </a:xfrm>
            <a:prstGeom prst="rect">
              <a:avLst/>
            </a:prstGeom>
            <a:grp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16" name="Vienādsānu trīsstūris 15">
              <a:extLst>
                <a:ext uri="{FF2B5EF4-FFF2-40B4-BE49-F238E27FC236}">
                  <a16:creationId xmlns:a16="http://schemas.microsoft.com/office/drawing/2014/main" id="{7CC7DEA7-C717-7762-5C6E-AAD251662EF2}"/>
                </a:ext>
              </a:extLst>
            </p:cNvPr>
            <p:cNvSpPr/>
            <p:nvPr/>
          </p:nvSpPr>
          <p:spPr>
            <a:xfrm rot="5400000">
              <a:off x="2441197" y="1258348"/>
              <a:ext cx="1761688" cy="536895"/>
            </a:xfrm>
            <a:prstGeom prst="triangle">
              <a:avLst/>
            </a:prstGeom>
            <a:grp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grpSp>
      <p:grpSp>
        <p:nvGrpSpPr>
          <p:cNvPr id="11" name="Grupa 10">
            <a:extLst>
              <a:ext uri="{FF2B5EF4-FFF2-40B4-BE49-F238E27FC236}">
                <a16:creationId xmlns:a16="http://schemas.microsoft.com/office/drawing/2014/main" id="{A08E6B0F-06FE-7FD9-A719-D668F8156408}"/>
              </a:ext>
            </a:extLst>
          </p:cNvPr>
          <p:cNvGrpSpPr/>
          <p:nvPr/>
        </p:nvGrpSpPr>
        <p:grpSpPr>
          <a:xfrm>
            <a:off x="1065402" y="-6998"/>
            <a:ext cx="5385732" cy="10287000"/>
            <a:chOff x="0" y="0"/>
            <a:chExt cx="3590488" cy="6858000"/>
          </a:xfrm>
          <a:solidFill>
            <a:schemeClr val="accent1">
              <a:lumMod val="60000"/>
              <a:lumOff val="40000"/>
            </a:schemeClr>
          </a:solidFill>
        </p:grpSpPr>
        <p:sp>
          <p:nvSpPr>
            <p:cNvPr id="12" name="Taisnstūris 11">
              <a:extLst>
                <a:ext uri="{FF2B5EF4-FFF2-40B4-BE49-F238E27FC236}">
                  <a16:creationId xmlns:a16="http://schemas.microsoft.com/office/drawing/2014/main" id="{8BDA8648-3D70-7C6B-799C-0FF1E48D9282}"/>
                </a:ext>
              </a:extLst>
            </p:cNvPr>
            <p:cNvSpPr/>
            <p:nvPr/>
          </p:nvSpPr>
          <p:spPr>
            <a:xfrm>
              <a:off x="0" y="0"/>
              <a:ext cx="3053593" cy="6858000"/>
            </a:xfrm>
            <a:prstGeom prst="rect">
              <a:avLst/>
            </a:prstGeom>
            <a:grp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13" name="Vienādsānu trīsstūris 12">
              <a:extLst>
                <a:ext uri="{FF2B5EF4-FFF2-40B4-BE49-F238E27FC236}">
                  <a16:creationId xmlns:a16="http://schemas.microsoft.com/office/drawing/2014/main" id="{55B01E2A-A20A-A9DF-A268-EA572222D6E0}"/>
                </a:ext>
              </a:extLst>
            </p:cNvPr>
            <p:cNvSpPr/>
            <p:nvPr/>
          </p:nvSpPr>
          <p:spPr>
            <a:xfrm rot="5400000">
              <a:off x="2441197" y="1258348"/>
              <a:ext cx="1761688" cy="536895"/>
            </a:xfrm>
            <a:prstGeom prst="triangle">
              <a:avLst/>
            </a:prstGeom>
            <a:grp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grpSp>
      <p:sp>
        <p:nvSpPr>
          <p:cNvPr id="20" name="TextBox 19">
            <a:extLst>
              <a:ext uri="{FF2B5EF4-FFF2-40B4-BE49-F238E27FC236}">
                <a16:creationId xmlns:a16="http://schemas.microsoft.com/office/drawing/2014/main" id="{BB00628D-EC92-7F50-2177-E2CD17C23889}"/>
              </a:ext>
            </a:extLst>
          </p:cNvPr>
          <p:cNvSpPr txBox="1"/>
          <p:nvPr/>
        </p:nvSpPr>
        <p:spPr>
          <a:xfrm>
            <a:off x="5093870" y="6508292"/>
            <a:ext cx="13450077" cy="923330"/>
          </a:xfrm>
          <a:prstGeom prst="rect">
            <a:avLst/>
          </a:prstGeom>
          <a:noFill/>
        </p:spPr>
        <p:txBody>
          <a:bodyPr wrap="square" rtlCol="0">
            <a:spAutoFit/>
          </a:bodyPr>
          <a:lstStyle/>
          <a:p>
            <a:pPr algn="ctr"/>
            <a:r>
              <a:rPr lang="lv-LV" sz="5400" b="1" dirty="0"/>
              <a:t>PIEREDZES APMAIŅA </a:t>
            </a:r>
          </a:p>
        </p:txBody>
      </p:sp>
      <p:sp>
        <p:nvSpPr>
          <p:cNvPr id="3" name="TextBox 2">
            <a:extLst>
              <a:ext uri="{FF2B5EF4-FFF2-40B4-BE49-F238E27FC236}">
                <a16:creationId xmlns:a16="http://schemas.microsoft.com/office/drawing/2014/main" id="{9DBC6D7E-2EA0-EFB9-8A88-3AEDA6B9334B}"/>
              </a:ext>
            </a:extLst>
          </p:cNvPr>
          <p:cNvSpPr txBox="1"/>
          <p:nvPr/>
        </p:nvSpPr>
        <p:spPr>
          <a:xfrm>
            <a:off x="6047711" y="3892915"/>
            <a:ext cx="12332948" cy="1754326"/>
          </a:xfrm>
          <a:prstGeom prst="rect">
            <a:avLst/>
          </a:prstGeom>
          <a:noFill/>
        </p:spPr>
        <p:txBody>
          <a:bodyPr wrap="square" rtlCol="0">
            <a:spAutoFit/>
          </a:bodyPr>
          <a:lstStyle/>
          <a:p>
            <a:pPr algn="ctr"/>
            <a:r>
              <a:rPr lang="lv-LV" sz="5400" b="1" dirty="0"/>
              <a:t>Kurzemes plānošanas reģiona īstenotās aktivitātes 2023.gadā</a:t>
            </a:r>
          </a:p>
        </p:txBody>
      </p:sp>
      <p:grpSp>
        <p:nvGrpSpPr>
          <p:cNvPr id="18" name="Grupa 17">
            <a:extLst>
              <a:ext uri="{FF2B5EF4-FFF2-40B4-BE49-F238E27FC236}">
                <a16:creationId xmlns:a16="http://schemas.microsoft.com/office/drawing/2014/main" id="{E78BABD2-2E12-E62C-8CA3-3743ADB6DD6C}"/>
              </a:ext>
            </a:extLst>
          </p:cNvPr>
          <p:cNvGrpSpPr/>
          <p:nvPr/>
        </p:nvGrpSpPr>
        <p:grpSpPr>
          <a:xfrm>
            <a:off x="1378339" y="6998"/>
            <a:ext cx="4759268" cy="10287000"/>
            <a:chOff x="0" y="0"/>
            <a:chExt cx="3590488" cy="6858000"/>
          </a:xfrm>
          <a:solidFill>
            <a:srgbClr val="2A4B86"/>
          </a:solidFill>
        </p:grpSpPr>
        <p:sp>
          <p:nvSpPr>
            <p:cNvPr id="22" name="Taisnstūris 21">
              <a:extLst>
                <a:ext uri="{FF2B5EF4-FFF2-40B4-BE49-F238E27FC236}">
                  <a16:creationId xmlns:a16="http://schemas.microsoft.com/office/drawing/2014/main" id="{E3C298A1-C037-1329-D628-8F0CA540F19C}"/>
                </a:ext>
              </a:extLst>
            </p:cNvPr>
            <p:cNvSpPr/>
            <p:nvPr/>
          </p:nvSpPr>
          <p:spPr>
            <a:xfrm>
              <a:off x="0" y="0"/>
              <a:ext cx="3053593" cy="6858000"/>
            </a:xfrm>
            <a:prstGeom prst="rect">
              <a:avLst/>
            </a:prstGeom>
            <a:grpFill/>
            <a:ln>
              <a:solidFill>
                <a:srgbClr val="2A4B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23" name="Vienādsānu trīsstūris 22">
              <a:extLst>
                <a:ext uri="{FF2B5EF4-FFF2-40B4-BE49-F238E27FC236}">
                  <a16:creationId xmlns:a16="http://schemas.microsoft.com/office/drawing/2014/main" id="{11FA902D-46A3-ED11-52A2-52AC5B82BE75}"/>
                </a:ext>
              </a:extLst>
            </p:cNvPr>
            <p:cNvSpPr/>
            <p:nvPr/>
          </p:nvSpPr>
          <p:spPr>
            <a:xfrm rot="5400000">
              <a:off x="2441197" y="1258348"/>
              <a:ext cx="1761688" cy="536895"/>
            </a:xfrm>
            <a:prstGeom prst="triangle">
              <a:avLst/>
            </a:prstGeom>
            <a:grpFill/>
            <a:ln>
              <a:solidFill>
                <a:srgbClr val="2A4B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grpSp>
      <p:sp>
        <p:nvSpPr>
          <p:cNvPr id="25" name="Taisnstūris 24">
            <a:extLst>
              <a:ext uri="{FF2B5EF4-FFF2-40B4-BE49-F238E27FC236}">
                <a16:creationId xmlns:a16="http://schemas.microsoft.com/office/drawing/2014/main" id="{C28A6C90-1F3C-22F9-DBDA-AECD9147D548}"/>
              </a:ext>
            </a:extLst>
          </p:cNvPr>
          <p:cNvSpPr/>
          <p:nvPr/>
        </p:nvSpPr>
        <p:spPr>
          <a:xfrm>
            <a:off x="0" y="0"/>
            <a:ext cx="1508490" cy="10287000"/>
          </a:xfrm>
          <a:prstGeom prst="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grpSp>
        <p:nvGrpSpPr>
          <p:cNvPr id="46" name="Grupa 45">
            <a:extLst>
              <a:ext uri="{FF2B5EF4-FFF2-40B4-BE49-F238E27FC236}">
                <a16:creationId xmlns:a16="http://schemas.microsoft.com/office/drawing/2014/main" id="{34EFA556-8461-46BB-B1AE-427E27FE3E2E}"/>
              </a:ext>
            </a:extLst>
          </p:cNvPr>
          <p:cNvGrpSpPr/>
          <p:nvPr/>
        </p:nvGrpSpPr>
        <p:grpSpPr>
          <a:xfrm>
            <a:off x="709403" y="434713"/>
            <a:ext cx="1604430" cy="8322959"/>
            <a:chOff x="472935" y="289808"/>
            <a:chExt cx="1069620" cy="5548639"/>
          </a:xfrm>
        </p:grpSpPr>
        <p:sp>
          <p:nvSpPr>
            <p:cNvPr id="26" name="Vienādsānu trīsstūris 25">
              <a:extLst>
                <a:ext uri="{FF2B5EF4-FFF2-40B4-BE49-F238E27FC236}">
                  <a16:creationId xmlns:a16="http://schemas.microsoft.com/office/drawing/2014/main" id="{A96F75D9-2350-FC4D-598F-48E399DEC8C3}"/>
                </a:ext>
              </a:extLst>
            </p:cNvPr>
            <p:cNvSpPr/>
            <p:nvPr/>
          </p:nvSpPr>
          <p:spPr>
            <a:xfrm rot="5400000">
              <a:off x="393264" y="1258348"/>
              <a:ext cx="1761688" cy="536895"/>
            </a:xfrm>
            <a:prstGeom prst="triangle">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27" name="TextBox 26">
              <a:extLst>
                <a:ext uri="{FF2B5EF4-FFF2-40B4-BE49-F238E27FC236}">
                  <a16:creationId xmlns:a16="http://schemas.microsoft.com/office/drawing/2014/main" id="{6F1202BB-D847-7423-44B5-57A929A6FBB8}"/>
                </a:ext>
              </a:extLst>
            </p:cNvPr>
            <p:cNvSpPr txBox="1"/>
            <p:nvPr/>
          </p:nvSpPr>
          <p:spPr>
            <a:xfrm rot="16200000">
              <a:off x="-2116719" y="2879462"/>
              <a:ext cx="5548639" cy="369332"/>
            </a:xfrm>
            <a:prstGeom prst="rect">
              <a:avLst/>
            </a:prstGeom>
            <a:noFill/>
          </p:spPr>
          <p:txBody>
            <a:bodyPr wrap="square" rtlCol="0">
              <a:spAutoFit/>
            </a:bodyPr>
            <a:lstStyle/>
            <a:p>
              <a:r>
                <a:rPr lang="lv-LV" sz="3000" b="1" dirty="0">
                  <a:solidFill>
                    <a:schemeClr val="bg1"/>
                  </a:solidFill>
                </a:rPr>
                <a:t>PIEREDZES APMAIŅA </a:t>
              </a:r>
            </a:p>
          </p:txBody>
        </p:sp>
      </p:grpSp>
      <p:pic>
        <p:nvPicPr>
          <p:cNvPr id="37" name="Attēls 36">
            <a:extLst>
              <a:ext uri="{FF2B5EF4-FFF2-40B4-BE49-F238E27FC236}">
                <a16:creationId xmlns:a16="http://schemas.microsoft.com/office/drawing/2014/main" id="{CB1269E2-F070-AE54-E73B-D89D0B4725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318884" y="9222869"/>
            <a:ext cx="1363410" cy="433014"/>
          </a:xfrm>
          <a:prstGeom prst="rect">
            <a:avLst/>
          </a:prstGeom>
        </p:spPr>
      </p:pic>
      <p:sp>
        <p:nvSpPr>
          <p:cNvPr id="40" name="TextBox 39">
            <a:extLst>
              <a:ext uri="{FF2B5EF4-FFF2-40B4-BE49-F238E27FC236}">
                <a16:creationId xmlns:a16="http://schemas.microsoft.com/office/drawing/2014/main" id="{7534A0E7-CB01-DCE1-8F4C-C89242174FA6}"/>
              </a:ext>
            </a:extLst>
          </p:cNvPr>
          <p:cNvSpPr txBox="1"/>
          <p:nvPr/>
        </p:nvSpPr>
        <p:spPr>
          <a:xfrm>
            <a:off x="3246002" y="5615505"/>
            <a:ext cx="2218241" cy="507831"/>
          </a:xfrm>
          <a:prstGeom prst="rect">
            <a:avLst/>
          </a:prstGeom>
          <a:noFill/>
        </p:spPr>
        <p:txBody>
          <a:bodyPr wrap="square" rtlCol="0">
            <a:spAutoFit/>
          </a:bodyPr>
          <a:lstStyle/>
          <a:p>
            <a:pPr algn="ctr"/>
            <a:r>
              <a:rPr lang="lv-LV" sz="2700" b="1" dirty="0">
                <a:solidFill>
                  <a:schemeClr val="bg1"/>
                </a:solidFill>
              </a:rPr>
              <a:t>dalībnieki</a:t>
            </a:r>
          </a:p>
        </p:txBody>
      </p:sp>
      <p:sp>
        <p:nvSpPr>
          <p:cNvPr id="41" name="TextBox 40">
            <a:extLst>
              <a:ext uri="{FF2B5EF4-FFF2-40B4-BE49-F238E27FC236}">
                <a16:creationId xmlns:a16="http://schemas.microsoft.com/office/drawing/2014/main" id="{E927A2C6-7CAC-16BA-DA50-2A887EADF12D}"/>
              </a:ext>
            </a:extLst>
          </p:cNvPr>
          <p:cNvSpPr txBox="1"/>
          <p:nvPr/>
        </p:nvSpPr>
        <p:spPr>
          <a:xfrm>
            <a:off x="1615538" y="6400234"/>
            <a:ext cx="3923813" cy="3416320"/>
          </a:xfrm>
          <a:prstGeom prst="rect">
            <a:avLst/>
          </a:prstGeom>
          <a:noFill/>
        </p:spPr>
        <p:txBody>
          <a:bodyPr wrap="square">
            <a:spAutoFit/>
          </a:bodyPr>
          <a:lstStyle/>
          <a:p>
            <a:r>
              <a:rPr lang="lv-LV" sz="2400" b="1" kern="0" dirty="0">
                <a:solidFill>
                  <a:schemeClr val="bg1"/>
                </a:solidFill>
                <a:latin typeface="Calibri" panose="020F0502020204030204" pitchFamily="34" charset="0"/>
                <a:ea typeface="Times New Roman" panose="02020603050405020304" pitchFamily="18" charset="0"/>
              </a:rPr>
              <a:t>Pieredzes apmaiņas jomas:</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ea typeface="Times New Roman" panose="02020603050405020304" pitchFamily="18" charset="0"/>
              </a:rPr>
              <a:t>jahtu ostu attīstība,</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ea typeface="Times New Roman" panose="02020603050405020304" pitchFamily="18" charset="0"/>
              </a:rPr>
              <a:t>uzņēmējdarbības veicināšana, </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ea typeface="Times New Roman" panose="02020603050405020304" pitchFamily="18" charset="0"/>
              </a:rPr>
              <a:t>notekūdeņu un lietus ūdeņu apsaimniekošana,</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ea typeface="Times New Roman" panose="02020603050405020304" pitchFamily="18" charset="0"/>
              </a:rPr>
              <a:t>darbs ar jaunatni, </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ea typeface="Times New Roman" panose="02020603050405020304" pitchFamily="18" charset="0"/>
              </a:rPr>
              <a:t>sociālo pakalpojumu attīstība.</a:t>
            </a:r>
            <a:endParaRPr lang="lv-LV" sz="2400" b="1" dirty="0">
              <a:solidFill>
                <a:schemeClr val="bg1"/>
              </a:solidFill>
            </a:endParaRPr>
          </a:p>
        </p:txBody>
      </p:sp>
      <p:sp>
        <p:nvSpPr>
          <p:cNvPr id="42" name="TextBox 41">
            <a:extLst>
              <a:ext uri="{FF2B5EF4-FFF2-40B4-BE49-F238E27FC236}">
                <a16:creationId xmlns:a16="http://schemas.microsoft.com/office/drawing/2014/main" id="{06BE57D8-25E1-46DC-195F-4786D63F4B92}"/>
              </a:ext>
            </a:extLst>
          </p:cNvPr>
          <p:cNvSpPr txBox="1"/>
          <p:nvPr/>
        </p:nvSpPr>
        <p:spPr>
          <a:xfrm>
            <a:off x="1740879" y="5615506"/>
            <a:ext cx="1617090" cy="507831"/>
          </a:xfrm>
          <a:prstGeom prst="rect">
            <a:avLst/>
          </a:prstGeom>
          <a:noFill/>
        </p:spPr>
        <p:txBody>
          <a:bodyPr wrap="square" rtlCol="0">
            <a:spAutoFit/>
          </a:bodyPr>
          <a:lstStyle/>
          <a:p>
            <a:pPr algn="r"/>
            <a:r>
              <a:rPr lang="lv-LV" sz="2700" b="1" dirty="0">
                <a:solidFill>
                  <a:schemeClr val="bg1"/>
                </a:solidFill>
              </a:rPr>
              <a:t>vizītes</a:t>
            </a:r>
          </a:p>
        </p:txBody>
      </p:sp>
      <p:sp>
        <p:nvSpPr>
          <p:cNvPr id="43" name="TextBox 42">
            <a:extLst>
              <a:ext uri="{FF2B5EF4-FFF2-40B4-BE49-F238E27FC236}">
                <a16:creationId xmlns:a16="http://schemas.microsoft.com/office/drawing/2014/main" id="{3DA7553F-4E03-2B57-B68E-3824DD1E21E9}"/>
              </a:ext>
            </a:extLst>
          </p:cNvPr>
          <p:cNvSpPr txBox="1"/>
          <p:nvPr/>
        </p:nvSpPr>
        <p:spPr>
          <a:xfrm>
            <a:off x="1435940" y="3608039"/>
            <a:ext cx="3957291" cy="738664"/>
          </a:xfrm>
          <a:prstGeom prst="rect">
            <a:avLst/>
          </a:prstGeom>
          <a:noFill/>
        </p:spPr>
        <p:txBody>
          <a:bodyPr wrap="square" rtlCol="0">
            <a:spAutoFit/>
          </a:bodyPr>
          <a:lstStyle/>
          <a:p>
            <a:pPr algn="ctr"/>
            <a:r>
              <a:rPr lang="lv-LV" sz="4200" b="1" dirty="0">
                <a:solidFill>
                  <a:schemeClr val="bg1"/>
                </a:solidFill>
              </a:rPr>
              <a:t>PAVISAM KOPĀ:</a:t>
            </a:r>
          </a:p>
        </p:txBody>
      </p:sp>
      <p:sp>
        <p:nvSpPr>
          <p:cNvPr id="44" name="TextBox 43">
            <a:extLst>
              <a:ext uri="{FF2B5EF4-FFF2-40B4-BE49-F238E27FC236}">
                <a16:creationId xmlns:a16="http://schemas.microsoft.com/office/drawing/2014/main" id="{DE845447-B40F-DF0C-8F73-CEDB394B35D1}"/>
              </a:ext>
            </a:extLst>
          </p:cNvPr>
          <p:cNvSpPr txBox="1"/>
          <p:nvPr/>
        </p:nvSpPr>
        <p:spPr>
          <a:xfrm>
            <a:off x="1669733" y="4826570"/>
            <a:ext cx="3957291" cy="923330"/>
          </a:xfrm>
          <a:prstGeom prst="rect">
            <a:avLst/>
          </a:prstGeom>
          <a:noFill/>
        </p:spPr>
        <p:txBody>
          <a:bodyPr wrap="square" rtlCol="0">
            <a:spAutoFit/>
          </a:bodyPr>
          <a:lstStyle/>
          <a:p>
            <a:pPr algn="ctr"/>
            <a:r>
              <a:rPr lang="lv-LV" sz="5400" b="1" dirty="0">
                <a:solidFill>
                  <a:schemeClr val="bg1"/>
                </a:solidFill>
              </a:rPr>
              <a:t>11 | 214</a:t>
            </a:r>
          </a:p>
        </p:txBody>
      </p:sp>
      <p:sp>
        <p:nvSpPr>
          <p:cNvPr id="45" name="Ovāls 44">
            <a:extLst>
              <a:ext uri="{FF2B5EF4-FFF2-40B4-BE49-F238E27FC236}">
                <a16:creationId xmlns:a16="http://schemas.microsoft.com/office/drawing/2014/main" id="{0B217171-65A4-A23B-8962-515DBBDFAC08}"/>
              </a:ext>
            </a:extLst>
          </p:cNvPr>
          <p:cNvSpPr/>
          <p:nvPr/>
        </p:nvSpPr>
        <p:spPr>
          <a:xfrm>
            <a:off x="2427601" y="254296"/>
            <a:ext cx="2638622" cy="2435291"/>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Tree>
    <p:extLst>
      <p:ext uri="{BB962C8B-B14F-4D97-AF65-F5344CB8AC3E}">
        <p14:creationId xmlns:p14="http://schemas.microsoft.com/office/powerpoint/2010/main" val="2650630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upa 26">
            <a:extLst>
              <a:ext uri="{FF2B5EF4-FFF2-40B4-BE49-F238E27FC236}">
                <a16:creationId xmlns:a16="http://schemas.microsoft.com/office/drawing/2014/main" id="{93804007-05C8-CBD0-2613-6117B407AD37}"/>
              </a:ext>
            </a:extLst>
          </p:cNvPr>
          <p:cNvGrpSpPr/>
          <p:nvPr/>
        </p:nvGrpSpPr>
        <p:grpSpPr>
          <a:xfrm>
            <a:off x="13487663" y="-6998"/>
            <a:ext cx="4759268" cy="10287000"/>
            <a:chOff x="0" y="0"/>
            <a:chExt cx="3590488" cy="6858000"/>
          </a:xfrm>
          <a:solidFill>
            <a:srgbClr val="799AD5"/>
          </a:solidFill>
        </p:grpSpPr>
        <p:sp>
          <p:nvSpPr>
            <p:cNvPr id="28" name="Taisnstūris 27">
              <a:extLst>
                <a:ext uri="{FF2B5EF4-FFF2-40B4-BE49-F238E27FC236}">
                  <a16:creationId xmlns:a16="http://schemas.microsoft.com/office/drawing/2014/main" id="{17D3FC71-5CA1-5F02-8C74-52B1E575168A}"/>
                </a:ext>
              </a:extLst>
            </p:cNvPr>
            <p:cNvSpPr/>
            <p:nvPr/>
          </p:nvSpPr>
          <p:spPr>
            <a:xfrm>
              <a:off x="0" y="0"/>
              <a:ext cx="3053593" cy="6858000"/>
            </a:xfrm>
            <a:prstGeom prst="rect">
              <a:avLst/>
            </a:prstGeom>
            <a:grpFill/>
            <a:ln>
              <a:solidFill>
                <a:srgbClr val="799A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29" name="Vienādsānu trīsstūris 28">
              <a:extLst>
                <a:ext uri="{FF2B5EF4-FFF2-40B4-BE49-F238E27FC236}">
                  <a16:creationId xmlns:a16="http://schemas.microsoft.com/office/drawing/2014/main" id="{3DCDD9AB-DE6D-04A7-61B3-1422BF9F8CE7}"/>
                </a:ext>
              </a:extLst>
            </p:cNvPr>
            <p:cNvSpPr/>
            <p:nvPr/>
          </p:nvSpPr>
          <p:spPr>
            <a:xfrm rot="5400000">
              <a:off x="2441197" y="1258348"/>
              <a:ext cx="1761688" cy="536895"/>
            </a:xfrm>
            <a:prstGeom prst="triangle">
              <a:avLst/>
            </a:prstGeom>
            <a:grpFill/>
            <a:ln>
              <a:solidFill>
                <a:srgbClr val="799A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grpSp>
      <p:grpSp>
        <p:nvGrpSpPr>
          <p:cNvPr id="24" name="Grupa 23">
            <a:extLst>
              <a:ext uri="{FF2B5EF4-FFF2-40B4-BE49-F238E27FC236}">
                <a16:creationId xmlns:a16="http://schemas.microsoft.com/office/drawing/2014/main" id="{325ECF5A-4DE3-8DAE-64AB-870A1ACECB3A}"/>
              </a:ext>
            </a:extLst>
          </p:cNvPr>
          <p:cNvGrpSpPr/>
          <p:nvPr/>
        </p:nvGrpSpPr>
        <p:grpSpPr>
          <a:xfrm>
            <a:off x="9440062" y="-6998"/>
            <a:ext cx="4759268" cy="10287000"/>
            <a:chOff x="0" y="0"/>
            <a:chExt cx="3590488" cy="6858000"/>
          </a:xfrm>
          <a:solidFill>
            <a:srgbClr val="507BC8"/>
          </a:solidFill>
        </p:grpSpPr>
        <p:sp>
          <p:nvSpPr>
            <p:cNvPr id="25" name="Taisnstūris 24">
              <a:extLst>
                <a:ext uri="{FF2B5EF4-FFF2-40B4-BE49-F238E27FC236}">
                  <a16:creationId xmlns:a16="http://schemas.microsoft.com/office/drawing/2014/main" id="{35A699C8-CBA0-DE65-E861-1C95097A11C9}"/>
                </a:ext>
              </a:extLst>
            </p:cNvPr>
            <p:cNvSpPr/>
            <p:nvPr/>
          </p:nvSpPr>
          <p:spPr>
            <a:xfrm>
              <a:off x="0" y="0"/>
              <a:ext cx="3053593" cy="6858000"/>
            </a:xfrm>
            <a:prstGeom prst="rect">
              <a:avLst/>
            </a:prstGeom>
            <a:grpFill/>
            <a:ln>
              <a:solidFill>
                <a:srgbClr val="507BC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26" name="Vienādsānu trīsstūris 25">
              <a:extLst>
                <a:ext uri="{FF2B5EF4-FFF2-40B4-BE49-F238E27FC236}">
                  <a16:creationId xmlns:a16="http://schemas.microsoft.com/office/drawing/2014/main" id="{FE22DAC5-7D9F-C670-4A3C-72B4791CE2B9}"/>
                </a:ext>
              </a:extLst>
            </p:cNvPr>
            <p:cNvSpPr/>
            <p:nvPr/>
          </p:nvSpPr>
          <p:spPr>
            <a:xfrm rot="5400000">
              <a:off x="2441197" y="1258348"/>
              <a:ext cx="1761688" cy="536895"/>
            </a:xfrm>
            <a:prstGeom prst="triangle">
              <a:avLst/>
            </a:prstGeom>
            <a:grpFill/>
            <a:ln>
              <a:solidFill>
                <a:srgbClr val="507BC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grpSp>
      <p:grpSp>
        <p:nvGrpSpPr>
          <p:cNvPr id="18" name="Grupa 17">
            <a:extLst>
              <a:ext uri="{FF2B5EF4-FFF2-40B4-BE49-F238E27FC236}">
                <a16:creationId xmlns:a16="http://schemas.microsoft.com/office/drawing/2014/main" id="{37941D59-5366-A20E-D43B-2DA1E9B8C72D}"/>
              </a:ext>
            </a:extLst>
          </p:cNvPr>
          <p:cNvGrpSpPr/>
          <p:nvPr/>
        </p:nvGrpSpPr>
        <p:grpSpPr>
          <a:xfrm>
            <a:off x="5392460" y="-6998"/>
            <a:ext cx="4759268" cy="10287000"/>
            <a:chOff x="0" y="0"/>
            <a:chExt cx="3590488" cy="6858000"/>
          </a:xfrm>
          <a:solidFill>
            <a:srgbClr val="3965B5"/>
          </a:solidFill>
        </p:grpSpPr>
        <p:sp>
          <p:nvSpPr>
            <p:cNvPr id="22" name="Taisnstūris 21">
              <a:extLst>
                <a:ext uri="{FF2B5EF4-FFF2-40B4-BE49-F238E27FC236}">
                  <a16:creationId xmlns:a16="http://schemas.microsoft.com/office/drawing/2014/main" id="{69BB3321-F82E-4AA8-A37C-95F02BE99D4E}"/>
                </a:ext>
              </a:extLst>
            </p:cNvPr>
            <p:cNvSpPr/>
            <p:nvPr/>
          </p:nvSpPr>
          <p:spPr>
            <a:xfrm>
              <a:off x="0" y="0"/>
              <a:ext cx="3053593" cy="6858000"/>
            </a:xfrm>
            <a:prstGeom prst="rect">
              <a:avLst/>
            </a:prstGeom>
            <a:grpFill/>
            <a:ln>
              <a:solidFill>
                <a:srgbClr val="3965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23" name="Vienādsānu trīsstūris 22">
              <a:extLst>
                <a:ext uri="{FF2B5EF4-FFF2-40B4-BE49-F238E27FC236}">
                  <a16:creationId xmlns:a16="http://schemas.microsoft.com/office/drawing/2014/main" id="{1FD8D85F-7F8C-3B38-9871-0F128AC71FE4}"/>
                </a:ext>
              </a:extLst>
            </p:cNvPr>
            <p:cNvSpPr/>
            <p:nvPr/>
          </p:nvSpPr>
          <p:spPr>
            <a:xfrm rot="5400000">
              <a:off x="2441197" y="1258348"/>
              <a:ext cx="1761688" cy="536895"/>
            </a:xfrm>
            <a:prstGeom prst="triangle">
              <a:avLst/>
            </a:prstGeom>
            <a:grpFill/>
            <a:ln>
              <a:solidFill>
                <a:srgbClr val="3965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grpSp>
      <p:grpSp>
        <p:nvGrpSpPr>
          <p:cNvPr id="3" name="Grupa 2">
            <a:extLst>
              <a:ext uri="{FF2B5EF4-FFF2-40B4-BE49-F238E27FC236}">
                <a16:creationId xmlns:a16="http://schemas.microsoft.com/office/drawing/2014/main" id="{148352F0-CA21-CE8F-77CA-F192B0044948}"/>
              </a:ext>
            </a:extLst>
          </p:cNvPr>
          <p:cNvGrpSpPr/>
          <p:nvPr/>
        </p:nvGrpSpPr>
        <p:grpSpPr>
          <a:xfrm>
            <a:off x="1378339" y="6998"/>
            <a:ext cx="4759268" cy="10287000"/>
            <a:chOff x="0" y="0"/>
            <a:chExt cx="3590488" cy="6858000"/>
          </a:xfrm>
          <a:solidFill>
            <a:srgbClr val="2A4B86"/>
          </a:solidFill>
        </p:grpSpPr>
        <p:sp>
          <p:nvSpPr>
            <p:cNvPr id="4" name="Taisnstūris 3">
              <a:extLst>
                <a:ext uri="{FF2B5EF4-FFF2-40B4-BE49-F238E27FC236}">
                  <a16:creationId xmlns:a16="http://schemas.microsoft.com/office/drawing/2014/main" id="{43B4E074-AD98-FBA9-C7B6-335A24D1A3BA}"/>
                </a:ext>
              </a:extLst>
            </p:cNvPr>
            <p:cNvSpPr/>
            <p:nvPr/>
          </p:nvSpPr>
          <p:spPr>
            <a:xfrm>
              <a:off x="0" y="0"/>
              <a:ext cx="3053593" cy="6858000"/>
            </a:xfrm>
            <a:prstGeom prst="rect">
              <a:avLst/>
            </a:prstGeom>
            <a:grpFill/>
            <a:ln>
              <a:solidFill>
                <a:srgbClr val="2A4B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17" name="Vienādsānu trīsstūris 16">
              <a:extLst>
                <a:ext uri="{FF2B5EF4-FFF2-40B4-BE49-F238E27FC236}">
                  <a16:creationId xmlns:a16="http://schemas.microsoft.com/office/drawing/2014/main" id="{6F6A1BD1-1A44-5A53-F873-7EA740771A30}"/>
                </a:ext>
              </a:extLst>
            </p:cNvPr>
            <p:cNvSpPr/>
            <p:nvPr/>
          </p:nvSpPr>
          <p:spPr>
            <a:xfrm rot="5400000">
              <a:off x="2441197" y="1258348"/>
              <a:ext cx="1761688" cy="536895"/>
            </a:xfrm>
            <a:prstGeom prst="triangle">
              <a:avLst/>
            </a:prstGeom>
            <a:grpFill/>
            <a:ln>
              <a:solidFill>
                <a:srgbClr val="2A4B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grpSp>
      <p:grpSp>
        <p:nvGrpSpPr>
          <p:cNvPr id="19" name="Grupa 18">
            <a:extLst>
              <a:ext uri="{FF2B5EF4-FFF2-40B4-BE49-F238E27FC236}">
                <a16:creationId xmlns:a16="http://schemas.microsoft.com/office/drawing/2014/main" id="{588A3892-AC80-A8CD-A49F-71084AE2C7A8}"/>
              </a:ext>
            </a:extLst>
          </p:cNvPr>
          <p:cNvGrpSpPr/>
          <p:nvPr/>
        </p:nvGrpSpPr>
        <p:grpSpPr>
          <a:xfrm>
            <a:off x="1" y="0"/>
            <a:ext cx="2313833" cy="10287000"/>
            <a:chOff x="0" y="0"/>
            <a:chExt cx="1542555" cy="6858000"/>
          </a:xfrm>
        </p:grpSpPr>
        <p:sp>
          <p:nvSpPr>
            <p:cNvPr id="5" name="Taisnstūris 4">
              <a:extLst>
                <a:ext uri="{FF2B5EF4-FFF2-40B4-BE49-F238E27FC236}">
                  <a16:creationId xmlns:a16="http://schemas.microsoft.com/office/drawing/2014/main" id="{5BD0A06F-4C03-CA9F-2C51-19A3397CBA1C}"/>
                </a:ext>
              </a:extLst>
            </p:cNvPr>
            <p:cNvSpPr/>
            <p:nvPr/>
          </p:nvSpPr>
          <p:spPr>
            <a:xfrm>
              <a:off x="0" y="0"/>
              <a:ext cx="1005660" cy="6858000"/>
            </a:xfrm>
            <a:prstGeom prst="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6" name="Vienādsānu trīsstūris 5">
              <a:extLst>
                <a:ext uri="{FF2B5EF4-FFF2-40B4-BE49-F238E27FC236}">
                  <a16:creationId xmlns:a16="http://schemas.microsoft.com/office/drawing/2014/main" id="{92BA9CA0-DB0D-DDA5-2AF4-42769B45238C}"/>
                </a:ext>
              </a:extLst>
            </p:cNvPr>
            <p:cNvSpPr/>
            <p:nvPr/>
          </p:nvSpPr>
          <p:spPr>
            <a:xfrm rot="5400000">
              <a:off x="393264" y="1258348"/>
              <a:ext cx="1761688" cy="536895"/>
            </a:xfrm>
            <a:prstGeom prst="triangle">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grpSp>
      <p:sp>
        <p:nvSpPr>
          <p:cNvPr id="30" name="Ovāls 29">
            <a:extLst>
              <a:ext uri="{FF2B5EF4-FFF2-40B4-BE49-F238E27FC236}">
                <a16:creationId xmlns:a16="http://schemas.microsoft.com/office/drawing/2014/main" id="{7A9208D6-92AF-563C-D932-3E3CF7634A79}"/>
              </a:ext>
            </a:extLst>
          </p:cNvPr>
          <p:cNvSpPr/>
          <p:nvPr/>
        </p:nvSpPr>
        <p:spPr>
          <a:xfrm>
            <a:off x="14586965" y="251410"/>
            <a:ext cx="2497110" cy="2435291"/>
          </a:xfrm>
          <a:prstGeom prst="ellipse">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32" name="Ovāls 31">
            <a:extLst>
              <a:ext uri="{FF2B5EF4-FFF2-40B4-BE49-F238E27FC236}">
                <a16:creationId xmlns:a16="http://schemas.microsoft.com/office/drawing/2014/main" id="{C8C7AD0A-2298-3A9D-26F6-2B6811BD5048}"/>
              </a:ext>
            </a:extLst>
          </p:cNvPr>
          <p:cNvSpPr/>
          <p:nvPr/>
        </p:nvSpPr>
        <p:spPr>
          <a:xfrm>
            <a:off x="10375557" y="251411"/>
            <a:ext cx="2497110" cy="2435291"/>
          </a:xfrm>
          <a:prstGeom prst="ellipse">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33" name="Ovāls 32">
            <a:extLst>
              <a:ext uri="{FF2B5EF4-FFF2-40B4-BE49-F238E27FC236}">
                <a16:creationId xmlns:a16="http://schemas.microsoft.com/office/drawing/2014/main" id="{B222C690-5FEA-7D8A-DAB4-51D19892595D}"/>
              </a:ext>
            </a:extLst>
          </p:cNvPr>
          <p:cNvSpPr/>
          <p:nvPr/>
        </p:nvSpPr>
        <p:spPr>
          <a:xfrm>
            <a:off x="2427601" y="254296"/>
            <a:ext cx="2638622" cy="2435291"/>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34" name="TextBox 33">
            <a:extLst>
              <a:ext uri="{FF2B5EF4-FFF2-40B4-BE49-F238E27FC236}">
                <a16:creationId xmlns:a16="http://schemas.microsoft.com/office/drawing/2014/main" id="{735E9A21-0C5F-E32F-7FAA-0BBE2487CBF3}"/>
              </a:ext>
            </a:extLst>
          </p:cNvPr>
          <p:cNvSpPr txBox="1"/>
          <p:nvPr/>
        </p:nvSpPr>
        <p:spPr>
          <a:xfrm>
            <a:off x="13925496" y="3603894"/>
            <a:ext cx="3576288" cy="923330"/>
          </a:xfrm>
          <a:prstGeom prst="rect">
            <a:avLst/>
          </a:prstGeom>
          <a:noFill/>
        </p:spPr>
        <p:txBody>
          <a:bodyPr wrap="square" rtlCol="0">
            <a:spAutoFit/>
          </a:bodyPr>
          <a:lstStyle/>
          <a:p>
            <a:pPr algn="ctr"/>
            <a:r>
              <a:rPr lang="lv-LV" sz="2700" b="1" dirty="0">
                <a:solidFill>
                  <a:schemeClr val="bg1"/>
                </a:solidFill>
              </a:rPr>
              <a:t>CITU VALSTU PIEREDZES APGŪŠANA</a:t>
            </a:r>
          </a:p>
        </p:txBody>
      </p:sp>
      <p:sp>
        <p:nvSpPr>
          <p:cNvPr id="35" name="TextBox 34">
            <a:extLst>
              <a:ext uri="{FF2B5EF4-FFF2-40B4-BE49-F238E27FC236}">
                <a16:creationId xmlns:a16="http://schemas.microsoft.com/office/drawing/2014/main" id="{87B36913-DF21-950B-6940-79ACD2E9B7D5}"/>
              </a:ext>
            </a:extLst>
          </p:cNvPr>
          <p:cNvSpPr txBox="1"/>
          <p:nvPr/>
        </p:nvSpPr>
        <p:spPr>
          <a:xfrm>
            <a:off x="5661596" y="3604461"/>
            <a:ext cx="3576288" cy="923330"/>
          </a:xfrm>
          <a:prstGeom prst="rect">
            <a:avLst/>
          </a:prstGeom>
          <a:noFill/>
        </p:spPr>
        <p:txBody>
          <a:bodyPr wrap="square" rtlCol="0">
            <a:spAutoFit/>
          </a:bodyPr>
          <a:lstStyle/>
          <a:p>
            <a:pPr algn="ctr"/>
            <a:r>
              <a:rPr lang="lv-LV" sz="2700" b="1" dirty="0">
                <a:solidFill>
                  <a:schemeClr val="bg1"/>
                </a:solidFill>
              </a:rPr>
              <a:t>DALĪŠANĀS AR KPR UN PAŠVALDĪBU PIEREDZI</a:t>
            </a:r>
          </a:p>
        </p:txBody>
      </p:sp>
      <p:sp>
        <p:nvSpPr>
          <p:cNvPr id="36" name="TextBox 35">
            <a:extLst>
              <a:ext uri="{FF2B5EF4-FFF2-40B4-BE49-F238E27FC236}">
                <a16:creationId xmlns:a16="http://schemas.microsoft.com/office/drawing/2014/main" id="{554E0A19-5624-FD87-4933-D7C845A52D13}"/>
              </a:ext>
            </a:extLst>
          </p:cNvPr>
          <p:cNvSpPr txBox="1"/>
          <p:nvPr/>
        </p:nvSpPr>
        <p:spPr>
          <a:xfrm>
            <a:off x="9620618" y="3603894"/>
            <a:ext cx="3576288" cy="923330"/>
          </a:xfrm>
          <a:prstGeom prst="rect">
            <a:avLst/>
          </a:prstGeom>
          <a:noFill/>
        </p:spPr>
        <p:txBody>
          <a:bodyPr wrap="square" rtlCol="0">
            <a:spAutoFit/>
          </a:bodyPr>
          <a:lstStyle/>
          <a:p>
            <a:pPr algn="ctr"/>
            <a:r>
              <a:rPr lang="lv-LV" sz="2700" b="1" dirty="0">
                <a:solidFill>
                  <a:schemeClr val="bg1"/>
                </a:solidFill>
              </a:rPr>
              <a:t>PIEREDZES APMAIŅA KURZEMES IETVAROS</a:t>
            </a:r>
          </a:p>
        </p:txBody>
      </p:sp>
      <p:sp>
        <p:nvSpPr>
          <p:cNvPr id="43" name="TextBox 42">
            <a:extLst>
              <a:ext uri="{FF2B5EF4-FFF2-40B4-BE49-F238E27FC236}">
                <a16:creationId xmlns:a16="http://schemas.microsoft.com/office/drawing/2014/main" id="{B3EBB520-32CA-0E44-5626-560EFECE48F4}"/>
              </a:ext>
            </a:extLst>
          </p:cNvPr>
          <p:cNvSpPr txBox="1"/>
          <p:nvPr/>
        </p:nvSpPr>
        <p:spPr>
          <a:xfrm>
            <a:off x="13638167" y="4895778"/>
            <a:ext cx="3957291" cy="923330"/>
          </a:xfrm>
          <a:prstGeom prst="rect">
            <a:avLst/>
          </a:prstGeom>
          <a:noFill/>
        </p:spPr>
        <p:txBody>
          <a:bodyPr wrap="square" rtlCol="0">
            <a:spAutoFit/>
          </a:bodyPr>
          <a:lstStyle/>
          <a:p>
            <a:pPr algn="ctr"/>
            <a:r>
              <a:rPr lang="lv-LV" sz="5400" b="1" dirty="0">
                <a:solidFill>
                  <a:schemeClr val="bg1"/>
                </a:solidFill>
              </a:rPr>
              <a:t>4 | 41</a:t>
            </a:r>
          </a:p>
        </p:txBody>
      </p:sp>
      <p:sp>
        <p:nvSpPr>
          <p:cNvPr id="44" name="TextBox 43">
            <a:extLst>
              <a:ext uri="{FF2B5EF4-FFF2-40B4-BE49-F238E27FC236}">
                <a16:creationId xmlns:a16="http://schemas.microsoft.com/office/drawing/2014/main" id="{FB52DB5C-72F7-6B78-B27F-D763246F57B0}"/>
              </a:ext>
            </a:extLst>
          </p:cNvPr>
          <p:cNvSpPr txBox="1"/>
          <p:nvPr/>
        </p:nvSpPr>
        <p:spPr>
          <a:xfrm>
            <a:off x="15438963" y="5572115"/>
            <a:ext cx="2189976" cy="507831"/>
          </a:xfrm>
          <a:prstGeom prst="rect">
            <a:avLst/>
          </a:prstGeom>
          <a:noFill/>
        </p:spPr>
        <p:txBody>
          <a:bodyPr wrap="square" rtlCol="0">
            <a:spAutoFit/>
          </a:bodyPr>
          <a:lstStyle/>
          <a:p>
            <a:pPr algn="ctr"/>
            <a:r>
              <a:rPr lang="lv-LV" sz="2700" b="1" dirty="0">
                <a:solidFill>
                  <a:schemeClr val="bg1"/>
                </a:solidFill>
              </a:rPr>
              <a:t>dalībnieks</a:t>
            </a:r>
          </a:p>
        </p:txBody>
      </p:sp>
      <p:sp>
        <p:nvSpPr>
          <p:cNvPr id="45" name="TextBox 44">
            <a:extLst>
              <a:ext uri="{FF2B5EF4-FFF2-40B4-BE49-F238E27FC236}">
                <a16:creationId xmlns:a16="http://schemas.microsoft.com/office/drawing/2014/main" id="{737D2EF8-20A6-273C-E4F8-F4351CCD2CFE}"/>
              </a:ext>
            </a:extLst>
          </p:cNvPr>
          <p:cNvSpPr txBox="1"/>
          <p:nvPr/>
        </p:nvSpPr>
        <p:spPr>
          <a:xfrm>
            <a:off x="13765043" y="5572115"/>
            <a:ext cx="1617090" cy="507831"/>
          </a:xfrm>
          <a:prstGeom prst="rect">
            <a:avLst/>
          </a:prstGeom>
          <a:noFill/>
        </p:spPr>
        <p:txBody>
          <a:bodyPr wrap="square" rtlCol="0">
            <a:spAutoFit/>
          </a:bodyPr>
          <a:lstStyle/>
          <a:p>
            <a:pPr algn="r"/>
            <a:r>
              <a:rPr lang="lv-LV" sz="2700" b="1" dirty="0">
                <a:solidFill>
                  <a:schemeClr val="bg1"/>
                </a:solidFill>
              </a:rPr>
              <a:t>vizītes</a:t>
            </a:r>
          </a:p>
        </p:txBody>
      </p:sp>
      <p:sp>
        <p:nvSpPr>
          <p:cNvPr id="46" name="TextBox 45">
            <a:extLst>
              <a:ext uri="{FF2B5EF4-FFF2-40B4-BE49-F238E27FC236}">
                <a16:creationId xmlns:a16="http://schemas.microsoft.com/office/drawing/2014/main" id="{DA66C625-02FB-1DC6-632B-DD9519B88382}"/>
              </a:ext>
            </a:extLst>
          </p:cNvPr>
          <p:cNvSpPr txBox="1"/>
          <p:nvPr/>
        </p:nvSpPr>
        <p:spPr>
          <a:xfrm>
            <a:off x="13910727" y="6187662"/>
            <a:ext cx="3624537" cy="2308324"/>
          </a:xfrm>
          <a:prstGeom prst="rect">
            <a:avLst/>
          </a:prstGeom>
          <a:noFill/>
        </p:spPr>
        <p:txBody>
          <a:bodyPr wrap="square">
            <a:spAutoFit/>
          </a:bodyPr>
          <a:lstStyle/>
          <a:p>
            <a:r>
              <a:rPr lang="lv-LV" sz="2400" b="1" kern="0" dirty="0">
                <a:solidFill>
                  <a:schemeClr val="bg1"/>
                </a:solidFill>
                <a:latin typeface="Calibri" panose="020F0502020204030204" pitchFamily="34" charset="0"/>
                <a:ea typeface="Times New Roman" panose="02020603050405020304" pitchFamily="18" charset="0"/>
              </a:rPr>
              <a:t>Pieredzes apmaiņas valstis:</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ea typeface="Times New Roman" panose="02020603050405020304" pitchFamily="18" charset="0"/>
              </a:rPr>
              <a:t>Norvēģija,</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ea typeface="Times New Roman" panose="02020603050405020304" pitchFamily="18" charset="0"/>
              </a:rPr>
              <a:t>Lietuva,</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rPr>
              <a:t>Vācija,</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rPr>
              <a:t>Itālija</a:t>
            </a:r>
            <a:endParaRPr lang="lv-LV" sz="2400" b="1" dirty="0">
              <a:solidFill>
                <a:schemeClr val="bg1"/>
              </a:solidFill>
            </a:endParaRPr>
          </a:p>
        </p:txBody>
      </p:sp>
      <p:sp>
        <p:nvSpPr>
          <p:cNvPr id="47" name="TextBox 46">
            <a:extLst>
              <a:ext uri="{FF2B5EF4-FFF2-40B4-BE49-F238E27FC236}">
                <a16:creationId xmlns:a16="http://schemas.microsoft.com/office/drawing/2014/main" id="{BC80CA58-04BE-A7B1-E23D-D07C60FDF385}"/>
              </a:ext>
            </a:extLst>
          </p:cNvPr>
          <p:cNvSpPr txBox="1"/>
          <p:nvPr/>
        </p:nvSpPr>
        <p:spPr>
          <a:xfrm>
            <a:off x="5333402" y="4894340"/>
            <a:ext cx="3957291" cy="923330"/>
          </a:xfrm>
          <a:prstGeom prst="rect">
            <a:avLst/>
          </a:prstGeom>
          <a:noFill/>
        </p:spPr>
        <p:txBody>
          <a:bodyPr wrap="square" rtlCol="0">
            <a:spAutoFit/>
          </a:bodyPr>
          <a:lstStyle/>
          <a:p>
            <a:pPr algn="ctr"/>
            <a:r>
              <a:rPr lang="lv-LV" sz="5400" b="1" dirty="0">
                <a:solidFill>
                  <a:schemeClr val="bg1"/>
                </a:solidFill>
              </a:rPr>
              <a:t>3 | 56</a:t>
            </a:r>
          </a:p>
        </p:txBody>
      </p:sp>
      <p:sp>
        <p:nvSpPr>
          <p:cNvPr id="48" name="TextBox 47">
            <a:extLst>
              <a:ext uri="{FF2B5EF4-FFF2-40B4-BE49-F238E27FC236}">
                <a16:creationId xmlns:a16="http://schemas.microsoft.com/office/drawing/2014/main" id="{D985E025-F1D3-BB86-7317-343ACB68A0C5}"/>
              </a:ext>
            </a:extLst>
          </p:cNvPr>
          <p:cNvSpPr txBox="1"/>
          <p:nvPr/>
        </p:nvSpPr>
        <p:spPr>
          <a:xfrm>
            <a:off x="7134198" y="5570676"/>
            <a:ext cx="2189976" cy="507831"/>
          </a:xfrm>
          <a:prstGeom prst="rect">
            <a:avLst/>
          </a:prstGeom>
          <a:noFill/>
        </p:spPr>
        <p:txBody>
          <a:bodyPr wrap="square" rtlCol="0">
            <a:spAutoFit/>
          </a:bodyPr>
          <a:lstStyle/>
          <a:p>
            <a:pPr algn="ctr"/>
            <a:r>
              <a:rPr lang="lv-LV" sz="2700" b="1" dirty="0">
                <a:solidFill>
                  <a:schemeClr val="bg1"/>
                </a:solidFill>
              </a:rPr>
              <a:t>dalībnieki</a:t>
            </a:r>
          </a:p>
        </p:txBody>
      </p:sp>
      <p:sp>
        <p:nvSpPr>
          <p:cNvPr id="49" name="TextBox 48">
            <a:extLst>
              <a:ext uri="{FF2B5EF4-FFF2-40B4-BE49-F238E27FC236}">
                <a16:creationId xmlns:a16="http://schemas.microsoft.com/office/drawing/2014/main" id="{0289BA7E-F411-CDE9-8FFB-1CC454A8ABDA}"/>
              </a:ext>
            </a:extLst>
          </p:cNvPr>
          <p:cNvSpPr txBox="1"/>
          <p:nvPr/>
        </p:nvSpPr>
        <p:spPr>
          <a:xfrm>
            <a:off x="5460278" y="5570677"/>
            <a:ext cx="1617090" cy="507831"/>
          </a:xfrm>
          <a:prstGeom prst="rect">
            <a:avLst/>
          </a:prstGeom>
          <a:noFill/>
        </p:spPr>
        <p:txBody>
          <a:bodyPr wrap="square" rtlCol="0">
            <a:spAutoFit/>
          </a:bodyPr>
          <a:lstStyle/>
          <a:p>
            <a:pPr algn="r"/>
            <a:r>
              <a:rPr lang="lv-LV" sz="2700" b="1" dirty="0">
                <a:solidFill>
                  <a:schemeClr val="bg1"/>
                </a:solidFill>
              </a:rPr>
              <a:t>vizītes</a:t>
            </a:r>
          </a:p>
        </p:txBody>
      </p:sp>
      <p:sp>
        <p:nvSpPr>
          <p:cNvPr id="50" name="TextBox 49">
            <a:extLst>
              <a:ext uri="{FF2B5EF4-FFF2-40B4-BE49-F238E27FC236}">
                <a16:creationId xmlns:a16="http://schemas.microsoft.com/office/drawing/2014/main" id="{9527676C-6DAF-F20D-5362-666D5970548F}"/>
              </a:ext>
            </a:extLst>
          </p:cNvPr>
          <p:cNvSpPr txBox="1"/>
          <p:nvPr/>
        </p:nvSpPr>
        <p:spPr>
          <a:xfrm>
            <a:off x="5737136" y="6769566"/>
            <a:ext cx="3624537" cy="1200329"/>
          </a:xfrm>
          <a:prstGeom prst="rect">
            <a:avLst/>
          </a:prstGeom>
          <a:noFill/>
        </p:spPr>
        <p:txBody>
          <a:bodyPr wrap="square">
            <a:spAutoFit/>
          </a:bodyPr>
          <a:lstStyle/>
          <a:p>
            <a:r>
              <a:rPr lang="lv-LV" sz="2400" b="1" kern="0" dirty="0">
                <a:solidFill>
                  <a:schemeClr val="bg1"/>
                </a:solidFill>
                <a:latin typeface="Calibri" panose="020F0502020204030204" pitchFamily="34" charset="0"/>
                <a:ea typeface="Times New Roman" panose="02020603050405020304" pitchFamily="18" charset="0"/>
              </a:rPr>
              <a:t>Valsts, no kuras ieradās pieredzes apmaiņā:</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ea typeface="Times New Roman" panose="02020603050405020304" pitchFamily="18" charset="0"/>
              </a:rPr>
              <a:t>Norvēģija, ZVIEDRIJA</a:t>
            </a:r>
          </a:p>
        </p:txBody>
      </p:sp>
      <p:sp>
        <p:nvSpPr>
          <p:cNvPr id="51" name="TextBox 50">
            <a:extLst>
              <a:ext uri="{FF2B5EF4-FFF2-40B4-BE49-F238E27FC236}">
                <a16:creationId xmlns:a16="http://schemas.microsoft.com/office/drawing/2014/main" id="{1E120502-8EAC-3284-3F63-8299816B8C48}"/>
              </a:ext>
            </a:extLst>
          </p:cNvPr>
          <p:cNvSpPr txBox="1"/>
          <p:nvPr/>
        </p:nvSpPr>
        <p:spPr>
          <a:xfrm>
            <a:off x="9679741" y="4912035"/>
            <a:ext cx="3774443" cy="923330"/>
          </a:xfrm>
          <a:prstGeom prst="rect">
            <a:avLst/>
          </a:prstGeom>
          <a:noFill/>
        </p:spPr>
        <p:txBody>
          <a:bodyPr wrap="square" rtlCol="0">
            <a:spAutoFit/>
          </a:bodyPr>
          <a:lstStyle/>
          <a:p>
            <a:pPr algn="ctr"/>
            <a:r>
              <a:rPr lang="lv-LV" sz="5400" b="1" dirty="0">
                <a:solidFill>
                  <a:schemeClr val="bg1"/>
                </a:solidFill>
              </a:rPr>
              <a:t>5 | 167</a:t>
            </a:r>
          </a:p>
        </p:txBody>
      </p:sp>
      <p:sp>
        <p:nvSpPr>
          <p:cNvPr id="52" name="TextBox 51">
            <a:extLst>
              <a:ext uri="{FF2B5EF4-FFF2-40B4-BE49-F238E27FC236}">
                <a16:creationId xmlns:a16="http://schemas.microsoft.com/office/drawing/2014/main" id="{45F14FB0-A8A3-0905-F4D9-D17D1ED9F716}"/>
              </a:ext>
            </a:extLst>
          </p:cNvPr>
          <p:cNvSpPr txBox="1"/>
          <p:nvPr/>
        </p:nvSpPr>
        <p:spPr>
          <a:xfrm>
            <a:off x="11114838" y="5576298"/>
            <a:ext cx="2189976" cy="507831"/>
          </a:xfrm>
          <a:prstGeom prst="rect">
            <a:avLst/>
          </a:prstGeom>
          <a:noFill/>
        </p:spPr>
        <p:txBody>
          <a:bodyPr wrap="square" rtlCol="0">
            <a:spAutoFit/>
          </a:bodyPr>
          <a:lstStyle/>
          <a:p>
            <a:pPr algn="ctr"/>
            <a:r>
              <a:rPr lang="lv-LV" sz="2700" b="1" dirty="0">
                <a:solidFill>
                  <a:schemeClr val="bg1"/>
                </a:solidFill>
              </a:rPr>
              <a:t>dalībnieki</a:t>
            </a:r>
          </a:p>
        </p:txBody>
      </p:sp>
      <p:sp>
        <p:nvSpPr>
          <p:cNvPr id="53" name="TextBox 52">
            <a:extLst>
              <a:ext uri="{FF2B5EF4-FFF2-40B4-BE49-F238E27FC236}">
                <a16:creationId xmlns:a16="http://schemas.microsoft.com/office/drawing/2014/main" id="{D343680A-8A8E-0602-5930-EEA143B01B8C}"/>
              </a:ext>
            </a:extLst>
          </p:cNvPr>
          <p:cNvSpPr txBox="1"/>
          <p:nvPr/>
        </p:nvSpPr>
        <p:spPr>
          <a:xfrm>
            <a:off x="9440918" y="5576299"/>
            <a:ext cx="1617090" cy="507831"/>
          </a:xfrm>
          <a:prstGeom prst="rect">
            <a:avLst/>
          </a:prstGeom>
          <a:noFill/>
        </p:spPr>
        <p:txBody>
          <a:bodyPr wrap="square" rtlCol="0">
            <a:spAutoFit/>
          </a:bodyPr>
          <a:lstStyle/>
          <a:p>
            <a:pPr algn="r"/>
            <a:r>
              <a:rPr lang="lv-LV" sz="2700" b="1" dirty="0">
                <a:solidFill>
                  <a:schemeClr val="bg1"/>
                </a:solidFill>
              </a:rPr>
              <a:t>vizītes</a:t>
            </a:r>
          </a:p>
        </p:txBody>
      </p:sp>
      <p:sp>
        <p:nvSpPr>
          <p:cNvPr id="54" name="TextBox 53">
            <a:extLst>
              <a:ext uri="{FF2B5EF4-FFF2-40B4-BE49-F238E27FC236}">
                <a16:creationId xmlns:a16="http://schemas.microsoft.com/office/drawing/2014/main" id="{CFE23B19-2117-2AC7-83F7-00463D23840C}"/>
              </a:ext>
            </a:extLst>
          </p:cNvPr>
          <p:cNvSpPr txBox="1"/>
          <p:nvPr/>
        </p:nvSpPr>
        <p:spPr>
          <a:xfrm>
            <a:off x="9612468" y="6769565"/>
            <a:ext cx="3763326" cy="3046988"/>
          </a:xfrm>
          <a:prstGeom prst="rect">
            <a:avLst/>
          </a:prstGeom>
          <a:noFill/>
        </p:spPr>
        <p:txBody>
          <a:bodyPr wrap="square">
            <a:spAutoFit/>
          </a:bodyPr>
          <a:lstStyle/>
          <a:p>
            <a:r>
              <a:rPr lang="lv-LV" sz="2400" b="1" kern="0" dirty="0">
                <a:solidFill>
                  <a:schemeClr val="bg1"/>
                </a:solidFill>
                <a:latin typeface="Calibri" panose="020F0502020204030204" pitchFamily="34" charset="0"/>
                <a:ea typeface="Times New Roman" panose="02020603050405020304" pitchFamily="18" charset="0"/>
              </a:rPr>
              <a:t>Dalībnieki:</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ea typeface="Times New Roman" panose="02020603050405020304" pitchFamily="18" charset="0"/>
              </a:rPr>
              <a:t>Pašvaldību/jaunatnes lietu/sociālo dienestu/ attīstības nodaļu speciālisti;</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ea typeface="Times New Roman" panose="02020603050405020304" pitchFamily="18" charset="0"/>
              </a:rPr>
              <a:t>NVO pārstāvji.</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ea typeface="Times New Roman" panose="02020603050405020304" pitchFamily="18" charset="0"/>
              </a:rPr>
              <a:t>VSAC darbinieki,</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ea typeface="Times New Roman" panose="02020603050405020304" pitchFamily="18" charset="0"/>
              </a:rPr>
              <a:t>Ostu pārstāvji.</a:t>
            </a:r>
          </a:p>
        </p:txBody>
      </p:sp>
      <p:sp>
        <p:nvSpPr>
          <p:cNvPr id="55" name="TextBox 54">
            <a:extLst>
              <a:ext uri="{FF2B5EF4-FFF2-40B4-BE49-F238E27FC236}">
                <a16:creationId xmlns:a16="http://schemas.microsoft.com/office/drawing/2014/main" id="{B61476D8-3749-4441-B745-3C1D80AFB192}"/>
              </a:ext>
            </a:extLst>
          </p:cNvPr>
          <p:cNvSpPr txBox="1"/>
          <p:nvPr/>
        </p:nvSpPr>
        <p:spPr>
          <a:xfrm>
            <a:off x="5658747" y="8064579"/>
            <a:ext cx="3624537" cy="1938992"/>
          </a:xfrm>
          <a:prstGeom prst="rect">
            <a:avLst/>
          </a:prstGeom>
          <a:noFill/>
        </p:spPr>
        <p:txBody>
          <a:bodyPr wrap="square">
            <a:spAutoFit/>
          </a:bodyPr>
          <a:lstStyle/>
          <a:p>
            <a:r>
              <a:rPr lang="lv-LV" sz="2400" b="1" kern="0" dirty="0">
                <a:solidFill>
                  <a:schemeClr val="bg1"/>
                </a:solidFill>
                <a:latin typeface="Calibri" panose="020F0502020204030204" pitchFamily="34" charset="0"/>
                <a:ea typeface="Times New Roman" panose="02020603050405020304" pitchFamily="18" charset="0"/>
              </a:rPr>
              <a:t>Dalībnieki:</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ea typeface="Times New Roman" panose="02020603050405020304" pitchFamily="18" charset="0"/>
              </a:rPr>
              <a:t>Jaunieši un izglītības speciālisti,</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ea typeface="Times New Roman" panose="02020603050405020304" pitchFamily="18" charset="0"/>
              </a:rPr>
              <a:t>Uzņēmēji un pašvaldību speciālisti.</a:t>
            </a:r>
          </a:p>
        </p:txBody>
      </p:sp>
      <p:sp>
        <p:nvSpPr>
          <p:cNvPr id="56" name="TextBox 55">
            <a:extLst>
              <a:ext uri="{FF2B5EF4-FFF2-40B4-BE49-F238E27FC236}">
                <a16:creationId xmlns:a16="http://schemas.microsoft.com/office/drawing/2014/main" id="{C4640D72-1537-068B-37FB-B127FAB44AD7}"/>
              </a:ext>
            </a:extLst>
          </p:cNvPr>
          <p:cNvSpPr txBox="1"/>
          <p:nvPr/>
        </p:nvSpPr>
        <p:spPr>
          <a:xfrm>
            <a:off x="13813899" y="8542152"/>
            <a:ext cx="3624537" cy="1569660"/>
          </a:xfrm>
          <a:prstGeom prst="rect">
            <a:avLst/>
          </a:prstGeom>
          <a:noFill/>
        </p:spPr>
        <p:txBody>
          <a:bodyPr wrap="square">
            <a:spAutoFit/>
          </a:bodyPr>
          <a:lstStyle/>
          <a:p>
            <a:r>
              <a:rPr lang="lv-LV" sz="2400" b="1" kern="0" dirty="0">
                <a:solidFill>
                  <a:schemeClr val="bg1"/>
                </a:solidFill>
                <a:latin typeface="Calibri" panose="020F0502020204030204" pitchFamily="34" charset="0"/>
                <a:ea typeface="Times New Roman" panose="02020603050405020304" pitchFamily="18" charset="0"/>
              </a:rPr>
              <a:t>Dalībnieki:</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ea typeface="Times New Roman" panose="02020603050405020304" pitchFamily="18" charset="0"/>
              </a:rPr>
              <a:t>Pašvaldību vadība un speciālisti,</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ea typeface="Times New Roman" panose="02020603050405020304" pitchFamily="18" charset="0"/>
              </a:rPr>
              <a:t>KPR darbinieki</a:t>
            </a:r>
          </a:p>
        </p:txBody>
      </p:sp>
      <p:sp>
        <p:nvSpPr>
          <p:cNvPr id="2" name="Ovāls 1">
            <a:extLst>
              <a:ext uri="{FF2B5EF4-FFF2-40B4-BE49-F238E27FC236}">
                <a16:creationId xmlns:a16="http://schemas.microsoft.com/office/drawing/2014/main" id="{B933349A-C6CF-B7A9-1222-8C97FA2CEB30}"/>
              </a:ext>
            </a:extLst>
          </p:cNvPr>
          <p:cNvSpPr/>
          <p:nvPr/>
        </p:nvSpPr>
        <p:spPr>
          <a:xfrm>
            <a:off x="6320456" y="195109"/>
            <a:ext cx="2497110" cy="2435291"/>
          </a:xfrm>
          <a:prstGeom prst="ellipse">
            <a:avLst/>
          </a:prstGeom>
          <a:blipFill>
            <a:blip r:embed="rId5"/>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10" name="TextBox 9">
            <a:extLst>
              <a:ext uri="{FF2B5EF4-FFF2-40B4-BE49-F238E27FC236}">
                <a16:creationId xmlns:a16="http://schemas.microsoft.com/office/drawing/2014/main" id="{94A610D5-DD0E-FCC5-5066-312891A5358D}"/>
              </a:ext>
            </a:extLst>
          </p:cNvPr>
          <p:cNvSpPr txBox="1"/>
          <p:nvPr/>
        </p:nvSpPr>
        <p:spPr>
          <a:xfrm>
            <a:off x="1669733" y="4826570"/>
            <a:ext cx="3957291" cy="923330"/>
          </a:xfrm>
          <a:prstGeom prst="rect">
            <a:avLst/>
          </a:prstGeom>
          <a:noFill/>
        </p:spPr>
        <p:txBody>
          <a:bodyPr wrap="square" rtlCol="0">
            <a:spAutoFit/>
          </a:bodyPr>
          <a:lstStyle/>
          <a:p>
            <a:pPr algn="ctr"/>
            <a:r>
              <a:rPr lang="lv-LV" sz="5400" b="1" dirty="0">
                <a:solidFill>
                  <a:schemeClr val="bg1"/>
                </a:solidFill>
              </a:rPr>
              <a:t>12 | 264</a:t>
            </a:r>
          </a:p>
        </p:txBody>
      </p:sp>
      <p:sp>
        <p:nvSpPr>
          <p:cNvPr id="11" name="TextBox 10">
            <a:extLst>
              <a:ext uri="{FF2B5EF4-FFF2-40B4-BE49-F238E27FC236}">
                <a16:creationId xmlns:a16="http://schemas.microsoft.com/office/drawing/2014/main" id="{B880CFB6-2B1A-1FC2-48D6-32193C12872A}"/>
              </a:ext>
            </a:extLst>
          </p:cNvPr>
          <p:cNvSpPr txBox="1"/>
          <p:nvPr/>
        </p:nvSpPr>
        <p:spPr>
          <a:xfrm>
            <a:off x="3246002" y="5615505"/>
            <a:ext cx="2218241" cy="507831"/>
          </a:xfrm>
          <a:prstGeom prst="rect">
            <a:avLst/>
          </a:prstGeom>
          <a:noFill/>
        </p:spPr>
        <p:txBody>
          <a:bodyPr wrap="square" rtlCol="0">
            <a:spAutoFit/>
          </a:bodyPr>
          <a:lstStyle/>
          <a:p>
            <a:pPr algn="ctr"/>
            <a:r>
              <a:rPr lang="lv-LV" sz="2700" b="1" dirty="0">
                <a:solidFill>
                  <a:schemeClr val="bg1"/>
                </a:solidFill>
              </a:rPr>
              <a:t>dalībnieki</a:t>
            </a:r>
          </a:p>
        </p:txBody>
      </p:sp>
      <p:sp>
        <p:nvSpPr>
          <p:cNvPr id="12" name="TextBox 11">
            <a:extLst>
              <a:ext uri="{FF2B5EF4-FFF2-40B4-BE49-F238E27FC236}">
                <a16:creationId xmlns:a16="http://schemas.microsoft.com/office/drawing/2014/main" id="{7A41FCFA-151E-D598-CD10-A3E946A63034}"/>
              </a:ext>
            </a:extLst>
          </p:cNvPr>
          <p:cNvSpPr txBox="1"/>
          <p:nvPr/>
        </p:nvSpPr>
        <p:spPr>
          <a:xfrm>
            <a:off x="1584431" y="6112738"/>
            <a:ext cx="3923813" cy="4154984"/>
          </a:xfrm>
          <a:prstGeom prst="rect">
            <a:avLst/>
          </a:prstGeom>
          <a:noFill/>
        </p:spPr>
        <p:txBody>
          <a:bodyPr wrap="square">
            <a:spAutoFit/>
          </a:bodyPr>
          <a:lstStyle/>
          <a:p>
            <a:r>
              <a:rPr lang="lv-LV" sz="2400" b="1" kern="0" dirty="0">
                <a:solidFill>
                  <a:schemeClr val="bg1"/>
                </a:solidFill>
                <a:latin typeface="Calibri" panose="020F0502020204030204" pitchFamily="34" charset="0"/>
                <a:ea typeface="Times New Roman" panose="02020603050405020304" pitchFamily="18" charset="0"/>
              </a:rPr>
              <a:t>Pieredzes apmaiņas jomas:</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ea typeface="Times New Roman" panose="02020603050405020304" pitchFamily="18" charset="0"/>
              </a:rPr>
              <a:t>jahtu ostu attīstība,</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ea typeface="Times New Roman" panose="02020603050405020304" pitchFamily="18" charset="0"/>
              </a:rPr>
              <a:t>uzņēmējdarbības veicināšana, </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ea typeface="Times New Roman" panose="02020603050405020304" pitchFamily="18" charset="0"/>
              </a:rPr>
              <a:t>notekūdeņu un lietus ūdeņu apsaimniekošana,</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ea typeface="Times New Roman" panose="02020603050405020304" pitchFamily="18" charset="0"/>
              </a:rPr>
              <a:t>darbs ar jaunatni, </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ea typeface="Times New Roman" panose="02020603050405020304" pitchFamily="18" charset="0"/>
              </a:rPr>
              <a:t>Pašvaldību kapacitātes stiprināšana</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ea typeface="Times New Roman" panose="02020603050405020304" pitchFamily="18" charset="0"/>
              </a:rPr>
              <a:t>sociālo pakalpojumu attīstība.</a:t>
            </a:r>
            <a:endParaRPr lang="lv-LV" sz="2400" b="1" dirty="0">
              <a:solidFill>
                <a:schemeClr val="bg1"/>
              </a:solidFill>
            </a:endParaRPr>
          </a:p>
        </p:txBody>
      </p:sp>
      <p:sp>
        <p:nvSpPr>
          <p:cNvPr id="13" name="TextBox 12">
            <a:extLst>
              <a:ext uri="{FF2B5EF4-FFF2-40B4-BE49-F238E27FC236}">
                <a16:creationId xmlns:a16="http://schemas.microsoft.com/office/drawing/2014/main" id="{B5FCB6C4-E4C1-4F0C-AE83-F0011706DF34}"/>
              </a:ext>
            </a:extLst>
          </p:cNvPr>
          <p:cNvSpPr txBox="1"/>
          <p:nvPr/>
        </p:nvSpPr>
        <p:spPr>
          <a:xfrm>
            <a:off x="1740879" y="5615506"/>
            <a:ext cx="1617090" cy="507831"/>
          </a:xfrm>
          <a:prstGeom prst="rect">
            <a:avLst/>
          </a:prstGeom>
          <a:noFill/>
        </p:spPr>
        <p:txBody>
          <a:bodyPr wrap="square" rtlCol="0">
            <a:spAutoFit/>
          </a:bodyPr>
          <a:lstStyle/>
          <a:p>
            <a:pPr algn="r"/>
            <a:r>
              <a:rPr lang="lv-LV" sz="2700" b="1" dirty="0">
                <a:solidFill>
                  <a:schemeClr val="bg1"/>
                </a:solidFill>
              </a:rPr>
              <a:t>vizītes</a:t>
            </a:r>
          </a:p>
        </p:txBody>
      </p:sp>
      <p:sp>
        <p:nvSpPr>
          <p:cNvPr id="14" name="TextBox 13">
            <a:extLst>
              <a:ext uri="{FF2B5EF4-FFF2-40B4-BE49-F238E27FC236}">
                <a16:creationId xmlns:a16="http://schemas.microsoft.com/office/drawing/2014/main" id="{820A5565-06BF-CFCC-B0B1-BEA35CB15B0A}"/>
              </a:ext>
            </a:extLst>
          </p:cNvPr>
          <p:cNvSpPr txBox="1"/>
          <p:nvPr/>
        </p:nvSpPr>
        <p:spPr>
          <a:xfrm rot="16200000">
            <a:off x="-3175078" y="4319193"/>
            <a:ext cx="8322959" cy="553998"/>
          </a:xfrm>
          <a:prstGeom prst="rect">
            <a:avLst/>
          </a:prstGeom>
          <a:noFill/>
        </p:spPr>
        <p:txBody>
          <a:bodyPr wrap="square" rtlCol="0">
            <a:spAutoFit/>
          </a:bodyPr>
          <a:lstStyle/>
          <a:p>
            <a:r>
              <a:rPr lang="lv-LV" sz="3000" b="1" dirty="0">
                <a:solidFill>
                  <a:schemeClr val="bg1"/>
                </a:solidFill>
              </a:rPr>
              <a:t>PIEREDZES APMAIŅA </a:t>
            </a:r>
          </a:p>
        </p:txBody>
      </p:sp>
      <p:pic>
        <p:nvPicPr>
          <p:cNvPr id="15" name="Attēls 14">
            <a:extLst>
              <a:ext uri="{FF2B5EF4-FFF2-40B4-BE49-F238E27FC236}">
                <a16:creationId xmlns:a16="http://schemas.microsoft.com/office/drawing/2014/main" id="{9C79EDD9-E9D2-C624-E330-0913BA45AA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318884" y="9222869"/>
            <a:ext cx="1363410" cy="433014"/>
          </a:xfrm>
          <a:prstGeom prst="rect">
            <a:avLst/>
          </a:prstGeom>
        </p:spPr>
      </p:pic>
      <p:sp>
        <p:nvSpPr>
          <p:cNvPr id="16" name="TextBox 15">
            <a:extLst>
              <a:ext uri="{FF2B5EF4-FFF2-40B4-BE49-F238E27FC236}">
                <a16:creationId xmlns:a16="http://schemas.microsoft.com/office/drawing/2014/main" id="{2642C64D-7F1E-3AD7-B344-60B77662357A}"/>
              </a:ext>
            </a:extLst>
          </p:cNvPr>
          <p:cNvSpPr txBox="1"/>
          <p:nvPr/>
        </p:nvSpPr>
        <p:spPr>
          <a:xfrm>
            <a:off x="1435940" y="3608039"/>
            <a:ext cx="3957291" cy="738664"/>
          </a:xfrm>
          <a:prstGeom prst="rect">
            <a:avLst/>
          </a:prstGeom>
          <a:noFill/>
        </p:spPr>
        <p:txBody>
          <a:bodyPr wrap="square" rtlCol="0">
            <a:spAutoFit/>
          </a:bodyPr>
          <a:lstStyle/>
          <a:p>
            <a:pPr algn="ctr"/>
            <a:r>
              <a:rPr lang="lv-LV" sz="4200" b="1" dirty="0">
                <a:solidFill>
                  <a:schemeClr val="bg1"/>
                </a:solidFill>
              </a:rPr>
              <a:t>PAVISAM KOPĀ:</a:t>
            </a:r>
          </a:p>
        </p:txBody>
      </p:sp>
    </p:spTree>
    <p:extLst>
      <p:ext uri="{BB962C8B-B14F-4D97-AF65-F5344CB8AC3E}">
        <p14:creationId xmlns:p14="http://schemas.microsoft.com/office/powerpoint/2010/main" val="36449121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upa 39">
            <a:extLst>
              <a:ext uri="{FF2B5EF4-FFF2-40B4-BE49-F238E27FC236}">
                <a16:creationId xmlns:a16="http://schemas.microsoft.com/office/drawing/2014/main" id="{4CD922CD-0499-9353-2631-D87C7319BCBE}"/>
              </a:ext>
            </a:extLst>
          </p:cNvPr>
          <p:cNvGrpSpPr/>
          <p:nvPr/>
        </p:nvGrpSpPr>
        <p:grpSpPr>
          <a:xfrm>
            <a:off x="1306079" y="6998"/>
            <a:ext cx="5385732" cy="10287000"/>
            <a:chOff x="0" y="0"/>
            <a:chExt cx="3590488" cy="6858000"/>
          </a:xfrm>
          <a:solidFill>
            <a:schemeClr val="accent1">
              <a:lumMod val="40000"/>
              <a:lumOff val="60000"/>
            </a:schemeClr>
          </a:solidFill>
        </p:grpSpPr>
        <p:sp>
          <p:nvSpPr>
            <p:cNvPr id="41" name="Taisnstūris 40">
              <a:extLst>
                <a:ext uri="{FF2B5EF4-FFF2-40B4-BE49-F238E27FC236}">
                  <a16:creationId xmlns:a16="http://schemas.microsoft.com/office/drawing/2014/main" id="{041CDFE5-9890-CDCE-DCBA-550F30E04BC1}"/>
                </a:ext>
              </a:extLst>
            </p:cNvPr>
            <p:cNvSpPr/>
            <p:nvPr/>
          </p:nvSpPr>
          <p:spPr>
            <a:xfrm>
              <a:off x="0" y="0"/>
              <a:ext cx="3053593" cy="6858000"/>
            </a:xfrm>
            <a:prstGeom prst="rect">
              <a:avLst/>
            </a:prstGeom>
            <a:grp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42" name="Vienādsānu trīsstūris 41">
              <a:extLst>
                <a:ext uri="{FF2B5EF4-FFF2-40B4-BE49-F238E27FC236}">
                  <a16:creationId xmlns:a16="http://schemas.microsoft.com/office/drawing/2014/main" id="{1512D658-68B1-917C-4069-98AB190E026B}"/>
                </a:ext>
              </a:extLst>
            </p:cNvPr>
            <p:cNvSpPr/>
            <p:nvPr/>
          </p:nvSpPr>
          <p:spPr>
            <a:xfrm rot="5400000">
              <a:off x="2441197" y="1258348"/>
              <a:ext cx="1761688" cy="536895"/>
            </a:xfrm>
            <a:prstGeom prst="triangle">
              <a:avLst/>
            </a:prstGeom>
            <a:grp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grpSp>
      <p:grpSp>
        <p:nvGrpSpPr>
          <p:cNvPr id="43" name="Grupa 42">
            <a:extLst>
              <a:ext uri="{FF2B5EF4-FFF2-40B4-BE49-F238E27FC236}">
                <a16:creationId xmlns:a16="http://schemas.microsoft.com/office/drawing/2014/main" id="{7663512D-6BDA-1FE0-69C9-D8F63EDD27A6}"/>
              </a:ext>
            </a:extLst>
          </p:cNvPr>
          <p:cNvGrpSpPr/>
          <p:nvPr/>
        </p:nvGrpSpPr>
        <p:grpSpPr>
          <a:xfrm>
            <a:off x="1065402" y="-6998"/>
            <a:ext cx="5385732" cy="10287000"/>
            <a:chOff x="0" y="0"/>
            <a:chExt cx="3590488" cy="6858000"/>
          </a:xfrm>
          <a:solidFill>
            <a:schemeClr val="accent1">
              <a:lumMod val="60000"/>
              <a:lumOff val="40000"/>
            </a:schemeClr>
          </a:solidFill>
        </p:grpSpPr>
        <p:sp>
          <p:nvSpPr>
            <p:cNvPr id="44" name="Taisnstūris 43">
              <a:extLst>
                <a:ext uri="{FF2B5EF4-FFF2-40B4-BE49-F238E27FC236}">
                  <a16:creationId xmlns:a16="http://schemas.microsoft.com/office/drawing/2014/main" id="{E91E6117-D9B1-8EF9-8AFF-42169A64FF76}"/>
                </a:ext>
              </a:extLst>
            </p:cNvPr>
            <p:cNvSpPr/>
            <p:nvPr/>
          </p:nvSpPr>
          <p:spPr>
            <a:xfrm>
              <a:off x="0" y="0"/>
              <a:ext cx="3053593" cy="6858000"/>
            </a:xfrm>
            <a:prstGeom prst="rect">
              <a:avLst/>
            </a:prstGeom>
            <a:grp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45" name="Vienādsānu trīsstūris 44">
              <a:extLst>
                <a:ext uri="{FF2B5EF4-FFF2-40B4-BE49-F238E27FC236}">
                  <a16:creationId xmlns:a16="http://schemas.microsoft.com/office/drawing/2014/main" id="{2ADDB43F-2439-0151-8032-F9042A569E08}"/>
                </a:ext>
              </a:extLst>
            </p:cNvPr>
            <p:cNvSpPr/>
            <p:nvPr/>
          </p:nvSpPr>
          <p:spPr>
            <a:xfrm rot="5400000">
              <a:off x="2441197" y="1258348"/>
              <a:ext cx="1761688" cy="536895"/>
            </a:xfrm>
            <a:prstGeom prst="triangle">
              <a:avLst/>
            </a:prstGeom>
            <a:grp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grpSp>
      <p:sp>
        <p:nvSpPr>
          <p:cNvPr id="20" name="TextBox 19">
            <a:extLst>
              <a:ext uri="{FF2B5EF4-FFF2-40B4-BE49-F238E27FC236}">
                <a16:creationId xmlns:a16="http://schemas.microsoft.com/office/drawing/2014/main" id="{BB00628D-EC92-7F50-2177-E2CD17C23889}"/>
              </a:ext>
            </a:extLst>
          </p:cNvPr>
          <p:cNvSpPr txBox="1"/>
          <p:nvPr/>
        </p:nvSpPr>
        <p:spPr>
          <a:xfrm>
            <a:off x="6378284" y="6040567"/>
            <a:ext cx="11717342" cy="1754326"/>
          </a:xfrm>
          <a:prstGeom prst="rect">
            <a:avLst/>
          </a:prstGeom>
          <a:noFill/>
        </p:spPr>
        <p:txBody>
          <a:bodyPr wrap="square" rtlCol="0">
            <a:spAutoFit/>
          </a:bodyPr>
          <a:lstStyle/>
          <a:p>
            <a:pPr algn="ctr"/>
            <a:r>
              <a:rPr lang="lv-LV" sz="5400" b="1" dirty="0"/>
              <a:t>NOMETNES UN IZGLĪTOJOŠAS AKTIVITĀTES</a:t>
            </a:r>
          </a:p>
        </p:txBody>
      </p:sp>
      <p:sp>
        <p:nvSpPr>
          <p:cNvPr id="3" name="TextBox 2">
            <a:extLst>
              <a:ext uri="{FF2B5EF4-FFF2-40B4-BE49-F238E27FC236}">
                <a16:creationId xmlns:a16="http://schemas.microsoft.com/office/drawing/2014/main" id="{A7EDB3D7-9D36-592B-A3A9-49C731234ED9}"/>
              </a:ext>
            </a:extLst>
          </p:cNvPr>
          <p:cNvSpPr txBox="1"/>
          <p:nvPr/>
        </p:nvSpPr>
        <p:spPr>
          <a:xfrm>
            <a:off x="6765252" y="3343007"/>
            <a:ext cx="10299990" cy="1754326"/>
          </a:xfrm>
          <a:prstGeom prst="rect">
            <a:avLst/>
          </a:prstGeom>
          <a:noFill/>
        </p:spPr>
        <p:txBody>
          <a:bodyPr wrap="square" rtlCol="0">
            <a:spAutoFit/>
          </a:bodyPr>
          <a:lstStyle/>
          <a:p>
            <a:pPr algn="ctr"/>
            <a:r>
              <a:rPr lang="lv-LV" sz="5400" b="1" dirty="0"/>
              <a:t>Kurzemes plānošanas reģiona īstenotās aktivitātes 2023.gadā</a:t>
            </a:r>
          </a:p>
        </p:txBody>
      </p:sp>
      <p:grpSp>
        <p:nvGrpSpPr>
          <p:cNvPr id="17" name="Grupa 16">
            <a:extLst>
              <a:ext uri="{FF2B5EF4-FFF2-40B4-BE49-F238E27FC236}">
                <a16:creationId xmlns:a16="http://schemas.microsoft.com/office/drawing/2014/main" id="{3D86427E-ACAB-45F2-6719-C53E650716E1}"/>
              </a:ext>
            </a:extLst>
          </p:cNvPr>
          <p:cNvGrpSpPr/>
          <p:nvPr/>
        </p:nvGrpSpPr>
        <p:grpSpPr>
          <a:xfrm>
            <a:off x="1378339" y="6998"/>
            <a:ext cx="4759268" cy="10287000"/>
            <a:chOff x="0" y="0"/>
            <a:chExt cx="3590488" cy="6858000"/>
          </a:xfrm>
          <a:solidFill>
            <a:srgbClr val="2A4B86"/>
          </a:solidFill>
        </p:grpSpPr>
        <p:sp>
          <p:nvSpPr>
            <p:cNvPr id="18" name="Taisnstūris 17">
              <a:extLst>
                <a:ext uri="{FF2B5EF4-FFF2-40B4-BE49-F238E27FC236}">
                  <a16:creationId xmlns:a16="http://schemas.microsoft.com/office/drawing/2014/main" id="{699CA3C0-7DD8-E0E8-8C6A-B189BB558C1A}"/>
                </a:ext>
              </a:extLst>
            </p:cNvPr>
            <p:cNvSpPr/>
            <p:nvPr/>
          </p:nvSpPr>
          <p:spPr>
            <a:xfrm>
              <a:off x="0" y="0"/>
              <a:ext cx="3053593" cy="6858000"/>
            </a:xfrm>
            <a:prstGeom prst="rect">
              <a:avLst/>
            </a:prstGeom>
            <a:grpFill/>
            <a:ln>
              <a:solidFill>
                <a:srgbClr val="2A4B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22" name="Vienādsānu trīsstūris 21">
              <a:extLst>
                <a:ext uri="{FF2B5EF4-FFF2-40B4-BE49-F238E27FC236}">
                  <a16:creationId xmlns:a16="http://schemas.microsoft.com/office/drawing/2014/main" id="{EAA05ED8-FD18-F2C9-AF82-0F4961CCE08A}"/>
                </a:ext>
              </a:extLst>
            </p:cNvPr>
            <p:cNvSpPr/>
            <p:nvPr/>
          </p:nvSpPr>
          <p:spPr>
            <a:xfrm rot="5400000">
              <a:off x="2441197" y="1258348"/>
              <a:ext cx="1761688" cy="536895"/>
            </a:xfrm>
            <a:prstGeom prst="triangle">
              <a:avLst/>
            </a:prstGeom>
            <a:grpFill/>
            <a:ln>
              <a:solidFill>
                <a:srgbClr val="2A4B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grpSp>
      <p:sp>
        <p:nvSpPr>
          <p:cNvPr id="24" name="Taisnstūris 23">
            <a:extLst>
              <a:ext uri="{FF2B5EF4-FFF2-40B4-BE49-F238E27FC236}">
                <a16:creationId xmlns:a16="http://schemas.microsoft.com/office/drawing/2014/main" id="{1458BCAB-6683-FE80-E711-FAFCB657A8EC}"/>
              </a:ext>
            </a:extLst>
          </p:cNvPr>
          <p:cNvSpPr/>
          <p:nvPr/>
        </p:nvSpPr>
        <p:spPr>
          <a:xfrm>
            <a:off x="0" y="0"/>
            <a:ext cx="1508490" cy="10287000"/>
          </a:xfrm>
          <a:prstGeom prst="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25" name="Vienādsānu trīsstūris 24">
            <a:extLst>
              <a:ext uri="{FF2B5EF4-FFF2-40B4-BE49-F238E27FC236}">
                <a16:creationId xmlns:a16="http://schemas.microsoft.com/office/drawing/2014/main" id="{2E47281D-1EE7-9954-DC76-445F8306CB6C}"/>
              </a:ext>
            </a:extLst>
          </p:cNvPr>
          <p:cNvSpPr/>
          <p:nvPr/>
        </p:nvSpPr>
        <p:spPr>
          <a:xfrm rot="5400000">
            <a:off x="589896" y="1887523"/>
            <a:ext cx="2642532" cy="805343"/>
          </a:xfrm>
          <a:prstGeom prst="triangle">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26" name="Ovāls 25">
            <a:extLst>
              <a:ext uri="{FF2B5EF4-FFF2-40B4-BE49-F238E27FC236}">
                <a16:creationId xmlns:a16="http://schemas.microsoft.com/office/drawing/2014/main" id="{E2741CC0-2E56-D4DD-B63B-F4C72F42D236}"/>
              </a:ext>
            </a:extLst>
          </p:cNvPr>
          <p:cNvSpPr/>
          <p:nvPr/>
        </p:nvSpPr>
        <p:spPr>
          <a:xfrm>
            <a:off x="2405951" y="251410"/>
            <a:ext cx="2497110" cy="2435291"/>
          </a:xfrm>
          <a:prstGeom prst="ellipse">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47" name="TextBox 46">
            <a:extLst>
              <a:ext uri="{FF2B5EF4-FFF2-40B4-BE49-F238E27FC236}">
                <a16:creationId xmlns:a16="http://schemas.microsoft.com/office/drawing/2014/main" id="{7C29DD01-8E9C-6222-4EE3-E95C0CC51D2B}"/>
              </a:ext>
            </a:extLst>
          </p:cNvPr>
          <p:cNvSpPr txBox="1"/>
          <p:nvPr/>
        </p:nvSpPr>
        <p:spPr>
          <a:xfrm>
            <a:off x="1720658" y="4894338"/>
            <a:ext cx="3957291" cy="923330"/>
          </a:xfrm>
          <a:prstGeom prst="rect">
            <a:avLst/>
          </a:prstGeom>
          <a:noFill/>
        </p:spPr>
        <p:txBody>
          <a:bodyPr wrap="square" rtlCol="0">
            <a:spAutoFit/>
          </a:bodyPr>
          <a:lstStyle/>
          <a:p>
            <a:pPr algn="ctr"/>
            <a:r>
              <a:rPr lang="lv-LV" sz="5400" b="1" dirty="0">
                <a:solidFill>
                  <a:schemeClr val="bg1"/>
                </a:solidFill>
              </a:rPr>
              <a:t>73 | 1132</a:t>
            </a:r>
          </a:p>
        </p:txBody>
      </p:sp>
      <p:sp>
        <p:nvSpPr>
          <p:cNvPr id="48" name="TextBox 47">
            <a:extLst>
              <a:ext uri="{FF2B5EF4-FFF2-40B4-BE49-F238E27FC236}">
                <a16:creationId xmlns:a16="http://schemas.microsoft.com/office/drawing/2014/main" id="{B7285BD6-8CE4-7746-135B-B1CF075B6E2D}"/>
              </a:ext>
            </a:extLst>
          </p:cNvPr>
          <p:cNvSpPr txBox="1"/>
          <p:nvPr/>
        </p:nvSpPr>
        <p:spPr>
          <a:xfrm>
            <a:off x="3407328" y="5788785"/>
            <a:ext cx="2065131" cy="507831"/>
          </a:xfrm>
          <a:prstGeom prst="rect">
            <a:avLst/>
          </a:prstGeom>
          <a:noFill/>
        </p:spPr>
        <p:txBody>
          <a:bodyPr wrap="square" rtlCol="0">
            <a:spAutoFit/>
          </a:bodyPr>
          <a:lstStyle/>
          <a:p>
            <a:r>
              <a:rPr lang="lv-LV" sz="2700" b="1" dirty="0">
                <a:solidFill>
                  <a:schemeClr val="bg1"/>
                </a:solidFill>
              </a:rPr>
              <a:t>dalībnieki</a:t>
            </a:r>
          </a:p>
        </p:txBody>
      </p:sp>
      <p:sp>
        <p:nvSpPr>
          <p:cNvPr id="49" name="TextBox 48">
            <a:extLst>
              <a:ext uri="{FF2B5EF4-FFF2-40B4-BE49-F238E27FC236}">
                <a16:creationId xmlns:a16="http://schemas.microsoft.com/office/drawing/2014/main" id="{FEF20F04-345F-E07F-3131-668F796203E0}"/>
              </a:ext>
            </a:extLst>
          </p:cNvPr>
          <p:cNvSpPr txBox="1"/>
          <p:nvPr/>
        </p:nvSpPr>
        <p:spPr>
          <a:xfrm>
            <a:off x="1603398" y="6769461"/>
            <a:ext cx="3604437" cy="2308324"/>
          </a:xfrm>
          <a:prstGeom prst="rect">
            <a:avLst/>
          </a:prstGeom>
          <a:noFill/>
        </p:spPr>
        <p:txBody>
          <a:bodyPr wrap="square">
            <a:spAutoFit/>
          </a:bodyPr>
          <a:lstStyle/>
          <a:p>
            <a:pPr marL="428625" indent="-428625">
              <a:buFont typeface="Arial" panose="020B0604020202020204" pitchFamily="34" charset="0"/>
              <a:buChar char="•"/>
            </a:pPr>
            <a:r>
              <a:rPr lang="lv-LV" sz="2400" b="1" kern="0" dirty="0">
                <a:solidFill>
                  <a:schemeClr val="bg1"/>
                </a:solidFill>
                <a:latin typeface="Calibri" panose="020F0502020204030204" pitchFamily="34" charset="0"/>
                <a:ea typeface="Times New Roman" panose="02020603050405020304" pitchFamily="18" charset="0"/>
              </a:rPr>
              <a:t>6 nometnes ģimenēm un jauniešiem;</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ea typeface="Times New Roman" panose="02020603050405020304" pitchFamily="18" charset="0"/>
              </a:rPr>
              <a:t>69 izglītojoši pasākumi skolēniem un skolotājiem;</a:t>
            </a:r>
          </a:p>
          <a:p>
            <a:pPr marL="428625" indent="-428625">
              <a:buFont typeface="Arial" panose="020B0604020202020204" pitchFamily="34" charset="0"/>
              <a:buChar char="•"/>
            </a:pPr>
            <a:endParaRPr lang="lv-LV" sz="2400" b="1" dirty="0">
              <a:solidFill>
                <a:schemeClr val="bg1"/>
              </a:solidFill>
            </a:endParaRPr>
          </a:p>
        </p:txBody>
      </p:sp>
      <p:sp>
        <p:nvSpPr>
          <p:cNvPr id="50" name="TextBox 49">
            <a:extLst>
              <a:ext uri="{FF2B5EF4-FFF2-40B4-BE49-F238E27FC236}">
                <a16:creationId xmlns:a16="http://schemas.microsoft.com/office/drawing/2014/main" id="{A8277A82-E482-4ECF-57F2-2BD26CE75686}"/>
              </a:ext>
            </a:extLst>
          </p:cNvPr>
          <p:cNvSpPr txBox="1"/>
          <p:nvPr/>
        </p:nvSpPr>
        <p:spPr>
          <a:xfrm>
            <a:off x="1343902" y="5774829"/>
            <a:ext cx="2018564" cy="507831"/>
          </a:xfrm>
          <a:prstGeom prst="rect">
            <a:avLst/>
          </a:prstGeom>
          <a:noFill/>
        </p:spPr>
        <p:txBody>
          <a:bodyPr wrap="square" rtlCol="0">
            <a:spAutoFit/>
          </a:bodyPr>
          <a:lstStyle/>
          <a:p>
            <a:pPr algn="r"/>
            <a:r>
              <a:rPr lang="lv-LV" sz="2700" b="1" dirty="0">
                <a:solidFill>
                  <a:schemeClr val="bg1"/>
                </a:solidFill>
              </a:rPr>
              <a:t>pasākumi</a:t>
            </a:r>
          </a:p>
        </p:txBody>
      </p:sp>
      <p:sp>
        <p:nvSpPr>
          <p:cNvPr id="51" name="TextBox 50">
            <a:extLst>
              <a:ext uri="{FF2B5EF4-FFF2-40B4-BE49-F238E27FC236}">
                <a16:creationId xmlns:a16="http://schemas.microsoft.com/office/drawing/2014/main" id="{60FD8F10-DCB9-4222-54EF-EBA3CCB0CE2E}"/>
              </a:ext>
            </a:extLst>
          </p:cNvPr>
          <p:cNvSpPr txBox="1"/>
          <p:nvPr/>
        </p:nvSpPr>
        <p:spPr>
          <a:xfrm rot="16200000">
            <a:off x="-2943366" y="4391337"/>
            <a:ext cx="7846833" cy="553998"/>
          </a:xfrm>
          <a:prstGeom prst="rect">
            <a:avLst/>
          </a:prstGeom>
          <a:noFill/>
        </p:spPr>
        <p:txBody>
          <a:bodyPr wrap="square" rtlCol="0">
            <a:spAutoFit/>
          </a:bodyPr>
          <a:lstStyle/>
          <a:p>
            <a:r>
              <a:rPr lang="lv-LV" sz="3000" b="1" dirty="0">
                <a:solidFill>
                  <a:schemeClr val="bg1"/>
                </a:solidFill>
              </a:rPr>
              <a:t>IZGLĪTOJOŠI PASĀKUMI UN NOMETNES</a:t>
            </a:r>
          </a:p>
        </p:txBody>
      </p:sp>
      <p:pic>
        <p:nvPicPr>
          <p:cNvPr id="52" name="Attēls 51">
            <a:extLst>
              <a:ext uri="{FF2B5EF4-FFF2-40B4-BE49-F238E27FC236}">
                <a16:creationId xmlns:a16="http://schemas.microsoft.com/office/drawing/2014/main" id="{C37A295B-7005-2FC9-A15C-959B437563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318884" y="9222869"/>
            <a:ext cx="1363410" cy="433014"/>
          </a:xfrm>
          <a:prstGeom prst="rect">
            <a:avLst/>
          </a:prstGeom>
        </p:spPr>
      </p:pic>
      <p:sp>
        <p:nvSpPr>
          <p:cNvPr id="53" name="TextBox 52">
            <a:extLst>
              <a:ext uri="{FF2B5EF4-FFF2-40B4-BE49-F238E27FC236}">
                <a16:creationId xmlns:a16="http://schemas.microsoft.com/office/drawing/2014/main" id="{FAF6FE6F-397B-5EE8-A176-FDCBEE9931D1}"/>
              </a:ext>
            </a:extLst>
          </p:cNvPr>
          <p:cNvSpPr txBox="1"/>
          <p:nvPr/>
        </p:nvSpPr>
        <p:spPr>
          <a:xfrm>
            <a:off x="1435940" y="3608039"/>
            <a:ext cx="3957291" cy="738664"/>
          </a:xfrm>
          <a:prstGeom prst="rect">
            <a:avLst/>
          </a:prstGeom>
          <a:noFill/>
        </p:spPr>
        <p:txBody>
          <a:bodyPr wrap="square" rtlCol="0">
            <a:spAutoFit/>
          </a:bodyPr>
          <a:lstStyle/>
          <a:p>
            <a:pPr algn="ctr"/>
            <a:r>
              <a:rPr lang="lv-LV" sz="4200" b="1" dirty="0">
                <a:solidFill>
                  <a:schemeClr val="bg1"/>
                </a:solidFill>
              </a:rPr>
              <a:t>PAVISAM KOPĀ:</a:t>
            </a:r>
          </a:p>
        </p:txBody>
      </p:sp>
    </p:spTree>
    <p:extLst>
      <p:ext uri="{BB962C8B-B14F-4D97-AF65-F5344CB8AC3E}">
        <p14:creationId xmlns:p14="http://schemas.microsoft.com/office/powerpoint/2010/main" val="8938203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6AE5A363-AEB2-C9A7-C328-6857A534B921}"/>
              </a:ext>
            </a:extLst>
          </p:cNvPr>
          <p:cNvSpPr txBox="1"/>
          <p:nvPr/>
        </p:nvSpPr>
        <p:spPr>
          <a:xfrm rot="16200000">
            <a:off x="12755079" y="4808725"/>
            <a:ext cx="10342119" cy="738664"/>
          </a:xfrm>
          <a:prstGeom prst="rect">
            <a:avLst/>
          </a:prstGeom>
          <a:noFill/>
        </p:spPr>
        <p:txBody>
          <a:bodyPr wrap="square">
            <a:spAutoFit/>
          </a:bodyPr>
          <a:lstStyle/>
          <a:p>
            <a:pPr>
              <a:spcAft>
                <a:spcPts val="1200"/>
              </a:spcAft>
            </a:pPr>
            <a:r>
              <a:rPr lang="lv-LV" sz="2100" dirty="0">
                <a:solidFill>
                  <a:schemeClr val="bg1"/>
                </a:solidFill>
                <a:latin typeface="Calibri" panose="020F0502020204030204" pitchFamily="34" charset="0"/>
                <a:ea typeface="Times New Roman" panose="02020603050405020304" pitchFamily="18" charset="0"/>
              </a:rPr>
              <a:t>Saldus - Ventspils - Liepāja - Kabile - Talsi - Kuldīga - Ugāle - Usma -                     -  Grobiņa - Kandava - Vārme -  Alsunga - Ēdole -  Dundaga - Aizpute - Piltene – Mērsrags – </a:t>
            </a:r>
            <a:r>
              <a:rPr lang="lv-LV" sz="2100" dirty="0" err="1">
                <a:solidFill>
                  <a:schemeClr val="bg1"/>
                </a:solidFill>
                <a:latin typeface="Calibri" panose="020F0502020204030204" pitchFamily="34" charset="0"/>
                <a:ea typeface="Times New Roman" panose="02020603050405020304" pitchFamily="18" charset="0"/>
              </a:rPr>
              <a:t>Uguņi</a:t>
            </a:r>
            <a:r>
              <a:rPr lang="lv-LV" sz="2100" dirty="0">
                <a:solidFill>
                  <a:schemeClr val="bg1"/>
                </a:solidFill>
                <a:latin typeface="Calibri" panose="020F0502020204030204" pitchFamily="34" charset="0"/>
                <a:ea typeface="Times New Roman" panose="02020603050405020304" pitchFamily="18" charset="0"/>
              </a:rPr>
              <a:t> - Pelči</a:t>
            </a:r>
            <a:endParaRPr lang="lv-LV" sz="2400" dirty="0">
              <a:solidFill>
                <a:schemeClr val="bg1"/>
              </a:solidFill>
              <a:latin typeface="Times New Roman" panose="02020603050405020304" pitchFamily="18" charset="0"/>
              <a:ea typeface="Times New Roman" panose="02020603050405020304" pitchFamily="18" charset="0"/>
            </a:endParaRPr>
          </a:p>
        </p:txBody>
      </p:sp>
      <p:grpSp>
        <p:nvGrpSpPr>
          <p:cNvPr id="27" name="Grupa 26">
            <a:extLst>
              <a:ext uri="{FF2B5EF4-FFF2-40B4-BE49-F238E27FC236}">
                <a16:creationId xmlns:a16="http://schemas.microsoft.com/office/drawing/2014/main" id="{93804007-05C8-CBD0-2613-6117B407AD37}"/>
              </a:ext>
            </a:extLst>
          </p:cNvPr>
          <p:cNvGrpSpPr/>
          <p:nvPr/>
        </p:nvGrpSpPr>
        <p:grpSpPr>
          <a:xfrm>
            <a:off x="13246676" y="-6998"/>
            <a:ext cx="4759268" cy="10287000"/>
            <a:chOff x="0" y="0"/>
            <a:chExt cx="3590488" cy="6858000"/>
          </a:xfrm>
          <a:solidFill>
            <a:srgbClr val="799AD5"/>
          </a:solidFill>
        </p:grpSpPr>
        <p:sp>
          <p:nvSpPr>
            <p:cNvPr id="28" name="Taisnstūris 27">
              <a:extLst>
                <a:ext uri="{FF2B5EF4-FFF2-40B4-BE49-F238E27FC236}">
                  <a16:creationId xmlns:a16="http://schemas.microsoft.com/office/drawing/2014/main" id="{17D3FC71-5CA1-5F02-8C74-52B1E575168A}"/>
                </a:ext>
              </a:extLst>
            </p:cNvPr>
            <p:cNvSpPr/>
            <p:nvPr/>
          </p:nvSpPr>
          <p:spPr>
            <a:xfrm>
              <a:off x="0" y="0"/>
              <a:ext cx="3053593" cy="6858000"/>
            </a:xfrm>
            <a:prstGeom prst="rect">
              <a:avLst/>
            </a:prstGeom>
            <a:grpFill/>
            <a:ln>
              <a:solidFill>
                <a:srgbClr val="799A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29" name="Vienādsānu trīsstūris 28">
              <a:extLst>
                <a:ext uri="{FF2B5EF4-FFF2-40B4-BE49-F238E27FC236}">
                  <a16:creationId xmlns:a16="http://schemas.microsoft.com/office/drawing/2014/main" id="{3DCDD9AB-DE6D-04A7-61B3-1422BF9F8CE7}"/>
                </a:ext>
              </a:extLst>
            </p:cNvPr>
            <p:cNvSpPr/>
            <p:nvPr/>
          </p:nvSpPr>
          <p:spPr>
            <a:xfrm rot="5400000">
              <a:off x="2441197" y="1258348"/>
              <a:ext cx="1761688" cy="536895"/>
            </a:xfrm>
            <a:prstGeom prst="triangle">
              <a:avLst/>
            </a:prstGeom>
            <a:grpFill/>
            <a:ln>
              <a:solidFill>
                <a:srgbClr val="799A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grpSp>
      <p:grpSp>
        <p:nvGrpSpPr>
          <p:cNvPr id="24" name="Grupa 23">
            <a:extLst>
              <a:ext uri="{FF2B5EF4-FFF2-40B4-BE49-F238E27FC236}">
                <a16:creationId xmlns:a16="http://schemas.microsoft.com/office/drawing/2014/main" id="{325ECF5A-4DE3-8DAE-64AB-870A1ACECB3A}"/>
              </a:ext>
            </a:extLst>
          </p:cNvPr>
          <p:cNvGrpSpPr/>
          <p:nvPr/>
        </p:nvGrpSpPr>
        <p:grpSpPr>
          <a:xfrm>
            <a:off x="9440062" y="-6998"/>
            <a:ext cx="4759268" cy="10287000"/>
            <a:chOff x="0" y="0"/>
            <a:chExt cx="3590488" cy="6858000"/>
          </a:xfrm>
          <a:solidFill>
            <a:srgbClr val="507BC8"/>
          </a:solidFill>
        </p:grpSpPr>
        <p:sp>
          <p:nvSpPr>
            <p:cNvPr id="25" name="Taisnstūris 24">
              <a:extLst>
                <a:ext uri="{FF2B5EF4-FFF2-40B4-BE49-F238E27FC236}">
                  <a16:creationId xmlns:a16="http://schemas.microsoft.com/office/drawing/2014/main" id="{35A699C8-CBA0-DE65-E861-1C95097A11C9}"/>
                </a:ext>
              </a:extLst>
            </p:cNvPr>
            <p:cNvSpPr/>
            <p:nvPr/>
          </p:nvSpPr>
          <p:spPr>
            <a:xfrm>
              <a:off x="0" y="0"/>
              <a:ext cx="3053593" cy="6858000"/>
            </a:xfrm>
            <a:prstGeom prst="rect">
              <a:avLst/>
            </a:prstGeom>
            <a:grpFill/>
            <a:ln>
              <a:solidFill>
                <a:srgbClr val="507BC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26" name="Vienādsānu trīsstūris 25">
              <a:extLst>
                <a:ext uri="{FF2B5EF4-FFF2-40B4-BE49-F238E27FC236}">
                  <a16:creationId xmlns:a16="http://schemas.microsoft.com/office/drawing/2014/main" id="{FE22DAC5-7D9F-C670-4A3C-72B4791CE2B9}"/>
                </a:ext>
              </a:extLst>
            </p:cNvPr>
            <p:cNvSpPr/>
            <p:nvPr/>
          </p:nvSpPr>
          <p:spPr>
            <a:xfrm rot="5400000">
              <a:off x="2441197" y="1258348"/>
              <a:ext cx="1761688" cy="536895"/>
            </a:xfrm>
            <a:prstGeom prst="triangle">
              <a:avLst/>
            </a:prstGeom>
            <a:grpFill/>
            <a:ln>
              <a:solidFill>
                <a:srgbClr val="507BC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grpSp>
      <p:grpSp>
        <p:nvGrpSpPr>
          <p:cNvPr id="18" name="Grupa 17">
            <a:extLst>
              <a:ext uri="{FF2B5EF4-FFF2-40B4-BE49-F238E27FC236}">
                <a16:creationId xmlns:a16="http://schemas.microsoft.com/office/drawing/2014/main" id="{37941D59-5366-A20E-D43B-2DA1E9B8C72D}"/>
              </a:ext>
            </a:extLst>
          </p:cNvPr>
          <p:cNvGrpSpPr/>
          <p:nvPr/>
        </p:nvGrpSpPr>
        <p:grpSpPr>
          <a:xfrm>
            <a:off x="5392460" y="-6998"/>
            <a:ext cx="4759268" cy="10287000"/>
            <a:chOff x="0" y="0"/>
            <a:chExt cx="3590488" cy="6858000"/>
          </a:xfrm>
          <a:solidFill>
            <a:srgbClr val="3965B5"/>
          </a:solidFill>
        </p:grpSpPr>
        <p:sp>
          <p:nvSpPr>
            <p:cNvPr id="22" name="Taisnstūris 21">
              <a:extLst>
                <a:ext uri="{FF2B5EF4-FFF2-40B4-BE49-F238E27FC236}">
                  <a16:creationId xmlns:a16="http://schemas.microsoft.com/office/drawing/2014/main" id="{69BB3321-F82E-4AA8-A37C-95F02BE99D4E}"/>
                </a:ext>
              </a:extLst>
            </p:cNvPr>
            <p:cNvSpPr/>
            <p:nvPr/>
          </p:nvSpPr>
          <p:spPr>
            <a:xfrm>
              <a:off x="0" y="0"/>
              <a:ext cx="3053593" cy="6858000"/>
            </a:xfrm>
            <a:prstGeom prst="rect">
              <a:avLst/>
            </a:prstGeom>
            <a:grpFill/>
            <a:ln>
              <a:solidFill>
                <a:srgbClr val="3965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23" name="Vienādsānu trīsstūris 22">
              <a:extLst>
                <a:ext uri="{FF2B5EF4-FFF2-40B4-BE49-F238E27FC236}">
                  <a16:creationId xmlns:a16="http://schemas.microsoft.com/office/drawing/2014/main" id="{1FD8D85F-7F8C-3B38-9871-0F128AC71FE4}"/>
                </a:ext>
              </a:extLst>
            </p:cNvPr>
            <p:cNvSpPr/>
            <p:nvPr/>
          </p:nvSpPr>
          <p:spPr>
            <a:xfrm rot="5400000">
              <a:off x="2441197" y="1258348"/>
              <a:ext cx="1761688" cy="536895"/>
            </a:xfrm>
            <a:prstGeom prst="triangle">
              <a:avLst/>
            </a:prstGeom>
            <a:grpFill/>
            <a:ln>
              <a:solidFill>
                <a:srgbClr val="3965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grpSp>
      <p:grpSp>
        <p:nvGrpSpPr>
          <p:cNvPr id="3" name="Grupa 2">
            <a:extLst>
              <a:ext uri="{FF2B5EF4-FFF2-40B4-BE49-F238E27FC236}">
                <a16:creationId xmlns:a16="http://schemas.microsoft.com/office/drawing/2014/main" id="{148352F0-CA21-CE8F-77CA-F192B0044948}"/>
              </a:ext>
            </a:extLst>
          </p:cNvPr>
          <p:cNvGrpSpPr/>
          <p:nvPr/>
        </p:nvGrpSpPr>
        <p:grpSpPr>
          <a:xfrm>
            <a:off x="1378339" y="6998"/>
            <a:ext cx="4759268" cy="10287000"/>
            <a:chOff x="0" y="0"/>
            <a:chExt cx="3590488" cy="6858000"/>
          </a:xfrm>
          <a:solidFill>
            <a:srgbClr val="2A4B86"/>
          </a:solidFill>
        </p:grpSpPr>
        <p:sp>
          <p:nvSpPr>
            <p:cNvPr id="4" name="Taisnstūris 3">
              <a:extLst>
                <a:ext uri="{FF2B5EF4-FFF2-40B4-BE49-F238E27FC236}">
                  <a16:creationId xmlns:a16="http://schemas.microsoft.com/office/drawing/2014/main" id="{43B4E074-AD98-FBA9-C7B6-335A24D1A3BA}"/>
                </a:ext>
              </a:extLst>
            </p:cNvPr>
            <p:cNvSpPr/>
            <p:nvPr/>
          </p:nvSpPr>
          <p:spPr>
            <a:xfrm>
              <a:off x="0" y="0"/>
              <a:ext cx="3053593" cy="6858000"/>
            </a:xfrm>
            <a:prstGeom prst="rect">
              <a:avLst/>
            </a:prstGeom>
            <a:grpFill/>
            <a:ln>
              <a:solidFill>
                <a:srgbClr val="2A4B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17" name="Vienādsānu trīsstūris 16">
              <a:extLst>
                <a:ext uri="{FF2B5EF4-FFF2-40B4-BE49-F238E27FC236}">
                  <a16:creationId xmlns:a16="http://schemas.microsoft.com/office/drawing/2014/main" id="{6F6A1BD1-1A44-5A53-F873-7EA740771A30}"/>
                </a:ext>
              </a:extLst>
            </p:cNvPr>
            <p:cNvSpPr/>
            <p:nvPr/>
          </p:nvSpPr>
          <p:spPr>
            <a:xfrm rot="5400000">
              <a:off x="2441197" y="1258348"/>
              <a:ext cx="1761688" cy="536895"/>
            </a:xfrm>
            <a:prstGeom prst="triangle">
              <a:avLst/>
            </a:prstGeom>
            <a:grpFill/>
            <a:ln>
              <a:solidFill>
                <a:srgbClr val="2A4B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grpSp>
      <p:sp>
        <p:nvSpPr>
          <p:cNvPr id="5" name="Taisnstūris 4">
            <a:extLst>
              <a:ext uri="{FF2B5EF4-FFF2-40B4-BE49-F238E27FC236}">
                <a16:creationId xmlns:a16="http://schemas.microsoft.com/office/drawing/2014/main" id="{5BD0A06F-4C03-CA9F-2C51-19A3397CBA1C}"/>
              </a:ext>
            </a:extLst>
          </p:cNvPr>
          <p:cNvSpPr/>
          <p:nvPr/>
        </p:nvSpPr>
        <p:spPr>
          <a:xfrm>
            <a:off x="0" y="0"/>
            <a:ext cx="1508490" cy="10287000"/>
          </a:xfrm>
          <a:prstGeom prst="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6" name="Vienādsānu trīsstūris 5">
            <a:extLst>
              <a:ext uri="{FF2B5EF4-FFF2-40B4-BE49-F238E27FC236}">
                <a16:creationId xmlns:a16="http://schemas.microsoft.com/office/drawing/2014/main" id="{92BA9CA0-DB0D-DDA5-2AF4-42769B45238C}"/>
              </a:ext>
            </a:extLst>
          </p:cNvPr>
          <p:cNvSpPr/>
          <p:nvPr/>
        </p:nvSpPr>
        <p:spPr>
          <a:xfrm rot="5400000">
            <a:off x="589896" y="1887523"/>
            <a:ext cx="2642532" cy="805343"/>
          </a:xfrm>
          <a:prstGeom prst="triangle">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30" name="Ovāls 29">
            <a:extLst>
              <a:ext uri="{FF2B5EF4-FFF2-40B4-BE49-F238E27FC236}">
                <a16:creationId xmlns:a16="http://schemas.microsoft.com/office/drawing/2014/main" id="{7A9208D6-92AF-563C-D932-3E3CF7634A79}"/>
              </a:ext>
            </a:extLst>
          </p:cNvPr>
          <p:cNvSpPr/>
          <p:nvPr/>
        </p:nvSpPr>
        <p:spPr>
          <a:xfrm>
            <a:off x="6183791" y="251410"/>
            <a:ext cx="2497110" cy="2435291"/>
          </a:xfrm>
          <a:prstGeom prst="ellipse">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31" name="Ovāls 30">
            <a:extLst>
              <a:ext uri="{FF2B5EF4-FFF2-40B4-BE49-F238E27FC236}">
                <a16:creationId xmlns:a16="http://schemas.microsoft.com/office/drawing/2014/main" id="{CA6FF446-FFC0-366D-CC61-22F035D8A314}"/>
              </a:ext>
            </a:extLst>
          </p:cNvPr>
          <p:cNvSpPr/>
          <p:nvPr/>
        </p:nvSpPr>
        <p:spPr>
          <a:xfrm>
            <a:off x="14594472" y="251410"/>
            <a:ext cx="2497110" cy="2435291"/>
          </a:xfrm>
          <a:prstGeom prst="ellipse">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32" name="Ovāls 31">
            <a:extLst>
              <a:ext uri="{FF2B5EF4-FFF2-40B4-BE49-F238E27FC236}">
                <a16:creationId xmlns:a16="http://schemas.microsoft.com/office/drawing/2014/main" id="{C8C7AD0A-2298-3A9D-26F6-2B6811BD5048}"/>
              </a:ext>
            </a:extLst>
          </p:cNvPr>
          <p:cNvSpPr/>
          <p:nvPr/>
        </p:nvSpPr>
        <p:spPr>
          <a:xfrm>
            <a:off x="10333569" y="251410"/>
            <a:ext cx="2497110" cy="2435291"/>
          </a:xfrm>
          <a:prstGeom prst="ellipse">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33" name="Ovāls 32">
            <a:extLst>
              <a:ext uri="{FF2B5EF4-FFF2-40B4-BE49-F238E27FC236}">
                <a16:creationId xmlns:a16="http://schemas.microsoft.com/office/drawing/2014/main" id="{B222C690-5FEA-7D8A-DAB4-51D19892595D}"/>
              </a:ext>
            </a:extLst>
          </p:cNvPr>
          <p:cNvSpPr/>
          <p:nvPr/>
        </p:nvSpPr>
        <p:spPr>
          <a:xfrm>
            <a:off x="2405951" y="251410"/>
            <a:ext cx="2497110" cy="2435291"/>
          </a:xfrm>
          <a:prstGeom prst="ellipse">
            <a:avLst/>
          </a:prstGeom>
          <a:blipFill>
            <a:blip r:embed="rId5"/>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34" name="TextBox 33">
            <a:extLst>
              <a:ext uri="{FF2B5EF4-FFF2-40B4-BE49-F238E27FC236}">
                <a16:creationId xmlns:a16="http://schemas.microsoft.com/office/drawing/2014/main" id="{735E9A21-0C5F-E32F-7FAA-0BBE2487CBF3}"/>
              </a:ext>
            </a:extLst>
          </p:cNvPr>
          <p:cNvSpPr txBox="1"/>
          <p:nvPr/>
        </p:nvSpPr>
        <p:spPr>
          <a:xfrm>
            <a:off x="5469902" y="3413374"/>
            <a:ext cx="3576288" cy="1154162"/>
          </a:xfrm>
          <a:prstGeom prst="rect">
            <a:avLst/>
          </a:prstGeom>
          <a:noFill/>
        </p:spPr>
        <p:txBody>
          <a:bodyPr wrap="square" rtlCol="0">
            <a:spAutoFit/>
          </a:bodyPr>
          <a:lstStyle/>
          <a:p>
            <a:pPr algn="ctr"/>
            <a:r>
              <a:rPr lang="lv-LV" sz="4800" b="1" dirty="0">
                <a:solidFill>
                  <a:schemeClr val="bg1"/>
                </a:solidFill>
              </a:rPr>
              <a:t>NOMETNES </a:t>
            </a:r>
          </a:p>
          <a:p>
            <a:pPr algn="ctr"/>
            <a:r>
              <a:rPr lang="lv-LV" sz="2100" b="1" dirty="0">
                <a:solidFill>
                  <a:schemeClr val="bg1"/>
                </a:solidFill>
              </a:rPr>
              <a:t>SOCIĀLAI IEKĻAUŠANAI</a:t>
            </a:r>
          </a:p>
        </p:txBody>
      </p:sp>
      <p:sp>
        <p:nvSpPr>
          <p:cNvPr id="36" name="TextBox 35">
            <a:extLst>
              <a:ext uri="{FF2B5EF4-FFF2-40B4-BE49-F238E27FC236}">
                <a16:creationId xmlns:a16="http://schemas.microsoft.com/office/drawing/2014/main" id="{554E0A19-5624-FD87-4933-D7C845A52D13}"/>
              </a:ext>
            </a:extLst>
          </p:cNvPr>
          <p:cNvSpPr txBox="1"/>
          <p:nvPr/>
        </p:nvSpPr>
        <p:spPr>
          <a:xfrm>
            <a:off x="9543947" y="3413373"/>
            <a:ext cx="3850305" cy="1569660"/>
          </a:xfrm>
          <a:prstGeom prst="rect">
            <a:avLst/>
          </a:prstGeom>
          <a:noFill/>
        </p:spPr>
        <p:txBody>
          <a:bodyPr wrap="square" rtlCol="0">
            <a:spAutoFit/>
          </a:bodyPr>
          <a:lstStyle/>
          <a:p>
            <a:pPr algn="ctr"/>
            <a:r>
              <a:rPr lang="lv-LV" sz="4800" b="1" dirty="0">
                <a:solidFill>
                  <a:schemeClr val="bg1"/>
                </a:solidFill>
              </a:rPr>
              <a:t>IZGLĪTOJOŠAS AKTIVITĀTES</a:t>
            </a:r>
          </a:p>
        </p:txBody>
      </p:sp>
      <p:sp>
        <p:nvSpPr>
          <p:cNvPr id="43" name="TextBox 42">
            <a:extLst>
              <a:ext uri="{FF2B5EF4-FFF2-40B4-BE49-F238E27FC236}">
                <a16:creationId xmlns:a16="http://schemas.microsoft.com/office/drawing/2014/main" id="{B3EBB520-32CA-0E44-5626-560EFECE48F4}"/>
              </a:ext>
            </a:extLst>
          </p:cNvPr>
          <p:cNvSpPr txBox="1"/>
          <p:nvPr/>
        </p:nvSpPr>
        <p:spPr>
          <a:xfrm>
            <a:off x="5377046" y="4883897"/>
            <a:ext cx="3957291" cy="923330"/>
          </a:xfrm>
          <a:prstGeom prst="rect">
            <a:avLst/>
          </a:prstGeom>
          <a:noFill/>
        </p:spPr>
        <p:txBody>
          <a:bodyPr wrap="square" rtlCol="0">
            <a:spAutoFit/>
          </a:bodyPr>
          <a:lstStyle/>
          <a:p>
            <a:pPr algn="ctr"/>
            <a:r>
              <a:rPr lang="lv-LV" sz="5400" b="1" dirty="0">
                <a:solidFill>
                  <a:schemeClr val="bg1"/>
                </a:solidFill>
              </a:rPr>
              <a:t>5 | 150</a:t>
            </a:r>
          </a:p>
        </p:txBody>
      </p:sp>
      <p:sp>
        <p:nvSpPr>
          <p:cNvPr id="44" name="TextBox 43">
            <a:extLst>
              <a:ext uri="{FF2B5EF4-FFF2-40B4-BE49-F238E27FC236}">
                <a16:creationId xmlns:a16="http://schemas.microsoft.com/office/drawing/2014/main" id="{FB52DB5C-72F7-6B78-B27F-D763246F57B0}"/>
              </a:ext>
            </a:extLst>
          </p:cNvPr>
          <p:cNvSpPr txBox="1"/>
          <p:nvPr/>
        </p:nvSpPr>
        <p:spPr>
          <a:xfrm>
            <a:off x="7010844" y="5576235"/>
            <a:ext cx="2189976" cy="507831"/>
          </a:xfrm>
          <a:prstGeom prst="rect">
            <a:avLst/>
          </a:prstGeom>
          <a:noFill/>
        </p:spPr>
        <p:txBody>
          <a:bodyPr wrap="square" rtlCol="0">
            <a:spAutoFit/>
          </a:bodyPr>
          <a:lstStyle/>
          <a:p>
            <a:pPr algn="ctr"/>
            <a:r>
              <a:rPr lang="lv-LV" sz="2700" b="1" dirty="0">
                <a:solidFill>
                  <a:schemeClr val="bg1"/>
                </a:solidFill>
              </a:rPr>
              <a:t>dalībnieki</a:t>
            </a:r>
          </a:p>
        </p:txBody>
      </p:sp>
      <p:sp>
        <p:nvSpPr>
          <p:cNvPr id="45" name="TextBox 44">
            <a:extLst>
              <a:ext uri="{FF2B5EF4-FFF2-40B4-BE49-F238E27FC236}">
                <a16:creationId xmlns:a16="http://schemas.microsoft.com/office/drawing/2014/main" id="{737D2EF8-20A6-273C-E4F8-F4351CCD2CFE}"/>
              </a:ext>
            </a:extLst>
          </p:cNvPr>
          <p:cNvSpPr txBox="1"/>
          <p:nvPr/>
        </p:nvSpPr>
        <p:spPr>
          <a:xfrm>
            <a:off x="5336923" y="5576235"/>
            <a:ext cx="1791962" cy="507831"/>
          </a:xfrm>
          <a:prstGeom prst="rect">
            <a:avLst/>
          </a:prstGeom>
          <a:noFill/>
        </p:spPr>
        <p:txBody>
          <a:bodyPr wrap="square" rtlCol="0">
            <a:spAutoFit/>
          </a:bodyPr>
          <a:lstStyle/>
          <a:p>
            <a:pPr algn="r"/>
            <a:r>
              <a:rPr lang="lv-LV" sz="2700" b="1" dirty="0">
                <a:solidFill>
                  <a:schemeClr val="bg1"/>
                </a:solidFill>
              </a:rPr>
              <a:t>nometnes</a:t>
            </a:r>
          </a:p>
        </p:txBody>
      </p:sp>
      <p:sp>
        <p:nvSpPr>
          <p:cNvPr id="46" name="TextBox 45">
            <a:extLst>
              <a:ext uri="{FF2B5EF4-FFF2-40B4-BE49-F238E27FC236}">
                <a16:creationId xmlns:a16="http://schemas.microsoft.com/office/drawing/2014/main" id="{DA66C625-02FB-1DC6-632B-DD9519B88382}"/>
              </a:ext>
            </a:extLst>
          </p:cNvPr>
          <p:cNvSpPr txBox="1"/>
          <p:nvPr/>
        </p:nvSpPr>
        <p:spPr>
          <a:xfrm>
            <a:off x="5402431" y="6271294"/>
            <a:ext cx="3751610" cy="3046988"/>
          </a:xfrm>
          <a:prstGeom prst="rect">
            <a:avLst/>
          </a:prstGeom>
          <a:noFill/>
        </p:spPr>
        <p:txBody>
          <a:bodyPr wrap="square">
            <a:spAutoFit/>
          </a:bodyPr>
          <a:lstStyle/>
          <a:p>
            <a:r>
              <a:rPr lang="lv-LV" sz="2400" b="1" kern="0" dirty="0">
                <a:solidFill>
                  <a:schemeClr val="bg1"/>
                </a:solidFill>
                <a:latin typeface="Calibri" panose="020F0502020204030204" pitchFamily="34" charset="0"/>
                <a:ea typeface="Times New Roman" panose="02020603050405020304" pitchFamily="18" charset="0"/>
              </a:rPr>
              <a:t>5 iekļaujošas nometnes kopumā 150 dalībniekiem:</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rPr>
              <a:t>3 piecu dienu nometnes vasarā,</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rPr>
              <a:t>2 trīs dienu nometnes rudens brīvlaikā,</a:t>
            </a:r>
          </a:p>
          <a:p>
            <a:pPr marL="428625" indent="-428625">
              <a:buFont typeface="Arial" panose="020B0604020202020204" pitchFamily="34" charset="0"/>
              <a:buChar char="•"/>
            </a:pPr>
            <a:r>
              <a:rPr lang="lv-LV" sz="2400" b="1" dirty="0">
                <a:solidFill>
                  <a:schemeClr val="bg1"/>
                </a:solidFill>
              </a:rPr>
              <a:t>49 ģimenes ar bērniem ar un bez invaliditātes.</a:t>
            </a:r>
          </a:p>
        </p:txBody>
      </p:sp>
      <p:sp>
        <p:nvSpPr>
          <p:cNvPr id="51" name="TextBox 50">
            <a:extLst>
              <a:ext uri="{FF2B5EF4-FFF2-40B4-BE49-F238E27FC236}">
                <a16:creationId xmlns:a16="http://schemas.microsoft.com/office/drawing/2014/main" id="{1E120502-8EAC-3284-3F63-8299816B8C48}"/>
              </a:ext>
            </a:extLst>
          </p:cNvPr>
          <p:cNvSpPr txBox="1"/>
          <p:nvPr/>
        </p:nvSpPr>
        <p:spPr>
          <a:xfrm>
            <a:off x="9679741" y="4912035"/>
            <a:ext cx="3774443" cy="923330"/>
          </a:xfrm>
          <a:prstGeom prst="rect">
            <a:avLst/>
          </a:prstGeom>
          <a:noFill/>
        </p:spPr>
        <p:txBody>
          <a:bodyPr wrap="square" rtlCol="0">
            <a:spAutoFit/>
          </a:bodyPr>
          <a:lstStyle/>
          <a:p>
            <a:pPr algn="ctr"/>
            <a:r>
              <a:rPr lang="lv-LV" sz="5400" b="1" dirty="0">
                <a:solidFill>
                  <a:schemeClr val="bg1"/>
                </a:solidFill>
              </a:rPr>
              <a:t>69 | 962</a:t>
            </a:r>
          </a:p>
        </p:txBody>
      </p:sp>
      <p:sp>
        <p:nvSpPr>
          <p:cNvPr id="54" name="TextBox 53">
            <a:extLst>
              <a:ext uri="{FF2B5EF4-FFF2-40B4-BE49-F238E27FC236}">
                <a16:creationId xmlns:a16="http://schemas.microsoft.com/office/drawing/2014/main" id="{CFE23B19-2117-2AC7-83F7-00463D23840C}"/>
              </a:ext>
            </a:extLst>
          </p:cNvPr>
          <p:cNvSpPr txBox="1"/>
          <p:nvPr/>
        </p:nvSpPr>
        <p:spPr>
          <a:xfrm>
            <a:off x="9591989" y="6293810"/>
            <a:ext cx="3763326" cy="3416320"/>
          </a:xfrm>
          <a:prstGeom prst="rect">
            <a:avLst/>
          </a:prstGeom>
          <a:noFill/>
        </p:spPr>
        <p:txBody>
          <a:bodyPr wrap="square">
            <a:spAutoFit/>
          </a:bodyPr>
          <a:lstStyle/>
          <a:p>
            <a:r>
              <a:rPr lang="lv-LV" sz="2400" b="1" kern="0" dirty="0">
                <a:solidFill>
                  <a:schemeClr val="bg1"/>
                </a:solidFill>
                <a:latin typeface="Calibri" panose="020F0502020204030204" pitchFamily="34" charset="0"/>
                <a:ea typeface="Times New Roman" panose="02020603050405020304" pitchFamily="18" charset="0"/>
              </a:rPr>
              <a:t>izglītojoši pasākumi 4. un 5. klašu skolēniem un skolotājiem Kurzemes reģiona skolās:</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ea typeface="Times New Roman" panose="02020603050405020304" pitchFamily="18" charset="0"/>
              </a:rPr>
              <a:t>Par cilvēkiem ar invaliditāti,</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ea typeface="Times New Roman" panose="02020603050405020304" pitchFamily="18" charset="0"/>
              </a:rPr>
              <a:t>Par komunikāciju ar cilvēkiem ar invaliditāti un  komunikāciju.</a:t>
            </a:r>
          </a:p>
        </p:txBody>
      </p:sp>
      <p:sp>
        <p:nvSpPr>
          <p:cNvPr id="10" name="TextBox 9">
            <a:extLst>
              <a:ext uri="{FF2B5EF4-FFF2-40B4-BE49-F238E27FC236}">
                <a16:creationId xmlns:a16="http://schemas.microsoft.com/office/drawing/2014/main" id="{2FC44506-4BBD-CAEC-601F-3E045BA379E1}"/>
              </a:ext>
            </a:extLst>
          </p:cNvPr>
          <p:cNvSpPr txBox="1"/>
          <p:nvPr/>
        </p:nvSpPr>
        <p:spPr>
          <a:xfrm>
            <a:off x="11229869" y="5589003"/>
            <a:ext cx="2189976" cy="507831"/>
          </a:xfrm>
          <a:prstGeom prst="rect">
            <a:avLst/>
          </a:prstGeom>
          <a:noFill/>
        </p:spPr>
        <p:txBody>
          <a:bodyPr wrap="square" rtlCol="0">
            <a:spAutoFit/>
          </a:bodyPr>
          <a:lstStyle/>
          <a:p>
            <a:pPr algn="ctr"/>
            <a:r>
              <a:rPr lang="lv-LV" sz="2700" b="1" dirty="0">
                <a:solidFill>
                  <a:schemeClr val="bg1"/>
                </a:solidFill>
              </a:rPr>
              <a:t>dalībnieki</a:t>
            </a:r>
          </a:p>
        </p:txBody>
      </p:sp>
      <p:sp>
        <p:nvSpPr>
          <p:cNvPr id="11" name="TextBox 10">
            <a:extLst>
              <a:ext uri="{FF2B5EF4-FFF2-40B4-BE49-F238E27FC236}">
                <a16:creationId xmlns:a16="http://schemas.microsoft.com/office/drawing/2014/main" id="{583B728B-0118-A0E3-6D21-4DA8831FD81D}"/>
              </a:ext>
            </a:extLst>
          </p:cNvPr>
          <p:cNvSpPr txBox="1"/>
          <p:nvPr/>
        </p:nvSpPr>
        <p:spPr>
          <a:xfrm>
            <a:off x="9736122" y="5572842"/>
            <a:ext cx="1732977" cy="507831"/>
          </a:xfrm>
          <a:prstGeom prst="rect">
            <a:avLst/>
          </a:prstGeom>
          <a:noFill/>
        </p:spPr>
        <p:txBody>
          <a:bodyPr wrap="square" rtlCol="0">
            <a:spAutoFit/>
          </a:bodyPr>
          <a:lstStyle/>
          <a:p>
            <a:pPr algn="r"/>
            <a:r>
              <a:rPr lang="lv-LV" sz="2700" b="1" dirty="0">
                <a:solidFill>
                  <a:schemeClr val="bg1"/>
                </a:solidFill>
              </a:rPr>
              <a:t>pasākumi</a:t>
            </a:r>
          </a:p>
        </p:txBody>
      </p:sp>
      <p:sp>
        <p:nvSpPr>
          <p:cNvPr id="16" name="TextBox 15">
            <a:extLst>
              <a:ext uri="{FF2B5EF4-FFF2-40B4-BE49-F238E27FC236}">
                <a16:creationId xmlns:a16="http://schemas.microsoft.com/office/drawing/2014/main" id="{BEE72B50-5F09-6785-3A33-A1199DDE8BE4}"/>
              </a:ext>
            </a:extLst>
          </p:cNvPr>
          <p:cNvSpPr txBox="1"/>
          <p:nvPr/>
        </p:nvSpPr>
        <p:spPr>
          <a:xfrm rot="16200000">
            <a:off x="-2943366" y="4391337"/>
            <a:ext cx="7846833" cy="553998"/>
          </a:xfrm>
          <a:prstGeom prst="rect">
            <a:avLst/>
          </a:prstGeom>
          <a:noFill/>
        </p:spPr>
        <p:txBody>
          <a:bodyPr wrap="square" rtlCol="0">
            <a:spAutoFit/>
          </a:bodyPr>
          <a:lstStyle/>
          <a:p>
            <a:r>
              <a:rPr lang="lv-LV" sz="3000" b="1" dirty="0">
                <a:solidFill>
                  <a:schemeClr val="bg1"/>
                </a:solidFill>
              </a:rPr>
              <a:t>IZGLĪTOJOŠI PASĀKUMI UN NOMETNES</a:t>
            </a:r>
          </a:p>
        </p:txBody>
      </p:sp>
      <p:sp>
        <p:nvSpPr>
          <p:cNvPr id="8" name="TextBox 7">
            <a:extLst>
              <a:ext uri="{FF2B5EF4-FFF2-40B4-BE49-F238E27FC236}">
                <a16:creationId xmlns:a16="http://schemas.microsoft.com/office/drawing/2014/main" id="{67D3EDA1-6008-C15F-BA38-8BCC01B09AC3}"/>
              </a:ext>
            </a:extLst>
          </p:cNvPr>
          <p:cNvSpPr txBox="1"/>
          <p:nvPr/>
        </p:nvSpPr>
        <p:spPr>
          <a:xfrm>
            <a:off x="1435940" y="3608039"/>
            <a:ext cx="3957291" cy="738664"/>
          </a:xfrm>
          <a:prstGeom prst="rect">
            <a:avLst/>
          </a:prstGeom>
          <a:noFill/>
        </p:spPr>
        <p:txBody>
          <a:bodyPr wrap="square" rtlCol="0">
            <a:spAutoFit/>
          </a:bodyPr>
          <a:lstStyle/>
          <a:p>
            <a:pPr algn="ctr"/>
            <a:r>
              <a:rPr lang="lv-LV" sz="4200" b="1" dirty="0">
                <a:solidFill>
                  <a:schemeClr val="bg1"/>
                </a:solidFill>
              </a:rPr>
              <a:t>PAVISAM KOPĀ:</a:t>
            </a:r>
          </a:p>
        </p:txBody>
      </p:sp>
      <p:sp>
        <p:nvSpPr>
          <p:cNvPr id="12" name="TextBox 11">
            <a:extLst>
              <a:ext uri="{FF2B5EF4-FFF2-40B4-BE49-F238E27FC236}">
                <a16:creationId xmlns:a16="http://schemas.microsoft.com/office/drawing/2014/main" id="{5FB3AEB6-76F4-9FFE-1AB8-701337C9C4AD}"/>
              </a:ext>
            </a:extLst>
          </p:cNvPr>
          <p:cNvSpPr txBox="1"/>
          <p:nvPr/>
        </p:nvSpPr>
        <p:spPr>
          <a:xfrm>
            <a:off x="1720658" y="4894338"/>
            <a:ext cx="3957291" cy="923330"/>
          </a:xfrm>
          <a:prstGeom prst="rect">
            <a:avLst/>
          </a:prstGeom>
          <a:noFill/>
        </p:spPr>
        <p:txBody>
          <a:bodyPr wrap="square" rtlCol="0">
            <a:spAutoFit/>
          </a:bodyPr>
          <a:lstStyle/>
          <a:p>
            <a:pPr algn="ctr"/>
            <a:r>
              <a:rPr lang="lv-LV" sz="5400" b="1" dirty="0">
                <a:solidFill>
                  <a:schemeClr val="bg1"/>
                </a:solidFill>
              </a:rPr>
              <a:t>73 | 1132</a:t>
            </a:r>
          </a:p>
        </p:txBody>
      </p:sp>
      <p:sp>
        <p:nvSpPr>
          <p:cNvPr id="13" name="TextBox 12">
            <a:extLst>
              <a:ext uri="{FF2B5EF4-FFF2-40B4-BE49-F238E27FC236}">
                <a16:creationId xmlns:a16="http://schemas.microsoft.com/office/drawing/2014/main" id="{C0419F26-3A32-1D5D-AB91-5149EAA894D0}"/>
              </a:ext>
            </a:extLst>
          </p:cNvPr>
          <p:cNvSpPr txBox="1"/>
          <p:nvPr/>
        </p:nvSpPr>
        <p:spPr>
          <a:xfrm>
            <a:off x="3407328" y="5788785"/>
            <a:ext cx="2065131" cy="507831"/>
          </a:xfrm>
          <a:prstGeom prst="rect">
            <a:avLst/>
          </a:prstGeom>
          <a:noFill/>
        </p:spPr>
        <p:txBody>
          <a:bodyPr wrap="square" rtlCol="0">
            <a:spAutoFit/>
          </a:bodyPr>
          <a:lstStyle/>
          <a:p>
            <a:r>
              <a:rPr lang="lv-LV" sz="2700" b="1" dirty="0">
                <a:solidFill>
                  <a:schemeClr val="bg1"/>
                </a:solidFill>
              </a:rPr>
              <a:t>dalībnieki</a:t>
            </a:r>
          </a:p>
        </p:txBody>
      </p:sp>
      <p:sp>
        <p:nvSpPr>
          <p:cNvPr id="15" name="TextBox 14">
            <a:extLst>
              <a:ext uri="{FF2B5EF4-FFF2-40B4-BE49-F238E27FC236}">
                <a16:creationId xmlns:a16="http://schemas.microsoft.com/office/drawing/2014/main" id="{84971FFE-80EA-25F1-2F6E-173E9C661368}"/>
              </a:ext>
            </a:extLst>
          </p:cNvPr>
          <p:cNvSpPr txBox="1"/>
          <p:nvPr/>
        </p:nvSpPr>
        <p:spPr>
          <a:xfrm>
            <a:off x="1603398" y="6769461"/>
            <a:ext cx="3604437" cy="2308324"/>
          </a:xfrm>
          <a:prstGeom prst="rect">
            <a:avLst/>
          </a:prstGeom>
          <a:noFill/>
        </p:spPr>
        <p:txBody>
          <a:bodyPr wrap="square">
            <a:spAutoFit/>
          </a:bodyPr>
          <a:lstStyle/>
          <a:p>
            <a:pPr marL="428625" indent="-428625">
              <a:buFont typeface="Arial" panose="020B0604020202020204" pitchFamily="34" charset="0"/>
              <a:buChar char="•"/>
            </a:pPr>
            <a:r>
              <a:rPr lang="lv-LV" sz="2400" b="1" kern="0" dirty="0">
                <a:solidFill>
                  <a:schemeClr val="bg1"/>
                </a:solidFill>
                <a:latin typeface="Calibri" panose="020F0502020204030204" pitchFamily="34" charset="0"/>
                <a:ea typeface="Times New Roman" panose="02020603050405020304" pitchFamily="18" charset="0"/>
              </a:rPr>
              <a:t>6 nometnes ģimenēm un jauniešiem,</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ea typeface="Times New Roman" panose="02020603050405020304" pitchFamily="18" charset="0"/>
              </a:rPr>
              <a:t>69 izglītojoši pasākumi skolēniem un skolotājiem.</a:t>
            </a:r>
          </a:p>
          <a:p>
            <a:pPr marL="428625" indent="-428625">
              <a:buFont typeface="Arial" panose="020B0604020202020204" pitchFamily="34" charset="0"/>
              <a:buChar char="•"/>
            </a:pPr>
            <a:endParaRPr lang="lv-LV" sz="2400" b="1" dirty="0">
              <a:solidFill>
                <a:schemeClr val="bg1"/>
              </a:solidFill>
            </a:endParaRPr>
          </a:p>
        </p:txBody>
      </p:sp>
      <p:sp>
        <p:nvSpPr>
          <p:cNvPr id="19" name="TextBox 18">
            <a:extLst>
              <a:ext uri="{FF2B5EF4-FFF2-40B4-BE49-F238E27FC236}">
                <a16:creationId xmlns:a16="http://schemas.microsoft.com/office/drawing/2014/main" id="{4E8F21A3-D672-A530-4C6B-8F71B19ED5BD}"/>
              </a:ext>
            </a:extLst>
          </p:cNvPr>
          <p:cNvSpPr txBox="1"/>
          <p:nvPr/>
        </p:nvSpPr>
        <p:spPr>
          <a:xfrm>
            <a:off x="1343902" y="5774829"/>
            <a:ext cx="2018564" cy="507831"/>
          </a:xfrm>
          <a:prstGeom prst="rect">
            <a:avLst/>
          </a:prstGeom>
          <a:noFill/>
        </p:spPr>
        <p:txBody>
          <a:bodyPr wrap="square" rtlCol="0">
            <a:spAutoFit/>
          </a:bodyPr>
          <a:lstStyle/>
          <a:p>
            <a:pPr algn="r"/>
            <a:r>
              <a:rPr lang="lv-LV" sz="2700" b="1" dirty="0">
                <a:solidFill>
                  <a:schemeClr val="bg1"/>
                </a:solidFill>
              </a:rPr>
              <a:t>pasākumi</a:t>
            </a:r>
          </a:p>
        </p:txBody>
      </p:sp>
      <p:pic>
        <p:nvPicPr>
          <p:cNvPr id="20" name="Attēls 19">
            <a:extLst>
              <a:ext uri="{FF2B5EF4-FFF2-40B4-BE49-F238E27FC236}">
                <a16:creationId xmlns:a16="http://schemas.microsoft.com/office/drawing/2014/main" id="{CAF03208-1D3D-A187-991A-F0B4CFCAD8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318884" y="9222869"/>
            <a:ext cx="1363410" cy="433014"/>
          </a:xfrm>
          <a:prstGeom prst="rect">
            <a:avLst/>
          </a:prstGeom>
        </p:spPr>
      </p:pic>
      <p:sp>
        <p:nvSpPr>
          <p:cNvPr id="2" name="TextBox 1">
            <a:extLst>
              <a:ext uri="{FF2B5EF4-FFF2-40B4-BE49-F238E27FC236}">
                <a16:creationId xmlns:a16="http://schemas.microsoft.com/office/drawing/2014/main" id="{BC80CA58-04BE-A7B1-E23D-D07C60FDF385}"/>
              </a:ext>
            </a:extLst>
          </p:cNvPr>
          <p:cNvSpPr txBox="1"/>
          <p:nvPr/>
        </p:nvSpPr>
        <p:spPr>
          <a:xfrm>
            <a:off x="13508189" y="4895298"/>
            <a:ext cx="3957291" cy="923330"/>
          </a:xfrm>
          <a:prstGeom prst="rect">
            <a:avLst/>
          </a:prstGeom>
          <a:noFill/>
        </p:spPr>
        <p:txBody>
          <a:bodyPr wrap="square" rtlCol="0">
            <a:spAutoFit/>
          </a:bodyPr>
          <a:lstStyle/>
          <a:p>
            <a:pPr algn="ctr"/>
            <a:r>
              <a:rPr lang="lv-LV" sz="5400" b="1" dirty="0">
                <a:solidFill>
                  <a:schemeClr val="bg1"/>
                </a:solidFill>
              </a:rPr>
              <a:t>1 | 20</a:t>
            </a:r>
          </a:p>
        </p:txBody>
      </p:sp>
      <p:sp>
        <p:nvSpPr>
          <p:cNvPr id="7" name="TextBox 6">
            <a:extLst>
              <a:ext uri="{FF2B5EF4-FFF2-40B4-BE49-F238E27FC236}">
                <a16:creationId xmlns:a16="http://schemas.microsoft.com/office/drawing/2014/main" id="{D985E025-F1D3-BB86-7317-343ACB68A0C5}"/>
              </a:ext>
            </a:extLst>
          </p:cNvPr>
          <p:cNvSpPr txBox="1"/>
          <p:nvPr/>
        </p:nvSpPr>
        <p:spPr>
          <a:xfrm>
            <a:off x="15128811" y="5587796"/>
            <a:ext cx="2189976" cy="507831"/>
          </a:xfrm>
          <a:prstGeom prst="rect">
            <a:avLst/>
          </a:prstGeom>
          <a:noFill/>
        </p:spPr>
        <p:txBody>
          <a:bodyPr wrap="square" rtlCol="0">
            <a:spAutoFit/>
          </a:bodyPr>
          <a:lstStyle/>
          <a:p>
            <a:pPr algn="ctr"/>
            <a:r>
              <a:rPr lang="lv-LV" sz="2700" b="1" dirty="0">
                <a:solidFill>
                  <a:schemeClr val="bg1"/>
                </a:solidFill>
              </a:rPr>
              <a:t>dalībnieki</a:t>
            </a:r>
          </a:p>
        </p:txBody>
      </p:sp>
      <p:sp>
        <p:nvSpPr>
          <p:cNvPr id="21" name="TextBox 20">
            <a:extLst>
              <a:ext uri="{FF2B5EF4-FFF2-40B4-BE49-F238E27FC236}">
                <a16:creationId xmlns:a16="http://schemas.microsoft.com/office/drawing/2014/main" id="{0289BA7E-F411-CDE9-8FFB-1CC454A8ABDA}"/>
              </a:ext>
            </a:extLst>
          </p:cNvPr>
          <p:cNvSpPr txBox="1"/>
          <p:nvPr/>
        </p:nvSpPr>
        <p:spPr>
          <a:xfrm>
            <a:off x="13635065" y="5571635"/>
            <a:ext cx="1732977" cy="507831"/>
          </a:xfrm>
          <a:prstGeom prst="rect">
            <a:avLst/>
          </a:prstGeom>
          <a:noFill/>
        </p:spPr>
        <p:txBody>
          <a:bodyPr wrap="square" rtlCol="0">
            <a:spAutoFit/>
          </a:bodyPr>
          <a:lstStyle/>
          <a:p>
            <a:pPr algn="r"/>
            <a:r>
              <a:rPr lang="lv-LV" sz="2700" b="1" dirty="0">
                <a:solidFill>
                  <a:schemeClr val="bg1"/>
                </a:solidFill>
              </a:rPr>
              <a:t>nometne</a:t>
            </a:r>
          </a:p>
        </p:txBody>
      </p:sp>
      <p:sp>
        <p:nvSpPr>
          <p:cNvPr id="35" name="TextBox 34">
            <a:extLst>
              <a:ext uri="{FF2B5EF4-FFF2-40B4-BE49-F238E27FC236}">
                <a16:creationId xmlns:a16="http://schemas.microsoft.com/office/drawing/2014/main" id="{C4640D72-1537-068B-37FB-B127FAB44AD7}"/>
              </a:ext>
            </a:extLst>
          </p:cNvPr>
          <p:cNvSpPr txBox="1"/>
          <p:nvPr/>
        </p:nvSpPr>
        <p:spPr>
          <a:xfrm>
            <a:off x="13746242" y="6294768"/>
            <a:ext cx="3742583" cy="1569660"/>
          </a:xfrm>
          <a:prstGeom prst="rect">
            <a:avLst/>
          </a:prstGeom>
          <a:noFill/>
        </p:spPr>
        <p:txBody>
          <a:bodyPr wrap="square">
            <a:spAutoFit/>
          </a:bodyPr>
          <a:lstStyle/>
          <a:p>
            <a:r>
              <a:rPr lang="lv-LV" sz="2400" b="1" kern="0" dirty="0">
                <a:solidFill>
                  <a:schemeClr val="bg1"/>
                </a:solidFill>
                <a:latin typeface="Calibri" panose="020F0502020204030204" pitchFamily="34" charset="0"/>
                <a:ea typeface="Times New Roman" panose="02020603050405020304" pitchFamily="18" charset="0"/>
              </a:rPr>
              <a:t>1 nometne jauniešiem:</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ea typeface="Times New Roman" panose="02020603050405020304" pitchFamily="18" charset="0"/>
              </a:rPr>
              <a:t>Uzņēmējdarbības spēju attīstība,</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ea typeface="Times New Roman" panose="02020603050405020304" pitchFamily="18" charset="0"/>
              </a:rPr>
              <a:t>20 dalībnieki.</a:t>
            </a:r>
          </a:p>
        </p:txBody>
      </p:sp>
      <p:sp>
        <p:nvSpPr>
          <p:cNvPr id="37" name="TextBox 36">
            <a:extLst>
              <a:ext uri="{FF2B5EF4-FFF2-40B4-BE49-F238E27FC236}">
                <a16:creationId xmlns:a16="http://schemas.microsoft.com/office/drawing/2014/main" id="{72E04E6F-6B86-6A57-9457-68E64E98AE72}"/>
              </a:ext>
            </a:extLst>
          </p:cNvPr>
          <p:cNvSpPr txBox="1"/>
          <p:nvPr/>
        </p:nvSpPr>
        <p:spPr>
          <a:xfrm>
            <a:off x="13730841" y="3417722"/>
            <a:ext cx="3576288" cy="1154162"/>
          </a:xfrm>
          <a:prstGeom prst="rect">
            <a:avLst/>
          </a:prstGeom>
          <a:noFill/>
        </p:spPr>
        <p:txBody>
          <a:bodyPr wrap="square" rtlCol="0">
            <a:spAutoFit/>
          </a:bodyPr>
          <a:lstStyle/>
          <a:p>
            <a:pPr algn="ctr"/>
            <a:r>
              <a:rPr lang="lv-LV" sz="4800" b="1" dirty="0">
                <a:solidFill>
                  <a:schemeClr val="bg1"/>
                </a:solidFill>
              </a:rPr>
              <a:t>NOMETNE </a:t>
            </a:r>
          </a:p>
          <a:p>
            <a:pPr algn="ctr"/>
            <a:r>
              <a:rPr lang="lv-LV" sz="2100" b="1" dirty="0">
                <a:solidFill>
                  <a:schemeClr val="bg1"/>
                </a:solidFill>
              </a:rPr>
              <a:t>JAUNIEŠIEM</a:t>
            </a:r>
          </a:p>
        </p:txBody>
      </p:sp>
    </p:spTree>
    <p:extLst>
      <p:ext uri="{BB962C8B-B14F-4D97-AF65-F5344CB8AC3E}">
        <p14:creationId xmlns:p14="http://schemas.microsoft.com/office/powerpoint/2010/main" val="19015270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upa 33">
            <a:extLst>
              <a:ext uri="{FF2B5EF4-FFF2-40B4-BE49-F238E27FC236}">
                <a16:creationId xmlns:a16="http://schemas.microsoft.com/office/drawing/2014/main" id="{CE7E38C8-5C32-450E-07CA-86B9BFE6554D}"/>
              </a:ext>
            </a:extLst>
          </p:cNvPr>
          <p:cNvGrpSpPr/>
          <p:nvPr/>
        </p:nvGrpSpPr>
        <p:grpSpPr>
          <a:xfrm>
            <a:off x="1306079" y="6998"/>
            <a:ext cx="5385732" cy="10287000"/>
            <a:chOff x="0" y="0"/>
            <a:chExt cx="3590488" cy="6858000"/>
          </a:xfrm>
          <a:solidFill>
            <a:schemeClr val="accent1">
              <a:lumMod val="40000"/>
              <a:lumOff val="60000"/>
            </a:schemeClr>
          </a:solidFill>
        </p:grpSpPr>
        <p:sp>
          <p:nvSpPr>
            <p:cNvPr id="35" name="Taisnstūris 34">
              <a:extLst>
                <a:ext uri="{FF2B5EF4-FFF2-40B4-BE49-F238E27FC236}">
                  <a16:creationId xmlns:a16="http://schemas.microsoft.com/office/drawing/2014/main" id="{AD56603E-CC12-0F7E-C219-0C0D5FEB691C}"/>
                </a:ext>
              </a:extLst>
            </p:cNvPr>
            <p:cNvSpPr/>
            <p:nvPr/>
          </p:nvSpPr>
          <p:spPr>
            <a:xfrm>
              <a:off x="0" y="0"/>
              <a:ext cx="3053593" cy="6858000"/>
            </a:xfrm>
            <a:prstGeom prst="rect">
              <a:avLst/>
            </a:prstGeom>
            <a:grp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36" name="Vienādsānu trīsstūris 35">
              <a:extLst>
                <a:ext uri="{FF2B5EF4-FFF2-40B4-BE49-F238E27FC236}">
                  <a16:creationId xmlns:a16="http://schemas.microsoft.com/office/drawing/2014/main" id="{DF5DD316-9A2F-C871-9F13-136C8AEB2152}"/>
                </a:ext>
              </a:extLst>
            </p:cNvPr>
            <p:cNvSpPr/>
            <p:nvPr/>
          </p:nvSpPr>
          <p:spPr>
            <a:xfrm rot="5400000">
              <a:off x="2441197" y="1258348"/>
              <a:ext cx="1761688" cy="536895"/>
            </a:xfrm>
            <a:prstGeom prst="triangle">
              <a:avLst/>
            </a:prstGeom>
            <a:grp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grpSp>
      <p:grpSp>
        <p:nvGrpSpPr>
          <p:cNvPr id="37" name="Grupa 36">
            <a:extLst>
              <a:ext uri="{FF2B5EF4-FFF2-40B4-BE49-F238E27FC236}">
                <a16:creationId xmlns:a16="http://schemas.microsoft.com/office/drawing/2014/main" id="{3CB441F8-EA0F-6C06-570D-E5397402D576}"/>
              </a:ext>
            </a:extLst>
          </p:cNvPr>
          <p:cNvGrpSpPr/>
          <p:nvPr/>
        </p:nvGrpSpPr>
        <p:grpSpPr>
          <a:xfrm>
            <a:off x="1065402" y="-6998"/>
            <a:ext cx="5385732" cy="10287000"/>
            <a:chOff x="0" y="0"/>
            <a:chExt cx="3590488" cy="6858000"/>
          </a:xfrm>
          <a:solidFill>
            <a:schemeClr val="accent1">
              <a:lumMod val="60000"/>
              <a:lumOff val="40000"/>
            </a:schemeClr>
          </a:solidFill>
        </p:grpSpPr>
        <p:sp>
          <p:nvSpPr>
            <p:cNvPr id="38" name="Taisnstūris 37">
              <a:extLst>
                <a:ext uri="{FF2B5EF4-FFF2-40B4-BE49-F238E27FC236}">
                  <a16:creationId xmlns:a16="http://schemas.microsoft.com/office/drawing/2014/main" id="{776A4465-DD3B-C990-B1B2-4CBA6F0B8A2F}"/>
                </a:ext>
              </a:extLst>
            </p:cNvPr>
            <p:cNvSpPr/>
            <p:nvPr/>
          </p:nvSpPr>
          <p:spPr>
            <a:xfrm>
              <a:off x="0" y="0"/>
              <a:ext cx="3053593" cy="6858000"/>
            </a:xfrm>
            <a:prstGeom prst="rect">
              <a:avLst/>
            </a:prstGeom>
            <a:grp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39" name="Vienādsānu trīsstūris 38">
              <a:extLst>
                <a:ext uri="{FF2B5EF4-FFF2-40B4-BE49-F238E27FC236}">
                  <a16:creationId xmlns:a16="http://schemas.microsoft.com/office/drawing/2014/main" id="{65FB158F-D5E2-874D-6D98-26ADAA33AC33}"/>
                </a:ext>
              </a:extLst>
            </p:cNvPr>
            <p:cNvSpPr/>
            <p:nvPr/>
          </p:nvSpPr>
          <p:spPr>
            <a:xfrm rot="5400000">
              <a:off x="2441197" y="1258348"/>
              <a:ext cx="1761688" cy="536895"/>
            </a:xfrm>
            <a:prstGeom prst="triangle">
              <a:avLst/>
            </a:prstGeom>
            <a:grp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grpSp>
      <p:grpSp>
        <p:nvGrpSpPr>
          <p:cNvPr id="17" name="Grupa 16">
            <a:extLst>
              <a:ext uri="{FF2B5EF4-FFF2-40B4-BE49-F238E27FC236}">
                <a16:creationId xmlns:a16="http://schemas.microsoft.com/office/drawing/2014/main" id="{66C3AD9B-66FF-3100-7918-31CE0D507FAE}"/>
              </a:ext>
            </a:extLst>
          </p:cNvPr>
          <p:cNvGrpSpPr/>
          <p:nvPr/>
        </p:nvGrpSpPr>
        <p:grpSpPr>
          <a:xfrm>
            <a:off x="1389151" y="-6998"/>
            <a:ext cx="4759268" cy="10287000"/>
            <a:chOff x="0" y="0"/>
            <a:chExt cx="3590488" cy="6858000"/>
          </a:xfrm>
          <a:solidFill>
            <a:srgbClr val="2A4B86"/>
          </a:solidFill>
        </p:grpSpPr>
        <p:sp>
          <p:nvSpPr>
            <p:cNvPr id="18" name="Taisnstūris 17">
              <a:extLst>
                <a:ext uri="{FF2B5EF4-FFF2-40B4-BE49-F238E27FC236}">
                  <a16:creationId xmlns:a16="http://schemas.microsoft.com/office/drawing/2014/main" id="{C61EFA5D-D28C-95BC-5DEE-A936678C0C64}"/>
                </a:ext>
              </a:extLst>
            </p:cNvPr>
            <p:cNvSpPr/>
            <p:nvPr/>
          </p:nvSpPr>
          <p:spPr>
            <a:xfrm>
              <a:off x="0" y="0"/>
              <a:ext cx="3053593" cy="6858000"/>
            </a:xfrm>
            <a:prstGeom prst="rect">
              <a:avLst/>
            </a:prstGeom>
            <a:grpFill/>
            <a:ln>
              <a:solidFill>
                <a:srgbClr val="2A4B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22" name="Vienādsānu trīsstūris 21">
              <a:extLst>
                <a:ext uri="{FF2B5EF4-FFF2-40B4-BE49-F238E27FC236}">
                  <a16:creationId xmlns:a16="http://schemas.microsoft.com/office/drawing/2014/main" id="{EB806297-1EE7-51C3-492A-8610C5A0C4F0}"/>
                </a:ext>
              </a:extLst>
            </p:cNvPr>
            <p:cNvSpPr/>
            <p:nvPr/>
          </p:nvSpPr>
          <p:spPr>
            <a:xfrm rot="5400000">
              <a:off x="2441197" y="1258348"/>
              <a:ext cx="1761688" cy="536895"/>
            </a:xfrm>
            <a:prstGeom prst="triangle">
              <a:avLst/>
            </a:prstGeom>
            <a:grpFill/>
            <a:ln>
              <a:solidFill>
                <a:srgbClr val="2A4B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grpSp>
      <p:sp>
        <p:nvSpPr>
          <p:cNvPr id="32" name="Taisnstūris 31">
            <a:extLst>
              <a:ext uri="{FF2B5EF4-FFF2-40B4-BE49-F238E27FC236}">
                <a16:creationId xmlns:a16="http://schemas.microsoft.com/office/drawing/2014/main" id="{9D149BC3-6BFA-0612-09CC-F7FE31DA0809}"/>
              </a:ext>
            </a:extLst>
          </p:cNvPr>
          <p:cNvSpPr/>
          <p:nvPr/>
        </p:nvSpPr>
        <p:spPr>
          <a:xfrm>
            <a:off x="-16750" y="0"/>
            <a:ext cx="1525241" cy="10287000"/>
          </a:xfrm>
          <a:prstGeom prst="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33" name="Vienādsānu trīsstūris 32">
            <a:extLst>
              <a:ext uri="{FF2B5EF4-FFF2-40B4-BE49-F238E27FC236}">
                <a16:creationId xmlns:a16="http://schemas.microsoft.com/office/drawing/2014/main" id="{1E58404D-9D82-6B8A-DDC5-7879CF4D73E0}"/>
              </a:ext>
            </a:extLst>
          </p:cNvPr>
          <p:cNvSpPr/>
          <p:nvPr/>
        </p:nvSpPr>
        <p:spPr>
          <a:xfrm rot="5400000">
            <a:off x="589896" y="1887523"/>
            <a:ext cx="2642532" cy="805343"/>
          </a:xfrm>
          <a:prstGeom prst="triangle">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20" name="TextBox 19">
            <a:extLst>
              <a:ext uri="{FF2B5EF4-FFF2-40B4-BE49-F238E27FC236}">
                <a16:creationId xmlns:a16="http://schemas.microsoft.com/office/drawing/2014/main" id="{BB00628D-EC92-7F50-2177-E2CD17C23889}"/>
              </a:ext>
            </a:extLst>
          </p:cNvPr>
          <p:cNvSpPr txBox="1"/>
          <p:nvPr/>
        </p:nvSpPr>
        <p:spPr>
          <a:xfrm>
            <a:off x="4932627" y="6247829"/>
            <a:ext cx="13450077" cy="923330"/>
          </a:xfrm>
          <a:prstGeom prst="rect">
            <a:avLst/>
          </a:prstGeom>
          <a:noFill/>
        </p:spPr>
        <p:txBody>
          <a:bodyPr wrap="square" rtlCol="0">
            <a:spAutoFit/>
          </a:bodyPr>
          <a:lstStyle/>
          <a:p>
            <a:pPr algn="ctr"/>
            <a:r>
              <a:rPr lang="lv-LV" sz="5400" b="1" dirty="0"/>
              <a:t>APMĀCĪBAS</a:t>
            </a:r>
          </a:p>
        </p:txBody>
      </p:sp>
      <p:sp>
        <p:nvSpPr>
          <p:cNvPr id="3" name="TextBox 2">
            <a:extLst>
              <a:ext uri="{FF2B5EF4-FFF2-40B4-BE49-F238E27FC236}">
                <a16:creationId xmlns:a16="http://schemas.microsoft.com/office/drawing/2014/main" id="{442FA533-3533-F858-D299-82201848FAF8}"/>
              </a:ext>
            </a:extLst>
          </p:cNvPr>
          <p:cNvSpPr txBox="1"/>
          <p:nvPr/>
        </p:nvSpPr>
        <p:spPr>
          <a:xfrm>
            <a:off x="5886469" y="3632452"/>
            <a:ext cx="12332948" cy="1754326"/>
          </a:xfrm>
          <a:prstGeom prst="rect">
            <a:avLst/>
          </a:prstGeom>
          <a:noFill/>
        </p:spPr>
        <p:txBody>
          <a:bodyPr wrap="square" rtlCol="0">
            <a:spAutoFit/>
          </a:bodyPr>
          <a:lstStyle/>
          <a:p>
            <a:pPr algn="ctr"/>
            <a:r>
              <a:rPr lang="lv-LV" sz="5400" b="1" dirty="0"/>
              <a:t>Kurzemes plānošanas reģiona īstenotās aktivitātes 2023.gadā</a:t>
            </a:r>
          </a:p>
        </p:txBody>
      </p:sp>
      <p:sp>
        <p:nvSpPr>
          <p:cNvPr id="23" name="Ovāls 22">
            <a:extLst>
              <a:ext uri="{FF2B5EF4-FFF2-40B4-BE49-F238E27FC236}">
                <a16:creationId xmlns:a16="http://schemas.microsoft.com/office/drawing/2014/main" id="{9B184963-35E2-FAA7-E45A-39EA06612ACC}"/>
              </a:ext>
            </a:extLst>
          </p:cNvPr>
          <p:cNvSpPr/>
          <p:nvPr/>
        </p:nvSpPr>
        <p:spPr>
          <a:xfrm>
            <a:off x="2467457" y="251411"/>
            <a:ext cx="2497110" cy="2435291"/>
          </a:xfrm>
          <a:prstGeom prst="ellipse">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40" name="TextBox 39">
            <a:extLst>
              <a:ext uri="{FF2B5EF4-FFF2-40B4-BE49-F238E27FC236}">
                <a16:creationId xmlns:a16="http://schemas.microsoft.com/office/drawing/2014/main" id="{261171B0-7318-BDE3-5E6A-EE8A50796167}"/>
              </a:ext>
            </a:extLst>
          </p:cNvPr>
          <p:cNvSpPr txBox="1"/>
          <p:nvPr/>
        </p:nvSpPr>
        <p:spPr>
          <a:xfrm rot="16200000">
            <a:off x="-3164972" y="4180873"/>
            <a:ext cx="8267757" cy="553998"/>
          </a:xfrm>
          <a:prstGeom prst="rect">
            <a:avLst/>
          </a:prstGeom>
          <a:noFill/>
        </p:spPr>
        <p:txBody>
          <a:bodyPr wrap="square" rtlCol="0">
            <a:spAutoFit/>
          </a:bodyPr>
          <a:lstStyle/>
          <a:p>
            <a:r>
              <a:rPr lang="lv-LV" sz="3000" b="1" dirty="0">
                <a:solidFill>
                  <a:schemeClr val="bg1"/>
                </a:solidFill>
              </a:rPr>
              <a:t>APMĀCĪBAS</a:t>
            </a:r>
          </a:p>
        </p:txBody>
      </p:sp>
      <p:pic>
        <p:nvPicPr>
          <p:cNvPr id="41" name="Attēls 40">
            <a:extLst>
              <a:ext uri="{FF2B5EF4-FFF2-40B4-BE49-F238E27FC236}">
                <a16:creationId xmlns:a16="http://schemas.microsoft.com/office/drawing/2014/main" id="{89BCC925-120E-B482-71A1-987F38253A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318884" y="9222869"/>
            <a:ext cx="1363410" cy="433014"/>
          </a:xfrm>
          <a:prstGeom prst="rect">
            <a:avLst/>
          </a:prstGeom>
        </p:spPr>
      </p:pic>
      <p:sp>
        <p:nvSpPr>
          <p:cNvPr id="43" name="TextBox 42">
            <a:extLst>
              <a:ext uri="{FF2B5EF4-FFF2-40B4-BE49-F238E27FC236}">
                <a16:creationId xmlns:a16="http://schemas.microsoft.com/office/drawing/2014/main" id="{F0388849-5A3F-3356-8E3C-C1B4148F27AD}"/>
              </a:ext>
            </a:extLst>
          </p:cNvPr>
          <p:cNvSpPr txBox="1"/>
          <p:nvPr/>
        </p:nvSpPr>
        <p:spPr>
          <a:xfrm>
            <a:off x="1661843" y="4730808"/>
            <a:ext cx="3957291" cy="923330"/>
          </a:xfrm>
          <a:prstGeom prst="rect">
            <a:avLst/>
          </a:prstGeom>
          <a:noFill/>
        </p:spPr>
        <p:txBody>
          <a:bodyPr wrap="square" rtlCol="0">
            <a:spAutoFit/>
          </a:bodyPr>
          <a:lstStyle/>
          <a:p>
            <a:pPr algn="ctr"/>
            <a:r>
              <a:rPr lang="lv-LV" sz="5400" b="1" dirty="0">
                <a:solidFill>
                  <a:schemeClr val="bg1"/>
                </a:solidFill>
              </a:rPr>
              <a:t>8 | 214</a:t>
            </a:r>
          </a:p>
        </p:txBody>
      </p:sp>
      <p:sp>
        <p:nvSpPr>
          <p:cNvPr id="44" name="TextBox 43">
            <a:extLst>
              <a:ext uri="{FF2B5EF4-FFF2-40B4-BE49-F238E27FC236}">
                <a16:creationId xmlns:a16="http://schemas.microsoft.com/office/drawing/2014/main" id="{51B2A91E-1450-BBD4-21B5-3D6115188B20}"/>
              </a:ext>
            </a:extLst>
          </p:cNvPr>
          <p:cNvSpPr txBox="1"/>
          <p:nvPr/>
        </p:nvSpPr>
        <p:spPr>
          <a:xfrm>
            <a:off x="3025235" y="5731385"/>
            <a:ext cx="2218241" cy="507831"/>
          </a:xfrm>
          <a:prstGeom prst="rect">
            <a:avLst/>
          </a:prstGeom>
          <a:noFill/>
        </p:spPr>
        <p:txBody>
          <a:bodyPr wrap="square" rtlCol="0">
            <a:spAutoFit/>
          </a:bodyPr>
          <a:lstStyle/>
          <a:p>
            <a:pPr algn="ctr"/>
            <a:r>
              <a:rPr lang="lv-LV" sz="2700" b="1" dirty="0">
                <a:solidFill>
                  <a:schemeClr val="bg1"/>
                </a:solidFill>
              </a:rPr>
              <a:t>dalībnieki</a:t>
            </a:r>
          </a:p>
        </p:txBody>
      </p:sp>
      <p:sp>
        <p:nvSpPr>
          <p:cNvPr id="45" name="TextBox 44">
            <a:extLst>
              <a:ext uri="{FF2B5EF4-FFF2-40B4-BE49-F238E27FC236}">
                <a16:creationId xmlns:a16="http://schemas.microsoft.com/office/drawing/2014/main" id="{DFF7B456-F18F-E546-0E60-9B5C40DC56A1}"/>
              </a:ext>
            </a:extLst>
          </p:cNvPr>
          <p:cNvSpPr txBox="1"/>
          <p:nvPr/>
        </p:nvSpPr>
        <p:spPr>
          <a:xfrm>
            <a:off x="1618396" y="6804569"/>
            <a:ext cx="3923813" cy="3046988"/>
          </a:xfrm>
          <a:prstGeom prst="rect">
            <a:avLst/>
          </a:prstGeom>
          <a:noFill/>
        </p:spPr>
        <p:txBody>
          <a:bodyPr wrap="square">
            <a:spAutoFit/>
          </a:bodyPr>
          <a:lstStyle/>
          <a:p>
            <a:r>
              <a:rPr lang="lv-LV" sz="2400" b="1" kern="0" dirty="0">
                <a:solidFill>
                  <a:schemeClr val="bg1"/>
                </a:solidFill>
                <a:latin typeface="Calibri" panose="020F0502020204030204" pitchFamily="34" charset="0"/>
                <a:ea typeface="Times New Roman" panose="02020603050405020304" pitchFamily="18" charset="0"/>
              </a:rPr>
              <a:t>Apmācību jomas:</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ea typeface="Times New Roman" panose="02020603050405020304" pitchFamily="18" charset="0"/>
              </a:rPr>
              <a:t>uzņēmējdarbības veicināšana, </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ea typeface="Times New Roman" panose="02020603050405020304" pitchFamily="18" charset="0"/>
              </a:rPr>
              <a:t>notekūdeņu un lietus ūdeņu apsaimniekošana,</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ea typeface="Times New Roman" panose="02020603050405020304" pitchFamily="18" charset="0"/>
              </a:rPr>
              <a:t>darbs ar jaunatni, </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ea typeface="Times New Roman" panose="02020603050405020304" pitchFamily="18" charset="0"/>
              </a:rPr>
              <a:t>sociālo pakalpojumu attīstība.</a:t>
            </a:r>
            <a:endParaRPr lang="lv-LV" sz="2400" b="1" dirty="0">
              <a:solidFill>
                <a:schemeClr val="bg1"/>
              </a:solidFill>
            </a:endParaRPr>
          </a:p>
        </p:txBody>
      </p:sp>
      <p:sp>
        <p:nvSpPr>
          <p:cNvPr id="46" name="TextBox 45">
            <a:extLst>
              <a:ext uri="{FF2B5EF4-FFF2-40B4-BE49-F238E27FC236}">
                <a16:creationId xmlns:a16="http://schemas.microsoft.com/office/drawing/2014/main" id="{D0A37878-265C-25E9-3ADD-FFEEEE987628}"/>
              </a:ext>
            </a:extLst>
          </p:cNvPr>
          <p:cNvSpPr txBox="1"/>
          <p:nvPr/>
        </p:nvSpPr>
        <p:spPr>
          <a:xfrm>
            <a:off x="1372426" y="5731385"/>
            <a:ext cx="1925057" cy="507831"/>
          </a:xfrm>
          <a:prstGeom prst="rect">
            <a:avLst/>
          </a:prstGeom>
          <a:noFill/>
        </p:spPr>
        <p:txBody>
          <a:bodyPr wrap="square" rtlCol="0">
            <a:spAutoFit/>
          </a:bodyPr>
          <a:lstStyle/>
          <a:p>
            <a:pPr algn="r"/>
            <a:r>
              <a:rPr lang="lv-LV" sz="2700" b="1" dirty="0">
                <a:solidFill>
                  <a:schemeClr val="bg1"/>
                </a:solidFill>
              </a:rPr>
              <a:t>pasākumi</a:t>
            </a:r>
          </a:p>
        </p:txBody>
      </p:sp>
      <p:sp>
        <p:nvSpPr>
          <p:cNvPr id="47" name="TextBox 46">
            <a:extLst>
              <a:ext uri="{FF2B5EF4-FFF2-40B4-BE49-F238E27FC236}">
                <a16:creationId xmlns:a16="http://schemas.microsoft.com/office/drawing/2014/main" id="{793BCABA-2FBC-AA48-904C-C29456D7ECCC}"/>
              </a:ext>
            </a:extLst>
          </p:cNvPr>
          <p:cNvSpPr txBox="1"/>
          <p:nvPr/>
        </p:nvSpPr>
        <p:spPr>
          <a:xfrm>
            <a:off x="1435940" y="3608039"/>
            <a:ext cx="3957291" cy="738664"/>
          </a:xfrm>
          <a:prstGeom prst="rect">
            <a:avLst/>
          </a:prstGeom>
          <a:noFill/>
        </p:spPr>
        <p:txBody>
          <a:bodyPr wrap="square" rtlCol="0">
            <a:spAutoFit/>
          </a:bodyPr>
          <a:lstStyle/>
          <a:p>
            <a:pPr algn="ctr"/>
            <a:r>
              <a:rPr lang="lv-LV" sz="4200" b="1" dirty="0">
                <a:solidFill>
                  <a:schemeClr val="bg1"/>
                </a:solidFill>
              </a:rPr>
              <a:t>PAVISAM KOPĀ:</a:t>
            </a:r>
          </a:p>
        </p:txBody>
      </p:sp>
    </p:spTree>
    <p:extLst>
      <p:ext uri="{BB962C8B-B14F-4D97-AF65-F5344CB8AC3E}">
        <p14:creationId xmlns:p14="http://schemas.microsoft.com/office/powerpoint/2010/main" val="3058286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06871" y="952500"/>
            <a:ext cx="16230600" cy="1030871"/>
          </a:xfrm>
          <a:prstGeom prst="rect">
            <a:avLst/>
          </a:prstGeom>
        </p:spPr>
        <p:txBody>
          <a:bodyPr lIns="0" tIns="0" rIns="0" bIns="0" rtlCol="0" anchor="t">
            <a:spAutoFit/>
          </a:bodyPr>
          <a:lstStyle/>
          <a:p>
            <a:pPr>
              <a:lnSpc>
                <a:spcPts val="4780"/>
              </a:lnSpc>
            </a:pPr>
            <a:r>
              <a:rPr lang="en-US" sz="3414" spc="775" dirty="0">
                <a:solidFill>
                  <a:srgbClr val="2B2C30"/>
                </a:solidFill>
                <a:latin typeface="Public Sans Bold"/>
              </a:rPr>
              <a:t>KURZEMES PLĀNOŠANAS REĢIONA DARBĪBAS JOMAS</a:t>
            </a:r>
          </a:p>
          <a:p>
            <a:pPr>
              <a:lnSpc>
                <a:spcPts val="3380"/>
              </a:lnSpc>
              <a:spcBef>
                <a:spcPct val="0"/>
              </a:spcBef>
            </a:pPr>
            <a:endParaRPr lang="en-US" sz="3414" spc="775" dirty="0">
              <a:solidFill>
                <a:srgbClr val="2B2C30"/>
              </a:solidFill>
              <a:latin typeface="Public Sans Bold"/>
            </a:endParaRPr>
          </a:p>
        </p:txBody>
      </p:sp>
      <p:sp>
        <p:nvSpPr>
          <p:cNvPr id="3" name="AutoShape 3"/>
          <p:cNvSpPr/>
          <p:nvPr/>
        </p:nvSpPr>
        <p:spPr>
          <a:xfrm flipV="1">
            <a:off x="1028695" y="1760761"/>
            <a:ext cx="16230594" cy="38509"/>
          </a:xfrm>
          <a:prstGeom prst="line">
            <a:avLst/>
          </a:prstGeom>
          <a:ln w="9525" cap="flat">
            <a:solidFill>
              <a:srgbClr val="2B2C30"/>
            </a:solidFill>
            <a:prstDash val="solid"/>
            <a:headEnd type="none" w="sm" len="sm"/>
            <a:tailEnd type="none" w="sm" len="sm"/>
          </a:ln>
        </p:spPr>
        <p:txBody>
          <a:bodyPr/>
          <a:lstStyle/>
          <a:p>
            <a:endParaRPr lang="lv-LV"/>
          </a:p>
        </p:txBody>
      </p:sp>
      <p:graphicFrame>
        <p:nvGraphicFramePr>
          <p:cNvPr id="5" name="Shēma 4">
            <a:extLst>
              <a:ext uri="{FF2B5EF4-FFF2-40B4-BE49-F238E27FC236}">
                <a16:creationId xmlns:a16="http://schemas.microsoft.com/office/drawing/2014/main" id="{60988204-7A90-8456-7040-18E2803DF375}"/>
              </a:ext>
            </a:extLst>
          </p:cNvPr>
          <p:cNvGraphicFramePr/>
          <p:nvPr>
            <p:extLst>
              <p:ext uri="{D42A27DB-BD31-4B8C-83A1-F6EECF244321}">
                <p14:modId xmlns:p14="http://schemas.microsoft.com/office/powerpoint/2010/main" val="42755375"/>
              </p:ext>
            </p:extLst>
          </p:nvPr>
        </p:nvGraphicFramePr>
        <p:xfrm>
          <a:off x="1905000" y="1983371"/>
          <a:ext cx="11049000" cy="78083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D8AF2710-77A2-D805-F209-2642AC50817C}"/>
              </a:ext>
            </a:extLst>
          </p:cNvPr>
          <p:cNvSpPr txBox="1"/>
          <p:nvPr/>
        </p:nvSpPr>
        <p:spPr>
          <a:xfrm>
            <a:off x="13335000" y="4229100"/>
            <a:ext cx="4419600" cy="2862322"/>
          </a:xfrm>
          <a:prstGeom prst="rect">
            <a:avLst/>
          </a:prstGeom>
          <a:noFill/>
        </p:spPr>
        <p:txBody>
          <a:bodyPr wrap="square" rtlCol="0">
            <a:spAutoFit/>
          </a:bodyPr>
          <a:lstStyle/>
          <a:p>
            <a:pPr algn="just"/>
            <a:r>
              <a:rPr lang="lv-LV" b="1" dirty="0"/>
              <a:t>Uz 2023.gada 31.decembri KPR ir nodarbināti: 30 darbinieki </a:t>
            </a:r>
          </a:p>
          <a:p>
            <a:pPr algn="just"/>
            <a:r>
              <a:rPr lang="lv-LV" b="1" dirty="0"/>
              <a:t>no tiem </a:t>
            </a:r>
          </a:p>
          <a:p>
            <a:pPr marL="285750" indent="-285750" algn="just">
              <a:buFont typeface="Arial" panose="020B0604020202020204" pitchFamily="34" charset="0"/>
              <a:buChar char="•"/>
            </a:pPr>
            <a:r>
              <a:rPr lang="lv-LV" dirty="0"/>
              <a:t>5 pilnas slodzes no valsts budžeta</a:t>
            </a:r>
          </a:p>
          <a:p>
            <a:pPr marL="285750" indent="-285750" algn="just">
              <a:buFont typeface="Arial" panose="020B0604020202020204" pitchFamily="34" charset="0"/>
              <a:buChar char="•"/>
            </a:pPr>
            <a:r>
              <a:rPr lang="lv-LV" dirty="0"/>
              <a:t>3 nepilnas slodze no valsts budžeta</a:t>
            </a:r>
          </a:p>
          <a:p>
            <a:pPr marL="285750" indent="-285750" algn="just">
              <a:buFont typeface="Arial" panose="020B0604020202020204" pitchFamily="34" charset="0"/>
              <a:buChar char="•"/>
            </a:pPr>
            <a:r>
              <a:rPr lang="lv-LV" dirty="0"/>
              <a:t>9  pilnas slodzes no projektu budžeta</a:t>
            </a:r>
          </a:p>
          <a:p>
            <a:pPr marL="285750" indent="-285750" algn="just">
              <a:buFont typeface="Arial" panose="020B0604020202020204" pitchFamily="34" charset="0"/>
              <a:buChar char="•"/>
            </a:pPr>
            <a:r>
              <a:rPr lang="lv-LV" dirty="0"/>
              <a:t>12 pilnas slodzes no valsts, projektu, pašvaldību līdzfinansējuma budžeta.</a:t>
            </a:r>
          </a:p>
          <a:p>
            <a:pPr marL="285750" indent="-285750" algn="just">
              <a:buFont typeface="Arial" panose="020B0604020202020204" pitchFamily="34" charset="0"/>
              <a:buChar char="•"/>
            </a:pPr>
            <a:endParaRPr lang="lv-LV" dirty="0"/>
          </a:p>
          <a:p>
            <a:pPr marL="285750" indent="-285750" algn="just">
              <a:buFont typeface="Arial" panose="020B0604020202020204" pitchFamily="34" charset="0"/>
              <a:buChar char="•"/>
            </a:pPr>
            <a:endParaRPr lang="lv-LV"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6AE5A363-AEB2-C9A7-C328-6857A534B921}"/>
              </a:ext>
            </a:extLst>
          </p:cNvPr>
          <p:cNvSpPr txBox="1"/>
          <p:nvPr/>
        </p:nvSpPr>
        <p:spPr>
          <a:xfrm rot="16200000">
            <a:off x="12755079" y="4970306"/>
            <a:ext cx="10342119" cy="415498"/>
          </a:xfrm>
          <a:prstGeom prst="rect">
            <a:avLst/>
          </a:prstGeom>
          <a:noFill/>
        </p:spPr>
        <p:txBody>
          <a:bodyPr wrap="square">
            <a:spAutoFit/>
          </a:bodyPr>
          <a:lstStyle/>
          <a:p>
            <a:pPr algn="ctr">
              <a:spcAft>
                <a:spcPts val="1200"/>
              </a:spcAft>
            </a:pPr>
            <a:r>
              <a:rPr lang="lv-LV" sz="2100" dirty="0">
                <a:solidFill>
                  <a:schemeClr val="bg1"/>
                </a:solidFill>
                <a:latin typeface="Calibri" panose="020F0502020204030204" pitchFamily="34" charset="0"/>
                <a:ea typeface="Times New Roman" panose="02020603050405020304" pitchFamily="18" charset="0"/>
              </a:rPr>
              <a:t>Tiešsaiste – Saldus – Nica – Usma  - Ventspils</a:t>
            </a:r>
            <a:endParaRPr lang="lv-LV" sz="2400" dirty="0">
              <a:solidFill>
                <a:schemeClr val="bg1"/>
              </a:solidFill>
              <a:latin typeface="Times New Roman" panose="02020603050405020304" pitchFamily="18" charset="0"/>
              <a:ea typeface="Times New Roman" panose="02020603050405020304" pitchFamily="18" charset="0"/>
            </a:endParaRPr>
          </a:p>
        </p:txBody>
      </p:sp>
      <p:grpSp>
        <p:nvGrpSpPr>
          <p:cNvPr id="27" name="Grupa 26">
            <a:extLst>
              <a:ext uri="{FF2B5EF4-FFF2-40B4-BE49-F238E27FC236}">
                <a16:creationId xmlns:a16="http://schemas.microsoft.com/office/drawing/2014/main" id="{93804007-05C8-CBD0-2613-6117B407AD37}"/>
              </a:ext>
            </a:extLst>
          </p:cNvPr>
          <p:cNvGrpSpPr/>
          <p:nvPr/>
        </p:nvGrpSpPr>
        <p:grpSpPr>
          <a:xfrm>
            <a:off x="13246676" y="-6998"/>
            <a:ext cx="4759268" cy="10287000"/>
            <a:chOff x="0" y="0"/>
            <a:chExt cx="3590488" cy="6858000"/>
          </a:xfrm>
          <a:solidFill>
            <a:srgbClr val="799AD5"/>
          </a:solidFill>
        </p:grpSpPr>
        <p:sp>
          <p:nvSpPr>
            <p:cNvPr id="28" name="Taisnstūris 27">
              <a:extLst>
                <a:ext uri="{FF2B5EF4-FFF2-40B4-BE49-F238E27FC236}">
                  <a16:creationId xmlns:a16="http://schemas.microsoft.com/office/drawing/2014/main" id="{17D3FC71-5CA1-5F02-8C74-52B1E575168A}"/>
                </a:ext>
              </a:extLst>
            </p:cNvPr>
            <p:cNvSpPr/>
            <p:nvPr/>
          </p:nvSpPr>
          <p:spPr>
            <a:xfrm>
              <a:off x="0" y="0"/>
              <a:ext cx="3053593" cy="6858000"/>
            </a:xfrm>
            <a:prstGeom prst="rect">
              <a:avLst/>
            </a:prstGeom>
            <a:grpFill/>
            <a:ln>
              <a:solidFill>
                <a:srgbClr val="799A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29" name="Vienādsānu trīsstūris 28">
              <a:extLst>
                <a:ext uri="{FF2B5EF4-FFF2-40B4-BE49-F238E27FC236}">
                  <a16:creationId xmlns:a16="http://schemas.microsoft.com/office/drawing/2014/main" id="{3DCDD9AB-DE6D-04A7-61B3-1422BF9F8CE7}"/>
                </a:ext>
              </a:extLst>
            </p:cNvPr>
            <p:cNvSpPr/>
            <p:nvPr/>
          </p:nvSpPr>
          <p:spPr>
            <a:xfrm rot="5400000">
              <a:off x="2441197" y="1258348"/>
              <a:ext cx="1761688" cy="536895"/>
            </a:xfrm>
            <a:prstGeom prst="triangle">
              <a:avLst/>
            </a:prstGeom>
            <a:grpFill/>
            <a:ln>
              <a:solidFill>
                <a:srgbClr val="799A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grpSp>
      <p:grpSp>
        <p:nvGrpSpPr>
          <p:cNvPr id="24" name="Grupa 23">
            <a:extLst>
              <a:ext uri="{FF2B5EF4-FFF2-40B4-BE49-F238E27FC236}">
                <a16:creationId xmlns:a16="http://schemas.microsoft.com/office/drawing/2014/main" id="{325ECF5A-4DE3-8DAE-64AB-870A1ACECB3A}"/>
              </a:ext>
            </a:extLst>
          </p:cNvPr>
          <p:cNvGrpSpPr/>
          <p:nvPr/>
        </p:nvGrpSpPr>
        <p:grpSpPr>
          <a:xfrm>
            <a:off x="9440062" y="-6998"/>
            <a:ext cx="4759268" cy="10287000"/>
            <a:chOff x="0" y="0"/>
            <a:chExt cx="3590488" cy="6858000"/>
          </a:xfrm>
          <a:solidFill>
            <a:srgbClr val="507BC8"/>
          </a:solidFill>
        </p:grpSpPr>
        <p:sp>
          <p:nvSpPr>
            <p:cNvPr id="25" name="Taisnstūris 24">
              <a:extLst>
                <a:ext uri="{FF2B5EF4-FFF2-40B4-BE49-F238E27FC236}">
                  <a16:creationId xmlns:a16="http://schemas.microsoft.com/office/drawing/2014/main" id="{35A699C8-CBA0-DE65-E861-1C95097A11C9}"/>
                </a:ext>
              </a:extLst>
            </p:cNvPr>
            <p:cNvSpPr/>
            <p:nvPr/>
          </p:nvSpPr>
          <p:spPr>
            <a:xfrm>
              <a:off x="0" y="0"/>
              <a:ext cx="3053593" cy="6858000"/>
            </a:xfrm>
            <a:prstGeom prst="rect">
              <a:avLst/>
            </a:prstGeom>
            <a:grpFill/>
            <a:ln>
              <a:solidFill>
                <a:srgbClr val="507BC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26" name="Vienādsānu trīsstūris 25">
              <a:extLst>
                <a:ext uri="{FF2B5EF4-FFF2-40B4-BE49-F238E27FC236}">
                  <a16:creationId xmlns:a16="http://schemas.microsoft.com/office/drawing/2014/main" id="{FE22DAC5-7D9F-C670-4A3C-72B4791CE2B9}"/>
                </a:ext>
              </a:extLst>
            </p:cNvPr>
            <p:cNvSpPr/>
            <p:nvPr/>
          </p:nvSpPr>
          <p:spPr>
            <a:xfrm rot="5400000">
              <a:off x="2441197" y="1258348"/>
              <a:ext cx="1761688" cy="536895"/>
            </a:xfrm>
            <a:prstGeom prst="triangle">
              <a:avLst/>
            </a:prstGeom>
            <a:grpFill/>
            <a:ln>
              <a:solidFill>
                <a:srgbClr val="507BC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grpSp>
      <p:grpSp>
        <p:nvGrpSpPr>
          <p:cNvPr id="18" name="Grupa 17">
            <a:extLst>
              <a:ext uri="{FF2B5EF4-FFF2-40B4-BE49-F238E27FC236}">
                <a16:creationId xmlns:a16="http://schemas.microsoft.com/office/drawing/2014/main" id="{37941D59-5366-A20E-D43B-2DA1E9B8C72D}"/>
              </a:ext>
            </a:extLst>
          </p:cNvPr>
          <p:cNvGrpSpPr/>
          <p:nvPr/>
        </p:nvGrpSpPr>
        <p:grpSpPr>
          <a:xfrm>
            <a:off x="5392460" y="-6998"/>
            <a:ext cx="4759268" cy="10287000"/>
            <a:chOff x="0" y="0"/>
            <a:chExt cx="3590488" cy="6858000"/>
          </a:xfrm>
          <a:solidFill>
            <a:srgbClr val="3965B5"/>
          </a:solidFill>
        </p:grpSpPr>
        <p:sp>
          <p:nvSpPr>
            <p:cNvPr id="22" name="Taisnstūris 21">
              <a:extLst>
                <a:ext uri="{FF2B5EF4-FFF2-40B4-BE49-F238E27FC236}">
                  <a16:creationId xmlns:a16="http://schemas.microsoft.com/office/drawing/2014/main" id="{69BB3321-F82E-4AA8-A37C-95F02BE99D4E}"/>
                </a:ext>
              </a:extLst>
            </p:cNvPr>
            <p:cNvSpPr/>
            <p:nvPr/>
          </p:nvSpPr>
          <p:spPr>
            <a:xfrm>
              <a:off x="0" y="0"/>
              <a:ext cx="3053593" cy="6858000"/>
            </a:xfrm>
            <a:prstGeom prst="rect">
              <a:avLst/>
            </a:prstGeom>
            <a:grpFill/>
            <a:ln>
              <a:solidFill>
                <a:srgbClr val="3965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23" name="Vienādsānu trīsstūris 22">
              <a:extLst>
                <a:ext uri="{FF2B5EF4-FFF2-40B4-BE49-F238E27FC236}">
                  <a16:creationId xmlns:a16="http://schemas.microsoft.com/office/drawing/2014/main" id="{1FD8D85F-7F8C-3B38-9871-0F128AC71FE4}"/>
                </a:ext>
              </a:extLst>
            </p:cNvPr>
            <p:cNvSpPr/>
            <p:nvPr/>
          </p:nvSpPr>
          <p:spPr>
            <a:xfrm rot="5400000">
              <a:off x="2441197" y="1258348"/>
              <a:ext cx="1761688" cy="536895"/>
            </a:xfrm>
            <a:prstGeom prst="triangle">
              <a:avLst/>
            </a:prstGeom>
            <a:grpFill/>
            <a:ln>
              <a:solidFill>
                <a:srgbClr val="3965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grpSp>
      <p:grpSp>
        <p:nvGrpSpPr>
          <p:cNvPr id="3" name="Grupa 2">
            <a:extLst>
              <a:ext uri="{FF2B5EF4-FFF2-40B4-BE49-F238E27FC236}">
                <a16:creationId xmlns:a16="http://schemas.microsoft.com/office/drawing/2014/main" id="{148352F0-CA21-CE8F-77CA-F192B0044948}"/>
              </a:ext>
            </a:extLst>
          </p:cNvPr>
          <p:cNvGrpSpPr/>
          <p:nvPr/>
        </p:nvGrpSpPr>
        <p:grpSpPr>
          <a:xfrm>
            <a:off x="1378339" y="6998"/>
            <a:ext cx="4759268" cy="10287000"/>
            <a:chOff x="0" y="0"/>
            <a:chExt cx="3590488" cy="6858000"/>
          </a:xfrm>
          <a:solidFill>
            <a:srgbClr val="2A4B86"/>
          </a:solidFill>
        </p:grpSpPr>
        <p:sp>
          <p:nvSpPr>
            <p:cNvPr id="4" name="Taisnstūris 3">
              <a:extLst>
                <a:ext uri="{FF2B5EF4-FFF2-40B4-BE49-F238E27FC236}">
                  <a16:creationId xmlns:a16="http://schemas.microsoft.com/office/drawing/2014/main" id="{43B4E074-AD98-FBA9-C7B6-335A24D1A3BA}"/>
                </a:ext>
              </a:extLst>
            </p:cNvPr>
            <p:cNvSpPr/>
            <p:nvPr/>
          </p:nvSpPr>
          <p:spPr>
            <a:xfrm>
              <a:off x="0" y="0"/>
              <a:ext cx="3053593" cy="6858000"/>
            </a:xfrm>
            <a:prstGeom prst="rect">
              <a:avLst/>
            </a:prstGeom>
            <a:grpFill/>
            <a:ln>
              <a:solidFill>
                <a:srgbClr val="2A4B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17" name="Vienādsānu trīsstūris 16">
              <a:extLst>
                <a:ext uri="{FF2B5EF4-FFF2-40B4-BE49-F238E27FC236}">
                  <a16:creationId xmlns:a16="http://schemas.microsoft.com/office/drawing/2014/main" id="{6F6A1BD1-1A44-5A53-F873-7EA740771A30}"/>
                </a:ext>
              </a:extLst>
            </p:cNvPr>
            <p:cNvSpPr/>
            <p:nvPr/>
          </p:nvSpPr>
          <p:spPr>
            <a:xfrm rot="5400000">
              <a:off x="2441197" y="1258348"/>
              <a:ext cx="1761688" cy="536895"/>
            </a:xfrm>
            <a:prstGeom prst="triangle">
              <a:avLst/>
            </a:prstGeom>
            <a:grpFill/>
            <a:ln>
              <a:solidFill>
                <a:srgbClr val="2A4B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grpSp>
      <p:sp>
        <p:nvSpPr>
          <p:cNvPr id="5" name="Taisnstūris 4">
            <a:extLst>
              <a:ext uri="{FF2B5EF4-FFF2-40B4-BE49-F238E27FC236}">
                <a16:creationId xmlns:a16="http://schemas.microsoft.com/office/drawing/2014/main" id="{5BD0A06F-4C03-CA9F-2C51-19A3397CBA1C}"/>
              </a:ext>
            </a:extLst>
          </p:cNvPr>
          <p:cNvSpPr/>
          <p:nvPr/>
        </p:nvSpPr>
        <p:spPr>
          <a:xfrm>
            <a:off x="0" y="0"/>
            <a:ext cx="1508490" cy="10287000"/>
          </a:xfrm>
          <a:prstGeom prst="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6" name="Vienādsānu trīsstūris 5">
            <a:extLst>
              <a:ext uri="{FF2B5EF4-FFF2-40B4-BE49-F238E27FC236}">
                <a16:creationId xmlns:a16="http://schemas.microsoft.com/office/drawing/2014/main" id="{92BA9CA0-DB0D-DDA5-2AF4-42769B45238C}"/>
              </a:ext>
            </a:extLst>
          </p:cNvPr>
          <p:cNvSpPr/>
          <p:nvPr/>
        </p:nvSpPr>
        <p:spPr>
          <a:xfrm rot="5400000">
            <a:off x="589896" y="1887523"/>
            <a:ext cx="2642532" cy="805343"/>
          </a:xfrm>
          <a:prstGeom prst="triangle">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30" name="Ovāls 29">
            <a:extLst>
              <a:ext uri="{FF2B5EF4-FFF2-40B4-BE49-F238E27FC236}">
                <a16:creationId xmlns:a16="http://schemas.microsoft.com/office/drawing/2014/main" id="{7A9208D6-92AF-563C-D932-3E3CF7634A79}"/>
              </a:ext>
            </a:extLst>
          </p:cNvPr>
          <p:cNvSpPr/>
          <p:nvPr/>
        </p:nvSpPr>
        <p:spPr>
          <a:xfrm>
            <a:off x="10340949" y="251410"/>
            <a:ext cx="2497110" cy="2435291"/>
          </a:xfrm>
          <a:prstGeom prst="ellipse">
            <a:avLst/>
          </a:prstGeom>
          <a:blipFill>
            <a:blip r:embed="rId2"/>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31" name="Ovāls 30">
            <a:extLst>
              <a:ext uri="{FF2B5EF4-FFF2-40B4-BE49-F238E27FC236}">
                <a16:creationId xmlns:a16="http://schemas.microsoft.com/office/drawing/2014/main" id="{CA6FF446-FFC0-366D-CC61-22F035D8A314}"/>
              </a:ext>
            </a:extLst>
          </p:cNvPr>
          <p:cNvSpPr/>
          <p:nvPr/>
        </p:nvSpPr>
        <p:spPr>
          <a:xfrm>
            <a:off x="6361436" y="251413"/>
            <a:ext cx="2497110" cy="2435291"/>
          </a:xfrm>
          <a:prstGeom prst="ellipse">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32" name="Ovāls 31">
            <a:extLst>
              <a:ext uri="{FF2B5EF4-FFF2-40B4-BE49-F238E27FC236}">
                <a16:creationId xmlns:a16="http://schemas.microsoft.com/office/drawing/2014/main" id="{C8C7AD0A-2298-3A9D-26F6-2B6811BD5048}"/>
              </a:ext>
            </a:extLst>
          </p:cNvPr>
          <p:cNvSpPr/>
          <p:nvPr/>
        </p:nvSpPr>
        <p:spPr>
          <a:xfrm>
            <a:off x="14362959" y="251410"/>
            <a:ext cx="2497110" cy="2435291"/>
          </a:xfrm>
          <a:prstGeom prst="ellipse">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33" name="Ovāls 32">
            <a:extLst>
              <a:ext uri="{FF2B5EF4-FFF2-40B4-BE49-F238E27FC236}">
                <a16:creationId xmlns:a16="http://schemas.microsoft.com/office/drawing/2014/main" id="{B222C690-5FEA-7D8A-DAB4-51D19892595D}"/>
              </a:ext>
            </a:extLst>
          </p:cNvPr>
          <p:cNvSpPr/>
          <p:nvPr/>
        </p:nvSpPr>
        <p:spPr>
          <a:xfrm>
            <a:off x="2467457" y="251411"/>
            <a:ext cx="2497110" cy="2435291"/>
          </a:xfrm>
          <a:prstGeom prst="ellipse">
            <a:avLst/>
          </a:prstGeom>
          <a:blipFill>
            <a:blip r:embed="rId5"/>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43" name="TextBox 42">
            <a:extLst>
              <a:ext uri="{FF2B5EF4-FFF2-40B4-BE49-F238E27FC236}">
                <a16:creationId xmlns:a16="http://schemas.microsoft.com/office/drawing/2014/main" id="{B3EBB520-32CA-0E44-5626-560EFECE48F4}"/>
              </a:ext>
            </a:extLst>
          </p:cNvPr>
          <p:cNvSpPr txBox="1"/>
          <p:nvPr/>
        </p:nvSpPr>
        <p:spPr>
          <a:xfrm>
            <a:off x="9727074" y="4951373"/>
            <a:ext cx="3807504" cy="923330"/>
          </a:xfrm>
          <a:prstGeom prst="rect">
            <a:avLst/>
          </a:prstGeom>
          <a:noFill/>
        </p:spPr>
        <p:txBody>
          <a:bodyPr wrap="square" rtlCol="0">
            <a:spAutoFit/>
          </a:bodyPr>
          <a:lstStyle/>
          <a:p>
            <a:pPr algn="ctr"/>
            <a:r>
              <a:rPr lang="lv-LV" sz="5400" b="1" dirty="0">
                <a:solidFill>
                  <a:schemeClr val="bg1"/>
                </a:solidFill>
              </a:rPr>
              <a:t>2 | 40</a:t>
            </a:r>
          </a:p>
        </p:txBody>
      </p:sp>
      <p:sp>
        <p:nvSpPr>
          <p:cNvPr id="44" name="TextBox 43">
            <a:extLst>
              <a:ext uri="{FF2B5EF4-FFF2-40B4-BE49-F238E27FC236}">
                <a16:creationId xmlns:a16="http://schemas.microsoft.com/office/drawing/2014/main" id="{FB52DB5C-72F7-6B78-B27F-D763246F57B0}"/>
              </a:ext>
            </a:extLst>
          </p:cNvPr>
          <p:cNvSpPr txBox="1"/>
          <p:nvPr/>
        </p:nvSpPr>
        <p:spPr>
          <a:xfrm>
            <a:off x="11297195" y="5629716"/>
            <a:ext cx="2189976" cy="507831"/>
          </a:xfrm>
          <a:prstGeom prst="rect">
            <a:avLst/>
          </a:prstGeom>
          <a:noFill/>
        </p:spPr>
        <p:txBody>
          <a:bodyPr wrap="square" rtlCol="0">
            <a:spAutoFit/>
          </a:bodyPr>
          <a:lstStyle/>
          <a:p>
            <a:pPr algn="ctr"/>
            <a:r>
              <a:rPr lang="lv-LV" sz="2700" b="1" dirty="0">
                <a:solidFill>
                  <a:schemeClr val="bg1"/>
                </a:solidFill>
              </a:rPr>
              <a:t>dalībnieki</a:t>
            </a:r>
          </a:p>
        </p:txBody>
      </p:sp>
      <p:sp>
        <p:nvSpPr>
          <p:cNvPr id="45" name="TextBox 44">
            <a:extLst>
              <a:ext uri="{FF2B5EF4-FFF2-40B4-BE49-F238E27FC236}">
                <a16:creationId xmlns:a16="http://schemas.microsoft.com/office/drawing/2014/main" id="{737D2EF8-20A6-273C-E4F8-F4351CCD2CFE}"/>
              </a:ext>
            </a:extLst>
          </p:cNvPr>
          <p:cNvSpPr txBox="1"/>
          <p:nvPr/>
        </p:nvSpPr>
        <p:spPr>
          <a:xfrm>
            <a:off x="9623273" y="5629716"/>
            <a:ext cx="1791962" cy="507831"/>
          </a:xfrm>
          <a:prstGeom prst="rect">
            <a:avLst/>
          </a:prstGeom>
          <a:noFill/>
        </p:spPr>
        <p:txBody>
          <a:bodyPr wrap="square" rtlCol="0">
            <a:spAutoFit/>
          </a:bodyPr>
          <a:lstStyle/>
          <a:p>
            <a:pPr algn="r"/>
            <a:r>
              <a:rPr lang="lv-LV" sz="2700" b="1" dirty="0">
                <a:solidFill>
                  <a:schemeClr val="bg1"/>
                </a:solidFill>
              </a:rPr>
              <a:t>pasākumi</a:t>
            </a:r>
          </a:p>
        </p:txBody>
      </p:sp>
      <p:sp>
        <p:nvSpPr>
          <p:cNvPr id="47" name="TextBox 46">
            <a:extLst>
              <a:ext uri="{FF2B5EF4-FFF2-40B4-BE49-F238E27FC236}">
                <a16:creationId xmlns:a16="http://schemas.microsoft.com/office/drawing/2014/main" id="{BC80CA58-04BE-A7B1-E23D-D07C60FDF385}"/>
              </a:ext>
            </a:extLst>
          </p:cNvPr>
          <p:cNvSpPr txBox="1"/>
          <p:nvPr/>
        </p:nvSpPr>
        <p:spPr>
          <a:xfrm>
            <a:off x="5712791" y="4894340"/>
            <a:ext cx="3577901" cy="923330"/>
          </a:xfrm>
          <a:prstGeom prst="rect">
            <a:avLst/>
          </a:prstGeom>
          <a:noFill/>
        </p:spPr>
        <p:txBody>
          <a:bodyPr wrap="square" rtlCol="0">
            <a:spAutoFit/>
          </a:bodyPr>
          <a:lstStyle/>
          <a:p>
            <a:pPr algn="ctr"/>
            <a:r>
              <a:rPr lang="lv-LV" sz="5400" b="1" dirty="0">
                <a:solidFill>
                  <a:schemeClr val="bg1"/>
                </a:solidFill>
              </a:rPr>
              <a:t>5 | 157</a:t>
            </a:r>
          </a:p>
        </p:txBody>
      </p:sp>
      <p:sp>
        <p:nvSpPr>
          <p:cNvPr id="48" name="TextBox 47">
            <a:extLst>
              <a:ext uri="{FF2B5EF4-FFF2-40B4-BE49-F238E27FC236}">
                <a16:creationId xmlns:a16="http://schemas.microsoft.com/office/drawing/2014/main" id="{D985E025-F1D3-BB86-7317-343ACB68A0C5}"/>
              </a:ext>
            </a:extLst>
          </p:cNvPr>
          <p:cNvSpPr txBox="1"/>
          <p:nvPr/>
        </p:nvSpPr>
        <p:spPr>
          <a:xfrm>
            <a:off x="6954024" y="5586837"/>
            <a:ext cx="2189976" cy="507831"/>
          </a:xfrm>
          <a:prstGeom prst="rect">
            <a:avLst/>
          </a:prstGeom>
          <a:noFill/>
        </p:spPr>
        <p:txBody>
          <a:bodyPr wrap="square" rtlCol="0">
            <a:spAutoFit/>
          </a:bodyPr>
          <a:lstStyle/>
          <a:p>
            <a:pPr algn="ctr"/>
            <a:r>
              <a:rPr lang="lv-LV" sz="2700" b="1" dirty="0">
                <a:solidFill>
                  <a:schemeClr val="bg1"/>
                </a:solidFill>
              </a:rPr>
              <a:t>dalībnieki</a:t>
            </a:r>
          </a:p>
        </p:txBody>
      </p:sp>
      <p:sp>
        <p:nvSpPr>
          <p:cNvPr id="49" name="TextBox 48">
            <a:extLst>
              <a:ext uri="{FF2B5EF4-FFF2-40B4-BE49-F238E27FC236}">
                <a16:creationId xmlns:a16="http://schemas.microsoft.com/office/drawing/2014/main" id="{0289BA7E-F411-CDE9-8FFB-1CC454A8ABDA}"/>
              </a:ext>
            </a:extLst>
          </p:cNvPr>
          <p:cNvSpPr txBox="1"/>
          <p:nvPr/>
        </p:nvSpPr>
        <p:spPr>
          <a:xfrm>
            <a:off x="5460278" y="5570676"/>
            <a:ext cx="1732977" cy="507831"/>
          </a:xfrm>
          <a:prstGeom prst="rect">
            <a:avLst/>
          </a:prstGeom>
          <a:noFill/>
        </p:spPr>
        <p:txBody>
          <a:bodyPr wrap="square" rtlCol="0">
            <a:spAutoFit/>
          </a:bodyPr>
          <a:lstStyle/>
          <a:p>
            <a:pPr algn="r"/>
            <a:r>
              <a:rPr lang="lv-LV" sz="2700" b="1" dirty="0">
                <a:solidFill>
                  <a:schemeClr val="bg1"/>
                </a:solidFill>
              </a:rPr>
              <a:t>pasākumi</a:t>
            </a:r>
          </a:p>
        </p:txBody>
      </p:sp>
      <p:sp>
        <p:nvSpPr>
          <p:cNvPr id="50" name="TextBox 49">
            <a:extLst>
              <a:ext uri="{FF2B5EF4-FFF2-40B4-BE49-F238E27FC236}">
                <a16:creationId xmlns:a16="http://schemas.microsoft.com/office/drawing/2014/main" id="{9527676C-6DAF-F20D-5362-666D5970548F}"/>
              </a:ext>
            </a:extLst>
          </p:cNvPr>
          <p:cNvSpPr txBox="1"/>
          <p:nvPr/>
        </p:nvSpPr>
        <p:spPr>
          <a:xfrm>
            <a:off x="9788051" y="6335639"/>
            <a:ext cx="3624537" cy="1938992"/>
          </a:xfrm>
          <a:prstGeom prst="rect">
            <a:avLst/>
          </a:prstGeom>
          <a:noFill/>
        </p:spPr>
        <p:txBody>
          <a:bodyPr wrap="square">
            <a:spAutoFit/>
          </a:bodyPr>
          <a:lstStyle/>
          <a:p>
            <a:r>
              <a:rPr lang="lv-LV" sz="2400" b="1" kern="0" dirty="0">
                <a:solidFill>
                  <a:schemeClr val="bg1"/>
                </a:solidFill>
                <a:latin typeface="Calibri" panose="020F0502020204030204" pitchFamily="34" charset="0"/>
                <a:ea typeface="Times New Roman" panose="02020603050405020304" pitchFamily="18" charset="0"/>
              </a:rPr>
              <a:t>2 apmācību jomas uzņēmēju konkurētspējas stiprināšanai:</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ea typeface="Times New Roman" panose="02020603050405020304" pitchFamily="18" charset="0"/>
              </a:rPr>
              <a:t>eksporta veicināšana,</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ea typeface="Times New Roman" panose="02020603050405020304" pitchFamily="18" charset="0"/>
              </a:rPr>
              <a:t>digitālā attīstība. </a:t>
            </a:r>
          </a:p>
        </p:txBody>
      </p:sp>
      <p:sp>
        <p:nvSpPr>
          <p:cNvPr id="9" name="TextBox 8">
            <a:extLst>
              <a:ext uri="{FF2B5EF4-FFF2-40B4-BE49-F238E27FC236}">
                <a16:creationId xmlns:a16="http://schemas.microsoft.com/office/drawing/2014/main" id="{72E04E6F-6B86-6A57-9457-68E64E98AE72}"/>
              </a:ext>
            </a:extLst>
          </p:cNvPr>
          <p:cNvSpPr txBox="1"/>
          <p:nvPr/>
        </p:nvSpPr>
        <p:spPr>
          <a:xfrm>
            <a:off x="5556054" y="3416764"/>
            <a:ext cx="3576288" cy="1154162"/>
          </a:xfrm>
          <a:prstGeom prst="rect">
            <a:avLst/>
          </a:prstGeom>
          <a:noFill/>
        </p:spPr>
        <p:txBody>
          <a:bodyPr wrap="square" rtlCol="0">
            <a:spAutoFit/>
          </a:bodyPr>
          <a:lstStyle/>
          <a:p>
            <a:pPr algn="ctr"/>
            <a:r>
              <a:rPr lang="lv-LV" sz="4800" b="1" dirty="0">
                <a:solidFill>
                  <a:schemeClr val="bg1"/>
                </a:solidFill>
              </a:rPr>
              <a:t>APMĀCĪBAS </a:t>
            </a:r>
          </a:p>
          <a:p>
            <a:pPr algn="ctr"/>
            <a:r>
              <a:rPr lang="lv-LV" sz="2100" b="1" dirty="0">
                <a:solidFill>
                  <a:schemeClr val="bg1"/>
                </a:solidFill>
              </a:rPr>
              <a:t>PAŠVALDĪBU SPECIĀLISTIEM</a:t>
            </a:r>
          </a:p>
        </p:txBody>
      </p:sp>
      <p:sp>
        <p:nvSpPr>
          <p:cNvPr id="12" name="TextBox 11">
            <a:extLst>
              <a:ext uri="{FF2B5EF4-FFF2-40B4-BE49-F238E27FC236}">
                <a16:creationId xmlns:a16="http://schemas.microsoft.com/office/drawing/2014/main" id="{823D64FB-6079-1400-D372-1727A39FE008}"/>
              </a:ext>
            </a:extLst>
          </p:cNvPr>
          <p:cNvSpPr txBox="1"/>
          <p:nvPr/>
        </p:nvSpPr>
        <p:spPr>
          <a:xfrm>
            <a:off x="5695817" y="8263764"/>
            <a:ext cx="3763326" cy="1938992"/>
          </a:xfrm>
          <a:prstGeom prst="rect">
            <a:avLst/>
          </a:prstGeom>
          <a:noFill/>
        </p:spPr>
        <p:txBody>
          <a:bodyPr wrap="square">
            <a:spAutoFit/>
          </a:bodyPr>
          <a:lstStyle/>
          <a:p>
            <a:r>
              <a:rPr lang="lv-LV" sz="2400" b="1" kern="0" dirty="0">
                <a:solidFill>
                  <a:schemeClr val="bg1"/>
                </a:solidFill>
                <a:latin typeface="Calibri" panose="020F0502020204030204" pitchFamily="34" charset="0"/>
                <a:ea typeface="Times New Roman" panose="02020603050405020304" pitchFamily="18" charset="0"/>
              </a:rPr>
              <a:t>1 seminārs par ezeru apsaimniekošanu 51 dalībniekam:</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ea typeface="Times New Roman" panose="02020603050405020304" pitchFamily="18" charset="0"/>
              </a:rPr>
              <a:t>Pašvaldību speciālisti,</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ea typeface="Times New Roman" panose="02020603050405020304" pitchFamily="18" charset="0"/>
              </a:rPr>
              <a:t>Citu institūciju pārstāvji</a:t>
            </a:r>
          </a:p>
        </p:txBody>
      </p:sp>
      <p:sp>
        <p:nvSpPr>
          <p:cNvPr id="15" name="TextBox 14">
            <a:extLst>
              <a:ext uri="{FF2B5EF4-FFF2-40B4-BE49-F238E27FC236}">
                <a16:creationId xmlns:a16="http://schemas.microsoft.com/office/drawing/2014/main" id="{D5254E3F-B714-349B-C043-A4616D3AECBD}"/>
              </a:ext>
            </a:extLst>
          </p:cNvPr>
          <p:cNvSpPr txBox="1"/>
          <p:nvPr/>
        </p:nvSpPr>
        <p:spPr>
          <a:xfrm>
            <a:off x="5681828" y="6085679"/>
            <a:ext cx="3569013" cy="1569660"/>
          </a:xfrm>
          <a:prstGeom prst="rect">
            <a:avLst/>
          </a:prstGeom>
          <a:noFill/>
        </p:spPr>
        <p:txBody>
          <a:bodyPr wrap="square">
            <a:spAutoFit/>
          </a:bodyPr>
          <a:lstStyle/>
          <a:p>
            <a:r>
              <a:rPr lang="lv-LV" sz="2400" b="1" kern="0" dirty="0">
                <a:solidFill>
                  <a:schemeClr val="bg1"/>
                </a:solidFill>
                <a:latin typeface="Calibri" panose="020F0502020204030204" pitchFamily="34" charset="0"/>
                <a:ea typeface="Times New Roman" panose="02020603050405020304" pitchFamily="18" charset="0"/>
              </a:rPr>
              <a:t>3 apmācības 45 pašvaldību speciālistiem kapacitātes stiprināšanai.</a:t>
            </a:r>
          </a:p>
          <a:p>
            <a:endParaRPr lang="lv-LV" sz="2400" b="1" kern="0" dirty="0">
              <a:solidFill>
                <a:schemeClr val="bg1"/>
              </a:solidFill>
              <a:latin typeface="Calibri" panose="020F0502020204030204" pitchFamily="34" charset="0"/>
              <a:ea typeface="Times New Roman" panose="02020603050405020304" pitchFamily="18" charset="0"/>
            </a:endParaRPr>
          </a:p>
        </p:txBody>
      </p:sp>
      <p:sp>
        <p:nvSpPr>
          <p:cNvPr id="2" name="TextBox 1">
            <a:extLst>
              <a:ext uri="{FF2B5EF4-FFF2-40B4-BE49-F238E27FC236}">
                <a16:creationId xmlns:a16="http://schemas.microsoft.com/office/drawing/2014/main" id="{DEB265A4-BE46-3375-C029-5D0E09D51696}"/>
              </a:ext>
            </a:extLst>
          </p:cNvPr>
          <p:cNvSpPr txBox="1"/>
          <p:nvPr/>
        </p:nvSpPr>
        <p:spPr>
          <a:xfrm>
            <a:off x="9651306" y="3445574"/>
            <a:ext cx="3576288" cy="1154162"/>
          </a:xfrm>
          <a:prstGeom prst="rect">
            <a:avLst/>
          </a:prstGeom>
          <a:noFill/>
        </p:spPr>
        <p:txBody>
          <a:bodyPr wrap="square" rtlCol="0">
            <a:spAutoFit/>
          </a:bodyPr>
          <a:lstStyle/>
          <a:p>
            <a:pPr algn="ctr"/>
            <a:r>
              <a:rPr lang="lv-LV" sz="4800" b="1" dirty="0">
                <a:solidFill>
                  <a:schemeClr val="bg1"/>
                </a:solidFill>
              </a:rPr>
              <a:t>APMĀCĪBAS </a:t>
            </a:r>
          </a:p>
          <a:p>
            <a:pPr algn="ctr"/>
            <a:r>
              <a:rPr lang="lv-LV" sz="2100" b="1" dirty="0">
                <a:solidFill>
                  <a:schemeClr val="bg1"/>
                </a:solidFill>
              </a:rPr>
              <a:t>UZŅĒMĒJIEM</a:t>
            </a:r>
          </a:p>
        </p:txBody>
      </p:sp>
      <p:sp>
        <p:nvSpPr>
          <p:cNvPr id="19" name="TextBox 18">
            <a:extLst>
              <a:ext uri="{FF2B5EF4-FFF2-40B4-BE49-F238E27FC236}">
                <a16:creationId xmlns:a16="http://schemas.microsoft.com/office/drawing/2014/main" id="{3E534098-4E36-8390-3A12-B2297B67A1B7}"/>
              </a:ext>
            </a:extLst>
          </p:cNvPr>
          <p:cNvSpPr txBox="1"/>
          <p:nvPr/>
        </p:nvSpPr>
        <p:spPr>
          <a:xfrm>
            <a:off x="5625649" y="7355522"/>
            <a:ext cx="3744857" cy="830997"/>
          </a:xfrm>
          <a:prstGeom prst="rect">
            <a:avLst/>
          </a:prstGeom>
          <a:noFill/>
        </p:spPr>
        <p:txBody>
          <a:bodyPr wrap="square">
            <a:spAutoFit/>
          </a:bodyPr>
          <a:lstStyle/>
          <a:p>
            <a:r>
              <a:rPr lang="lv-LV" sz="2400" b="1" kern="0" dirty="0">
                <a:solidFill>
                  <a:schemeClr val="bg1"/>
                </a:solidFill>
                <a:latin typeface="Calibri" panose="020F0502020204030204" pitchFamily="34" charset="0"/>
                <a:ea typeface="Times New Roman" panose="02020603050405020304" pitchFamily="18" charset="0"/>
              </a:rPr>
              <a:t>1 apmācības  par darbu ar jaunatni 61 speciālistam.</a:t>
            </a:r>
          </a:p>
        </p:txBody>
      </p:sp>
      <p:sp>
        <p:nvSpPr>
          <p:cNvPr id="20" name="TextBox 19">
            <a:extLst>
              <a:ext uri="{FF2B5EF4-FFF2-40B4-BE49-F238E27FC236}">
                <a16:creationId xmlns:a16="http://schemas.microsoft.com/office/drawing/2014/main" id="{8EB9E467-B53F-342D-5B40-3043428DBC80}"/>
              </a:ext>
            </a:extLst>
          </p:cNvPr>
          <p:cNvSpPr txBox="1"/>
          <p:nvPr/>
        </p:nvSpPr>
        <p:spPr>
          <a:xfrm rot="16200000">
            <a:off x="-3164972" y="4180873"/>
            <a:ext cx="8267757" cy="553998"/>
          </a:xfrm>
          <a:prstGeom prst="rect">
            <a:avLst/>
          </a:prstGeom>
          <a:noFill/>
        </p:spPr>
        <p:txBody>
          <a:bodyPr wrap="square" rtlCol="0">
            <a:spAutoFit/>
          </a:bodyPr>
          <a:lstStyle/>
          <a:p>
            <a:r>
              <a:rPr lang="lv-LV" sz="3000" b="1" dirty="0">
                <a:solidFill>
                  <a:schemeClr val="bg1"/>
                </a:solidFill>
              </a:rPr>
              <a:t>APMĀCĪBAS</a:t>
            </a:r>
          </a:p>
        </p:txBody>
      </p:sp>
      <p:sp>
        <p:nvSpPr>
          <p:cNvPr id="34" name="TextBox 33">
            <a:extLst>
              <a:ext uri="{FF2B5EF4-FFF2-40B4-BE49-F238E27FC236}">
                <a16:creationId xmlns:a16="http://schemas.microsoft.com/office/drawing/2014/main" id="{2D6A750D-45CA-58FC-1E57-4210D6A32BDC}"/>
              </a:ext>
            </a:extLst>
          </p:cNvPr>
          <p:cNvSpPr txBox="1"/>
          <p:nvPr/>
        </p:nvSpPr>
        <p:spPr>
          <a:xfrm>
            <a:off x="1661843" y="4730808"/>
            <a:ext cx="3957291" cy="923330"/>
          </a:xfrm>
          <a:prstGeom prst="rect">
            <a:avLst/>
          </a:prstGeom>
          <a:noFill/>
        </p:spPr>
        <p:txBody>
          <a:bodyPr wrap="square" rtlCol="0">
            <a:spAutoFit/>
          </a:bodyPr>
          <a:lstStyle/>
          <a:p>
            <a:pPr algn="ctr"/>
            <a:r>
              <a:rPr lang="lv-LV" sz="5400" b="1" dirty="0">
                <a:solidFill>
                  <a:schemeClr val="bg1"/>
                </a:solidFill>
              </a:rPr>
              <a:t>8 | 214</a:t>
            </a:r>
          </a:p>
        </p:txBody>
      </p:sp>
      <p:sp>
        <p:nvSpPr>
          <p:cNvPr id="35" name="TextBox 34">
            <a:extLst>
              <a:ext uri="{FF2B5EF4-FFF2-40B4-BE49-F238E27FC236}">
                <a16:creationId xmlns:a16="http://schemas.microsoft.com/office/drawing/2014/main" id="{E0167346-C097-9D14-C366-29D7FEB7FFB1}"/>
              </a:ext>
            </a:extLst>
          </p:cNvPr>
          <p:cNvSpPr txBox="1"/>
          <p:nvPr/>
        </p:nvSpPr>
        <p:spPr>
          <a:xfrm>
            <a:off x="3025235" y="5731385"/>
            <a:ext cx="2218241" cy="507831"/>
          </a:xfrm>
          <a:prstGeom prst="rect">
            <a:avLst/>
          </a:prstGeom>
          <a:noFill/>
        </p:spPr>
        <p:txBody>
          <a:bodyPr wrap="square" rtlCol="0">
            <a:spAutoFit/>
          </a:bodyPr>
          <a:lstStyle/>
          <a:p>
            <a:pPr algn="ctr"/>
            <a:r>
              <a:rPr lang="lv-LV" sz="2700" b="1" dirty="0">
                <a:solidFill>
                  <a:schemeClr val="bg1"/>
                </a:solidFill>
              </a:rPr>
              <a:t>dalībnieki</a:t>
            </a:r>
          </a:p>
        </p:txBody>
      </p:sp>
      <p:sp>
        <p:nvSpPr>
          <p:cNvPr id="36" name="TextBox 35">
            <a:extLst>
              <a:ext uri="{FF2B5EF4-FFF2-40B4-BE49-F238E27FC236}">
                <a16:creationId xmlns:a16="http://schemas.microsoft.com/office/drawing/2014/main" id="{F8CE151B-455F-85C6-80D2-C590FCC2D10A}"/>
              </a:ext>
            </a:extLst>
          </p:cNvPr>
          <p:cNvSpPr txBox="1"/>
          <p:nvPr/>
        </p:nvSpPr>
        <p:spPr>
          <a:xfrm>
            <a:off x="1618396" y="6804569"/>
            <a:ext cx="3923813" cy="3046988"/>
          </a:xfrm>
          <a:prstGeom prst="rect">
            <a:avLst/>
          </a:prstGeom>
          <a:noFill/>
        </p:spPr>
        <p:txBody>
          <a:bodyPr wrap="square">
            <a:spAutoFit/>
          </a:bodyPr>
          <a:lstStyle/>
          <a:p>
            <a:r>
              <a:rPr lang="lv-LV" sz="2400" b="1" kern="0" dirty="0">
                <a:solidFill>
                  <a:schemeClr val="bg1"/>
                </a:solidFill>
                <a:latin typeface="Calibri" panose="020F0502020204030204" pitchFamily="34" charset="0"/>
                <a:ea typeface="Times New Roman" panose="02020603050405020304" pitchFamily="18" charset="0"/>
              </a:rPr>
              <a:t>Apmācību jomas:</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ea typeface="Times New Roman" panose="02020603050405020304" pitchFamily="18" charset="0"/>
              </a:rPr>
              <a:t>uzņēmējdarbības veicināšana, </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ea typeface="Times New Roman" panose="02020603050405020304" pitchFamily="18" charset="0"/>
              </a:rPr>
              <a:t>notekūdeņu un lietus ūdeņu apsaimniekošana,</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ea typeface="Times New Roman" panose="02020603050405020304" pitchFamily="18" charset="0"/>
              </a:rPr>
              <a:t>darbs ar jaunatni, </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ea typeface="Times New Roman" panose="02020603050405020304" pitchFamily="18" charset="0"/>
              </a:rPr>
              <a:t>sociālo pakalpojumu attīstība.</a:t>
            </a:r>
            <a:endParaRPr lang="lv-LV" sz="2400" b="1" dirty="0">
              <a:solidFill>
                <a:schemeClr val="bg1"/>
              </a:solidFill>
            </a:endParaRPr>
          </a:p>
        </p:txBody>
      </p:sp>
      <p:sp>
        <p:nvSpPr>
          <p:cNvPr id="40" name="TextBox 39">
            <a:extLst>
              <a:ext uri="{FF2B5EF4-FFF2-40B4-BE49-F238E27FC236}">
                <a16:creationId xmlns:a16="http://schemas.microsoft.com/office/drawing/2014/main" id="{B324A33D-534D-A5C6-E1E9-D593E23FB2CD}"/>
              </a:ext>
            </a:extLst>
          </p:cNvPr>
          <p:cNvSpPr txBox="1"/>
          <p:nvPr/>
        </p:nvSpPr>
        <p:spPr>
          <a:xfrm>
            <a:off x="1372426" y="5731385"/>
            <a:ext cx="1925057" cy="507831"/>
          </a:xfrm>
          <a:prstGeom prst="rect">
            <a:avLst/>
          </a:prstGeom>
          <a:noFill/>
        </p:spPr>
        <p:txBody>
          <a:bodyPr wrap="square" rtlCol="0">
            <a:spAutoFit/>
          </a:bodyPr>
          <a:lstStyle/>
          <a:p>
            <a:pPr algn="r"/>
            <a:r>
              <a:rPr lang="lv-LV" sz="2700" b="1" dirty="0">
                <a:solidFill>
                  <a:schemeClr val="bg1"/>
                </a:solidFill>
              </a:rPr>
              <a:t>pasākumi</a:t>
            </a:r>
          </a:p>
        </p:txBody>
      </p:sp>
      <p:pic>
        <p:nvPicPr>
          <p:cNvPr id="46" name="Attēls 45">
            <a:extLst>
              <a:ext uri="{FF2B5EF4-FFF2-40B4-BE49-F238E27FC236}">
                <a16:creationId xmlns:a16="http://schemas.microsoft.com/office/drawing/2014/main" id="{46A0EBFF-A1BD-3498-55EB-FBDF6BD737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318884" y="9222869"/>
            <a:ext cx="1363410" cy="433014"/>
          </a:xfrm>
          <a:prstGeom prst="rect">
            <a:avLst/>
          </a:prstGeom>
        </p:spPr>
      </p:pic>
      <p:sp>
        <p:nvSpPr>
          <p:cNvPr id="52" name="TextBox 51">
            <a:extLst>
              <a:ext uri="{FF2B5EF4-FFF2-40B4-BE49-F238E27FC236}">
                <a16:creationId xmlns:a16="http://schemas.microsoft.com/office/drawing/2014/main" id="{8DBC93E8-7644-CD85-41DF-402AD0A3D73B}"/>
              </a:ext>
            </a:extLst>
          </p:cNvPr>
          <p:cNvSpPr txBox="1"/>
          <p:nvPr/>
        </p:nvSpPr>
        <p:spPr>
          <a:xfrm>
            <a:off x="1435940" y="3608039"/>
            <a:ext cx="3957291" cy="738664"/>
          </a:xfrm>
          <a:prstGeom prst="rect">
            <a:avLst/>
          </a:prstGeom>
          <a:noFill/>
        </p:spPr>
        <p:txBody>
          <a:bodyPr wrap="square" rtlCol="0">
            <a:spAutoFit/>
          </a:bodyPr>
          <a:lstStyle/>
          <a:p>
            <a:pPr algn="ctr"/>
            <a:r>
              <a:rPr lang="lv-LV" sz="4200" b="1" dirty="0">
                <a:solidFill>
                  <a:schemeClr val="bg1"/>
                </a:solidFill>
              </a:rPr>
              <a:t>PAVISAM KOPĀ:</a:t>
            </a:r>
          </a:p>
        </p:txBody>
      </p:sp>
      <p:sp>
        <p:nvSpPr>
          <p:cNvPr id="38" name="TextBox 37">
            <a:extLst>
              <a:ext uri="{FF2B5EF4-FFF2-40B4-BE49-F238E27FC236}">
                <a16:creationId xmlns:a16="http://schemas.microsoft.com/office/drawing/2014/main" id="{09C57085-D0A1-BD7A-092D-DC60F016B224}"/>
              </a:ext>
            </a:extLst>
          </p:cNvPr>
          <p:cNvSpPr txBox="1"/>
          <p:nvPr/>
        </p:nvSpPr>
        <p:spPr>
          <a:xfrm>
            <a:off x="13823168" y="4940258"/>
            <a:ext cx="3640113" cy="923330"/>
          </a:xfrm>
          <a:prstGeom prst="rect">
            <a:avLst/>
          </a:prstGeom>
          <a:noFill/>
        </p:spPr>
        <p:txBody>
          <a:bodyPr wrap="square" rtlCol="0">
            <a:spAutoFit/>
          </a:bodyPr>
          <a:lstStyle/>
          <a:p>
            <a:pPr algn="ctr"/>
            <a:r>
              <a:rPr lang="lv-LV" sz="5400" b="1" dirty="0">
                <a:solidFill>
                  <a:schemeClr val="bg1"/>
                </a:solidFill>
              </a:rPr>
              <a:t>1 | 17</a:t>
            </a:r>
          </a:p>
        </p:txBody>
      </p:sp>
      <p:sp>
        <p:nvSpPr>
          <p:cNvPr id="39" name="TextBox 38">
            <a:extLst>
              <a:ext uri="{FF2B5EF4-FFF2-40B4-BE49-F238E27FC236}">
                <a16:creationId xmlns:a16="http://schemas.microsoft.com/office/drawing/2014/main" id="{35CD4A23-588F-37CA-58F2-5D749B7D674D}"/>
              </a:ext>
            </a:extLst>
          </p:cNvPr>
          <p:cNvSpPr txBox="1"/>
          <p:nvPr/>
        </p:nvSpPr>
        <p:spPr>
          <a:xfrm>
            <a:off x="13699955" y="6389555"/>
            <a:ext cx="3763326" cy="1569660"/>
          </a:xfrm>
          <a:prstGeom prst="rect">
            <a:avLst/>
          </a:prstGeom>
          <a:noFill/>
        </p:spPr>
        <p:txBody>
          <a:bodyPr wrap="square">
            <a:spAutoFit/>
          </a:bodyPr>
          <a:lstStyle/>
          <a:p>
            <a:r>
              <a:rPr lang="lv-LV" sz="2400" b="1" kern="0" dirty="0">
                <a:solidFill>
                  <a:schemeClr val="bg1"/>
                </a:solidFill>
                <a:latin typeface="Calibri" panose="020F0502020204030204" pitchFamily="34" charset="0"/>
                <a:ea typeface="Times New Roman" panose="02020603050405020304" pitchFamily="18" charset="0"/>
              </a:rPr>
              <a:t>Vairāku dienu apmācības darbinieku kapacitātes stiprināšanā un kompetenču attīstībā.</a:t>
            </a:r>
          </a:p>
        </p:txBody>
      </p:sp>
      <p:sp>
        <p:nvSpPr>
          <p:cNvPr id="41" name="TextBox 40">
            <a:extLst>
              <a:ext uri="{FF2B5EF4-FFF2-40B4-BE49-F238E27FC236}">
                <a16:creationId xmlns:a16="http://schemas.microsoft.com/office/drawing/2014/main" id="{A1E54593-52A4-20CC-8C99-8B8D15AD4E73}"/>
              </a:ext>
            </a:extLst>
          </p:cNvPr>
          <p:cNvSpPr txBox="1"/>
          <p:nvPr/>
        </p:nvSpPr>
        <p:spPr>
          <a:xfrm>
            <a:off x="15238967" y="5617226"/>
            <a:ext cx="2189976" cy="507831"/>
          </a:xfrm>
          <a:prstGeom prst="rect">
            <a:avLst/>
          </a:prstGeom>
          <a:noFill/>
        </p:spPr>
        <p:txBody>
          <a:bodyPr wrap="square" rtlCol="0">
            <a:spAutoFit/>
          </a:bodyPr>
          <a:lstStyle/>
          <a:p>
            <a:pPr algn="ctr"/>
            <a:r>
              <a:rPr lang="lv-LV" sz="2700" b="1" dirty="0">
                <a:solidFill>
                  <a:schemeClr val="bg1"/>
                </a:solidFill>
              </a:rPr>
              <a:t>dalībnieki</a:t>
            </a:r>
          </a:p>
        </p:txBody>
      </p:sp>
      <p:sp>
        <p:nvSpPr>
          <p:cNvPr id="42" name="TextBox 41">
            <a:extLst>
              <a:ext uri="{FF2B5EF4-FFF2-40B4-BE49-F238E27FC236}">
                <a16:creationId xmlns:a16="http://schemas.microsoft.com/office/drawing/2014/main" id="{07D80774-ACFF-6E89-B3AD-5FEE88A2E2B3}"/>
              </a:ext>
            </a:extLst>
          </p:cNvPr>
          <p:cNvSpPr txBox="1"/>
          <p:nvPr/>
        </p:nvSpPr>
        <p:spPr>
          <a:xfrm>
            <a:off x="13745220" y="5601065"/>
            <a:ext cx="1732977" cy="507831"/>
          </a:xfrm>
          <a:prstGeom prst="rect">
            <a:avLst/>
          </a:prstGeom>
          <a:noFill/>
        </p:spPr>
        <p:txBody>
          <a:bodyPr wrap="square" rtlCol="0">
            <a:spAutoFit/>
          </a:bodyPr>
          <a:lstStyle/>
          <a:p>
            <a:pPr algn="r"/>
            <a:r>
              <a:rPr lang="lv-LV" sz="2700" b="1" dirty="0">
                <a:solidFill>
                  <a:schemeClr val="bg1"/>
                </a:solidFill>
              </a:rPr>
              <a:t>pasākumi</a:t>
            </a:r>
          </a:p>
        </p:txBody>
      </p:sp>
      <p:sp>
        <p:nvSpPr>
          <p:cNvPr id="53" name="TextBox 52">
            <a:extLst>
              <a:ext uri="{FF2B5EF4-FFF2-40B4-BE49-F238E27FC236}">
                <a16:creationId xmlns:a16="http://schemas.microsoft.com/office/drawing/2014/main" id="{CD14C352-161F-4D40-928E-4855285B5430}"/>
              </a:ext>
            </a:extLst>
          </p:cNvPr>
          <p:cNvSpPr txBox="1"/>
          <p:nvPr/>
        </p:nvSpPr>
        <p:spPr>
          <a:xfrm>
            <a:off x="13638380" y="3416763"/>
            <a:ext cx="3576288" cy="1154162"/>
          </a:xfrm>
          <a:prstGeom prst="rect">
            <a:avLst/>
          </a:prstGeom>
          <a:noFill/>
        </p:spPr>
        <p:txBody>
          <a:bodyPr wrap="square" rtlCol="0">
            <a:spAutoFit/>
          </a:bodyPr>
          <a:lstStyle/>
          <a:p>
            <a:pPr algn="ctr"/>
            <a:r>
              <a:rPr lang="lv-LV" sz="4800" b="1" dirty="0">
                <a:solidFill>
                  <a:schemeClr val="bg1"/>
                </a:solidFill>
              </a:rPr>
              <a:t>APMĀCĪBAS </a:t>
            </a:r>
          </a:p>
          <a:p>
            <a:pPr algn="ctr"/>
            <a:r>
              <a:rPr lang="lv-LV" sz="2100" b="1" dirty="0">
                <a:solidFill>
                  <a:schemeClr val="bg1"/>
                </a:solidFill>
              </a:rPr>
              <a:t>KPR SPECIĀLISTIEM</a:t>
            </a:r>
          </a:p>
        </p:txBody>
      </p:sp>
    </p:spTree>
    <p:extLst>
      <p:ext uri="{BB962C8B-B14F-4D97-AF65-F5344CB8AC3E}">
        <p14:creationId xmlns:p14="http://schemas.microsoft.com/office/powerpoint/2010/main" val="37897099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upa 33">
            <a:extLst>
              <a:ext uri="{FF2B5EF4-FFF2-40B4-BE49-F238E27FC236}">
                <a16:creationId xmlns:a16="http://schemas.microsoft.com/office/drawing/2014/main" id="{16D759E3-198A-3FE6-ADD5-F3B9D6F64A4E}"/>
              </a:ext>
            </a:extLst>
          </p:cNvPr>
          <p:cNvGrpSpPr/>
          <p:nvPr/>
        </p:nvGrpSpPr>
        <p:grpSpPr>
          <a:xfrm>
            <a:off x="1306079" y="6998"/>
            <a:ext cx="5385732" cy="10287000"/>
            <a:chOff x="0" y="0"/>
            <a:chExt cx="3590488" cy="6858000"/>
          </a:xfrm>
          <a:solidFill>
            <a:schemeClr val="accent1">
              <a:lumMod val="40000"/>
              <a:lumOff val="60000"/>
            </a:schemeClr>
          </a:solidFill>
        </p:grpSpPr>
        <p:sp>
          <p:nvSpPr>
            <p:cNvPr id="35" name="Taisnstūris 34">
              <a:extLst>
                <a:ext uri="{FF2B5EF4-FFF2-40B4-BE49-F238E27FC236}">
                  <a16:creationId xmlns:a16="http://schemas.microsoft.com/office/drawing/2014/main" id="{81475631-CDD6-6EA7-6D7B-AE413EF348F0}"/>
                </a:ext>
              </a:extLst>
            </p:cNvPr>
            <p:cNvSpPr/>
            <p:nvPr/>
          </p:nvSpPr>
          <p:spPr>
            <a:xfrm>
              <a:off x="0" y="0"/>
              <a:ext cx="3053593" cy="6858000"/>
            </a:xfrm>
            <a:prstGeom prst="rect">
              <a:avLst/>
            </a:prstGeom>
            <a:grp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36" name="Vienādsānu trīsstūris 35">
              <a:extLst>
                <a:ext uri="{FF2B5EF4-FFF2-40B4-BE49-F238E27FC236}">
                  <a16:creationId xmlns:a16="http://schemas.microsoft.com/office/drawing/2014/main" id="{D1DF1A36-A80C-AE1B-43E1-ACDDF1FB80ED}"/>
                </a:ext>
              </a:extLst>
            </p:cNvPr>
            <p:cNvSpPr/>
            <p:nvPr/>
          </p:nvSpPr>
          <p:spPr>
            <a:xfrm rot="5400000">
              <a:off x="2441197" y="1258348"/>
              <a:ext cx="1761688" cy="536895"/>
            </a:xfrm>
            <a:prstGeom prst="triangle">
              <a:avLst/>
            </a:prstGeom>
            <a:grp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grpSp>
      <p:grpSp>
        <p:nvGrpSpPr>
          <p:cNvPr id="37" name="Grupa 36">
            <a:extLst>
              <a:ext uri="{FF2B5EF4-FFF2-40B4-BE49-F238E27FC236}">
                <a16:creationId xmlns:a16="http://schemas.microsoft.com/office/drawing/2014/main" id="{06E1FCCE-5837-6B5A-EAF0-EFAD6E4E4669}"/>
              </a:ext>
            </a:extLst>
          </p:cNvPr>
          <p:cNvGrpSpPr/>
          <p:nvPr/>
        </p:nvGrpSpPr>
        <p:grpSpPr>
          <a:xfrm>
            <a:off x="1065402" y="-6998"/>
            <a:ext cx="5385732" cy="10287000"/>
            <a:chOff x="0" y="0"/>
            <a:chExt cx="3590488" cy="6858000"/>
          </a:xfrm>
          <a:solidFill>
            <a:schemeClr val="accent1">
              <a:lumMod val="60000"/>
              <a:lumOff val="40000"/>
            </a:schemeClr>
          </a:solidFill>
        </p:grpSpPr>
        <p:sp>
          <p:nvSpPr>
            <p:cNvPr id="38" name="Taisnstūris 37">
              <a:extLst>
                <a:ext uri="{FF2B5EF4-FFF2-40B4-BE49-F238E27FC236}">
                  <a16:creationId xmlns:a16="http://schemas.microsoft.com/office/drawing/2014/main" id="{D400C778-E0A0-CDF6-446B-D1BF88A17B0B}"/>
                </a:ext>
              </a:extLst>
            </p:cNvPr>
            <p:cNvSpPr/>
            <p:nvPr/>
          </p:nvSpPr>
          <p:spPr>
            <a:xfrm>
              <a:off x="0" y="0"/>
              <a:ext cx="3053593" cy="6858000"/>
            </a:xfrm>
            <a:prstGeom prst="rect">
              <a:avLst/>
            </a:prstGeom>
            <a:grp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39" name="Vienādsānu trīsstūris 38">
              <a:extLst>
                <a:ext uri="{FF2B5EF4-FFF2-40B4-BE49-F238E27FC236}">
                  <a16:creationId xmlns:a16="http://schemas.microsoft.com/office/drawing/2014/main" id="{A882DA5A-456C-0750-6C40-BA5318BFE3C8}"/>
                </a:ext>
              </a:extLst>
            </p:cNvPr>
            <p:cNvSpPr/>
            <p:nvPr/>
          </p:nvSpPr>
          <p:spPr>
            <a:xfrm rot="5400000">
              <a:off x="2441197" y="1258348"/>
              <a:ext cx="1761688" cy="536895"/>
            </a:xfrm>
            <a:prstGeom prst="triangle">
              <a:avLst/>
            </a:prstGeom>
            <a:grp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grpSp>
      <p:grpSp>
        <p:nvGrpSpPr>
          <p:cNvPr id="31" name="Grupa 30">
            <a:extLst>
              <a:ext uri="{FF2B5EF4-FFF2-40B4-BE49-F238E27FC236}">
                <a16:creationId xmlns:a16="http://schemas.microsoft.com/office/drawing/2014/main" id="{B1C7FA09-63C0-FB65-08D7-8B5B1B234BAC}"/>
              </a:ext>
            </a:extLst>
          </p:cNvPr>
          <p:cNvGrpSpPr/>
          <p:nvPr/>
        </p:nvGrpSpPr>
        <p:grpSpPr>
          <a:xfrm>
            <a:off x="1378339" y="6998"/>
            <a:ext cx="4759268" cy="10287000"/>
            <a:chOff x="0" y="0"/>
            <a:chExt cx="3590488" cy="6858000"/>
          </a:xfrm>
          <a:solidFill>
            <a:srgbClr val="2A4B86"/>
          </a:solidFill>
        </p:grpSpPr>
        <p:sp>
          <p:nvSpPr>
            <p:cNvPr id="32" name="Taisnstūris 31">
              <a:extLst>
                <a:ext uri="{FF2B5EF4-FFF2-40B4-BE49-F238E27FC236}">
                  <a16:creationId xmlns:a16="http://schemas.microsoft.com/office/drawing/2014/main" id="{54BB94D6-7025-F107-BC74-120F27DDB66A}"/>
                </a:ext>
              </a:extLst>
            </p:cNvPr>
            <p:cNvSpPr/>
            <p:nvPr/>
          </p:nvSpPr>
          <p:spPr>
            <a:xfrm>
              <a:off x="0" y="0"/>
              <a:ext cx="3053593" cy="6858000"/>
            </a:xfrm>
            <a:prstGeom prst="rect">
              <a:avLst/>
            </a:prstGeom>
            <a:grpFill/>
            <a:ln>
              <a:solidFill>
                <a:srgbClr val="2A4B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33" name="Vienādsānu trīsstūris 32">
              <a:extLst>
                <a:ext uri="{FF2B5EF4-FFF2-40B4-BE49-F238E27FC236}">
                  <a16:creationId xmlns:a16="http://schemas.microsoft.com/office/drawing/2014/main" id="{5660AF0C-2526-39A2-15F6-452D645CDE29}"/>
                </a:ext>
              </a:extLst>
            </p:cNvPr>
            <p:cNvSpPr/>
            <p:nvPr/>
          </p:nvSpPr>
          <p:spPr>
            <a:xfrm rot="5400000">
              <a:off x="2441197" y="1258348"/>
              <a:ext cx="1761688" cy="536895"/>
            </a:xfrm>
            <a:prstGeom prst="triangle">
              <a:avLst/>
            </a:prstGeom>
            <a:grpFill/>
            <a:ln>
              <a:solidFill>
                <a:srgbClr val="2A4B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grpSp>
      <p:sp>
        <p:nvSpPr>
          <p:cNvPr id="20" name="TextBox 19">
            <a:extLst>
              <a:ext uri="{FF2B5EF4-FFF2-40B4-BE49-F238E27FC236}">
                <a16:creationId xmlns:a16="http://schemas.microsoft.com/office/drawing/2014/main" id="{BB00628D-EC92-7F50-2177-E2CD17C23889}"/>
              </a:ext>
            </a:extLst>
          </p:cNvPr>
          <p:cNvSpPr txBox="1"/>
          <p:nvPr/>
        </p:nvSpPr>
        <p:spPr>
          <a:xfrm>
            <a:off x="5314751" y="5880521"/>
            <a:ext cx="13450077" cy="1754326"/>
          </a:xfrm>
          <a:prstGeom prst="rect">
            <a:avLst/>
          </a:prstGeom>
          <a:noFill/>
        </p:spPr>
        <p:txBody>
          <a:bodyPr wrap="square" rtlCol="0">
            <a:spAutoFit/>
          </a:bodyPr>
          <a:lstStyle/>
          <a:p>
            <a:pPr algn="ctr"/>
            <a:r>
              <a:rPr lang="lv-LV" sz="5400" b="1" dirty="0"/>
              <a:t>MEISTARKLASES, KONFERENCES, BIZNESA FORUMI</a:t>
            </a:r>
          </a:p>
        </p:txBody>
      </p:sp>
      <p:sp>
        <p:nvSpPr>
          <p:cNvPr id="3" name="TextBox 2">
            <a:extLst>
              <a:ext uri="{FF2B5EF4-FFF2-40B4-BE49-F238E27FC236}">
                <a16:creationId xmlns:a16="http://schemas.microsoft.com/office/drawing/2014/main" id="{60285022-0040-74B0-4B20-345D21FBF40D}"/>
              </a:ext>
            </a:extLst>
          </p:cNvPr>
          <p:cNvSpPr txBox="1"/>
          <p:nvPr/>
        </p:nvSpPr>
        <p:spPr>
          <a:xfrm>
            <a:off x="6268592" y="3265144"/>
            <a:ext cx="12332948" cy="1754326"/>
          </a:xfrm>
          <a:prstGeom prst="rect">
            <a:avLst/>
          </a:prstGeom>
          <a:noFill/>
        </p:spPr>
        <p:txBody>
          <a:bodyPr wrap="square" rtlCol="0">
            <a:spAutoFit/>
          </a:bodyPr>
          <a:lstStyle/>
          <a:p>
            <a:pPr algn="ctr"/>
            <a:r>
              <a:rPr lang="lv-LV" sz="5400" b="1" dirty="0"/>
              <a:t>Kurzemes plānošanas reģiona īstenotās aktivitātes 2023.gadā</a:t>
            </a:r>
          </a:p>
        </p:txBody>
      </p:sp>
      <p:sp>
        <p:nvSpPr>
          <p:cNvPr id="18" name="Taisnstūris 17">
            <a:extLst>
              <a:ext uri="{FF2B5EF4-FFF2-40B4-BE49-F238E27FC236}">
                <a16:creationId xmlns:a16="http://schemas.microsoft.com/office/drawing/2014/main" id="{AC4E791F-7055-929E-BB48-CDA941C7DF52}"/>
              </a:ext>
            </a:extLst>
          </p:cNvPr>
          <p:cNvSpPr/>
          <p:nvPr/>
        </p:nvSpPr>
        <p:spPr>
          <a:xfrm>
            <a:off x="0" y="0"/>
            <a:ext cx="1508490" cy="10287000"/>
          </a:xfrm>
          <a:prstGeom prst="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22" name="Vienādsānu trīsstūris 21">
            <a:extLst>
              <a:ext uri="{FF2B5EF4-FFF2-40B4-BE49-F238E27FC236}">
                <a16:creationId xmlns:a16="http://schemas.microsoft.com/office/drawing/2014/main" id="{EDA10A95-4E3B-37E4-EAD4-48F238432E76}"/>
              </a:ext>
            </a:extLst>
          </p:cNvPr>
          <p:cNvSpPr/>
          <p:nvPr/>
        </p:nvSpPr>
        <p:spPr>
          <a:xfrm rot="5400000">
            <a:off x="589896" y="1887523"/>
            <a:ext cx="2642532" cy="805343"/>
          </a:xfrm>
          <a:prstGeom prst="triangle">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23" name="Ovāls 22">
            <a:extLst>
              <a:ext uri="{FF2B5EF4-FFF2-40B4-BE49-F238E27FC236}">
                <a16:creationId xmlns:a16="http://schemas.microsoft.com/office/drawing/2014/main" id="{4ECD400D-0E4B-1883-99B8-342AA91D682B}"/>
              </a:ext>
            </a:extLst>
          </p:cNvPr>
          <p:cNvSpPr/>
          <p:nvPr/>
        </p:nvSpPr>
        <p:spPr>
          <a:xfrm>
            <a:off x="2348025" y="251410"/>
            <a:ext cx="2497110" cy="2435291"/>
          </a:xfrm>
          <a:prstGeom prst="ellipse">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pic>
        <p:nvPicPr>
          <p:cNvPr id="24" name="Attēls 23">
            <a:extLst>
              <a:ext uri="{FF2B5EF4-FFF2-40B4-BE49-F238E27FC236}">
                <a16:creationId xmlns:a16="http://schemas.microsoft.com/office/drawing/2014/main" id="{29A5DD15-092F-A26D-E862-44108B69B4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318884" y="9222869"/>
            <a:ext cx="1363410" cy="433014"/>
          </a:xfrm>
          <a:prstGeom prst="rect">
            <a:avLst/>
          </a:prstGeom>
        </p:spPr>
      </p:pic>
      <p:sp>
        <p:nvSpPr>
          <p:cNvPr id="25" name="TextBox 24">
            <a:extLst>
              <a:ext uri="{FF2B5EF4-FFF2-40B4-BE49-F238E27FC236}">
                <a16:creationId xmlns:a16="http://schemas.microsoft.com/office/drawing/2014/main" id="{9FEEE2A2-B441-9A82-2BE0-C223FA1A3E65}"/>
              </a:ext>
            </a:extLst>
          </p:cNvPr>
          <p:cNvSpPr txBox="1"/>
          <p:nvPr/>
        </p:nvSpPr>
        <p:spPr>
          <a:xfrm rot="16200000">
            <a:off x="-3802094" y="4130598"/>
            <a:ext cx="9630546" cy="553998"/>
          </a:xfrm>
          <a:prstGeom prst="rect">
            <a:avLst/>
          </a:prstGeom>
          <a:noFill/>
        </p:spPr>
        <p:txBody>
          <a:bodyPr wrap="square" rtlCol="0">
            <a:spAutoFit/>
          </a:bodyPr>
          <a:lstStyle/>
          <a:p>
            <a:pPr algn="ctr"/>
            <a:r>
              <a:rPr lang="lv-LV" sz="3000" b="1" dirty="0">
                <a:solidFill>
                  <a:schemeClr val="bg1"/>
                </a:solidFill>
              </a:rPr>
              <a:t>MEISTARKLASES, KONFERENCES UN BIZNESA FORUMI</a:t>
            </a:r>
          </a:p>
        </p:txBody>
      </p:sp>
      <p:sp>
        <p:nvSpPr>
          <p:cNvPr id="41" name="TextBox 40">
            <a:extLst>
              <a:ext uri="{FF2B5EF4-FFF2-40B4-BE49-F238E27FC236}">
                <a16:creationId xmlns:a16="http://schemas.microsoft.com/office/drawing/2014/main" id="{3F85C9BF-4C3F-A11A-903A-C4A96D4CD1C1}"/>
              </a:ext>
            </a:extLst>
          </p:cNvPr>
          <p:cNvSpPr txBox="1"/>
          <p:nvPr/>
        </p:nvSpPr>
        <p:spPr>
          <a:xfrm>
            <a:off x="1808840" y="4531475"/>
            <a:ext cx="3957291" cy="923330"/>
          </a:xfrm>
          <a:prstGeom prst="rect">
            <a:avLst/>
          </a:prstGeom>
          <a:noFill/>
        </p:spPr>
        <p:txBody>
          <a:bodyPr wrap="square" rtlCol="0">
            <a:spAutoFit/>
          </a:bodyPr>
          <a:lstStyle/>
          <a:p>
            <a:pPr algn="ctr"/>
            <a:r>
              <a:rPr lang="lv-LV" sz="5400" b="1" dirty="0">
                <a:solidFill>
                  <a:schemeClr val="bg1"/>
                </a:solidFill>
              </a:rPr>
              <a:t>9 | 592</a:t>
            </a:r>
          </a:p>
        </p:txBody>
      </p:sp>
      <p:sp>
        <p:nvSpPr>
          <p:cNvPr id="42" name="TextBox 41">
            <a:extLst>
              <a:ext uri="{FF2B5EF4-FFF2-40B4-BE49-F238E27FC236}">
                <a16:creationId xmlns:a16="http://schemas.microsoft.com/office/drawing/2014/main" id="{6BAD489D-4E97-9177-EF0F-AF1A9B4FDEEF}"/>
              </a:ext>
            </a:extLst>
          </p:cNvPr>
          <p:cNvSpPr txBox="1"/>
          <p:nvPr/>
        </p:nvSpPr>
        <p:spPr>
          <a:xfrm>
            <a:off x="3136690" y="5291706"/>
            <a:ext cx="2218241" cy="507831"/>
          </a:xfrm>
          <a:prstGeom prst="rect">
            <a:avLst/>
          </a:prstGeom>
          <a:noFill/>
        </p:spPr>
        <p:txBody>
          <a:bodyPr wrap="square" rtlCol="0">
            <a:spAutoFit/>
          </a:bodyPr>
          <a:lstStyle/>
          <a:p>
            <a:pPr algn="ctr"/>
            <a:r>
              <a:rPr lang="lv-LV" sz="2700" b="1" dirty="0">
                <a:solidFill>
                  <a:schemeClr val="bg1"/>
                </a:solidFill>
              </a:rPr>
              <a:t>dalībnieki</a:t>
            </a:r>
          </a:p>
        </p:txBody>
      </p:sp>
      <p:sp>
        <p:nvSpPr>
          <p:cNvPr id="43" name="TextBox 42">
            <a:extLst>
              <a:ext uri="{FF2B5EF4-FFF2-40B4-BE49-F238E27FC236}">
                <a16:creationId xmlns:a16="http://schemas.microsoft.com/office/drawing/2014/main" id="{084F108A-B707-789F-909C-71396A2E826E}"/>
              </a:ext>
            </a:extLst>
          </p:cNvPr>
          <p:cNvSpPr txBox="1"/>
          <p:nvPr/>
        </p:nvSpPr>
        <p:spPr>
          <a:xfrm>
            <a:off x="1771628" y="6140836"/>
            <a:ext cx="3728226" cy="4154984"/>
          </a:xfrm>
          <a:prstGeom prst="rect">
            <a:avLst/>
          </a:prstGeom>
          <a:noFill/>
        </p:spPr>
        <p:txBody>
          <a:bodyPr wrap="square">
            <a:spAutoFit/>
          </a:bodyPr>
          <a:lstStyle/>
          <a:p>
            <a:r>
              <a:rPr lang="lv-LV" sz="2400" b="1" kern="0" dirty="0">
                <a:solidFill>
                  <a:schemeClr val="bg1"/>
                </a:solidFill>
                <a:latin typeface="Calibri" panose="020F0502020204030204" pitchFamily="34" charset="0"/>
                <a:ea typeface="Times New Roman" panose="02020603050405020304" pitchFamily="18" charset="0"/>
              </a:rPr>
              <a:t>Zināšanas papildinājuši:</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rPr>
              <a:t>Uzņēmēji,</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rPr>
              <a:t>Sociālās jomas darbinieki,</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rPr>
              <a:t>Izglītības jomas pārstāvji,</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rPr>
              <a:t>Ēdināšanas jomas darbinieki,</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rPr>
              <a:t>Pašvaldību speciālisti,</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rPr>
              <a:t>NVO jomas pārstāvji.</a:t>
            </a:r>
          </a:p>
          <a:p>
            <a:pPr marL="428625" indent="-428625">
              <a:buFont typeface="Arial" panose="020B0604020202020204" pitchFamily="34" charset="0"/>
              <a:buChar char="•"/>
            </a:pPr>
            <a:endParaRPr lang="lv-LV" sz="2400" b="1" kern="0" dirty="0">
              <a:solidFill>
                <a:schemeClr val="bg1"/>
              </a:solidFill>
              <a:latin typeface="Calibri" panose="020F0502020204030204" pitchFamily="34" charset="0"/>
            </a:endParaRPr>
          </a:p>
        </p:txBody>
      </p:sp>
      <p:sp>
        <p:nvSpPr>
          <p:cNvPr id="44" name="TextBox 43">
            <a:extLst>
              <a:ext uri="{FF2B5EF4-FFF2-40B4-BE49-F238E27FC236}">
                <a16:creationId xmlns:a16="http://schemas.microsoft.com/office/drawing/2014/main" id="{2151A9EF-B1B6-508B-8494-D7379FE67C27}"/>
              </a:ext>
            </a:extLst>
          </p:cNvPr>
          <p:cNvSpPr txBox="1"/>
          <p:nvPr/>
        </p:nvSpPr>
        <p:spPr>
          <a:xfrm>
            <a:off x="1465685" y="5291706"/>
            <a:ext cx="1971249" cy="507831"/>
          </a:xfrm>
          <a:prstGeom prst="rect">
            <a:avLst/>
          </a:prstGeom>
          <a:noFill/>
        </p:spPr>
        <p:txBody>
          <a:bodyPr wrap="square" rtlCol="0">
            <a:spAutoFit/>
          </a:bodyPr>
          <a:lstStyle/>
          <a:p>
            <a:pPr algn="r"/>
            <a:r>
              <a:rPr lang="lv-LV" sz="2700" b="1" dirty="0">
                <a:solidFill>
                  <a:schemeClr val="bg1"/>
                </a:solidFill>
              </a:rPr>
              <a:t>pasākumi</a:t>
            </a:r>
          </a:p>
        </p:txBody>
      </p:sp>
      <p:sp>
        <p:nvSpPr>
          <p:cNvPr id="45" name="TextBox 44">
            <a:extLst>
              <a:ext uri="{FF2B5EF4-FFF2-40B4-BE49-F238E27FC236}">
                <a16:creationId xmlns:a16="http://schemas.microsoft.com/office/drawing/2014/main" id="{D0DB8462-A388-A46B-8D57-6B7668B421B5}"/>
              </a:ext>
            </a:extLst>
          </p:cNvPr>
          <p:cNvSpPr txBox="1"/>
          <p:nvPr/>
        </p:nvSpPr>
        <p:spPr>
          <a:xfrm>
            <a:off x="1435940" y="3608039"/>
            <a:ext cx="3957291" cy="738664"/>
          </a:xfrm>
          <a:prstGeom prst="rect">
            <a:avLst/>
          </a:prstGeom>
          <a:noFill/>
        </p:spPr>
        <p:txBody>
          <a:bodyPr wrap="square" rtlCol="0">
            <a:spAutoFit/>
          </a:bodyPr>
          <a:lstStyle/>
          <a:p>
            <a:pPr algn="ctr"/>
            <a:r>
              <a:rPr lang="lv-LV" sz="4200" b="1" dirty="0">
                <a:solidFill>
                  <a:schemeClr val="bg1"/>
                </a:solidFill>
              </a:rPr>
              <a:t>PAVISAM KOPĀ:</a:t>
            </a:r>
          </a:p>
        </p:txBody>
      </p:sp>
    </p:spTree>
    <p:extLst>
      <p:ext uri="{BB962C8B-B14F-4D97-AF65-F5344CB8AC3E}">
        <p14:creationId xmlns:p14="http://schemas.microsoft.com/office/powerpoint/2010/main" val="9691031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6AE5A363-AEB2-C9A7-C328-6857A534B921}"/>
              </a:ext>
            </a:extLst>
          </p:cNvPr>
          <p:cNvSpPr txBox="1"/>
          <p:nvPr/>
        </p:nvSpPr>
        <p:spPr>
          <a:xfrm rot="16200000">
            <a:off x="12835625" y="4749820"/>
            <a:ext cx="9929130" cy="415498"/>
          </a:xfrm>
          <a:prstGeom prst="rect">
            <a:avLst/>
          </a:prstGeom>
          <a:noFill/>
        </p:spPr>
        <p:txBody>
          <a:bodyPr wrap="square">
            <a:spAutoFit/>
          </a:bodyPr>
          <a:lstStyle/>
          <a:p>
            <a:pPr>
              <a:spcAft>
                <a:spcPts val="1200"/>
              </a:spcAft>
            </a:pPr>
            <a:r>
              <a:rPr lang="lv-LV" sz="2100" dirty="0">
                <a:solidFill>
                  <a:schemeClr val="bg1"/>
                </a:solidFill>
                <a:latin typeface="Calibri" panose="020F0502020204030204" pitchFamily="34" charset="0"/>
                <a:ea typeface="Times New Roman" panose="02020603050405020304" pitchFamily="18" charset="0"/>
              </a:rPr>
              <a:t>Ventspils – Grobiņa – Saldus  - Liepāja  </a:t>
            </a:r>
            <a:endParaRPr lang="lv-LV" sz="2400" dirty="0">
              <a:solidFill>
                <a:schemeClr val="bg1"/>
              </a:solidFill>
              <a:latin typeface="Times New Roman" panose="02020603050405020304" pitchFamily="18" charset="0"/>
              <a:ea typeface="Times New Roman" panose="02020603050405020304" pitchFamily="18" charset="0"/>
            </a:endParaRPr>
          </a:p>
        </p:txBody>
      </p:sp>
      <p:grpSp>
        <p:nvGrpSpPr>
          <p:cNvPr id="27" name="Grupa 26">
            <a:extLst>
              <a:ext uri="{FF2B5EF4-FFF2-40B4-BE49-F238E27FC236}">
                <a16:creationId xmlns:a16="http://schemas.microsoft.com/office/drawing/2014/main" id="{93804007-05C8-CBD0-2613-6117B407AD37}"/>
              </a:ext>
            </a:extLst>
          </p:cNvPr>
          <p:cNvGrpSpPr/>
          <p:nvPr/>
        </p:nvGrpSpPr>
        <p:grpSpPr>
          <a:xfrm>
            <a:off x="13246676" y="-6998"/>
            <a:ext cx="4759268" cy="10287000"/>
            <a:chOff x="0" y="0"/>
            <a:chExt cx="3590488" cy="6858000"/>
          </a:xfrm>
          <a:solidFill>
            <a:srgbClr val="799AD5"/>
          </a:solidFill>
        </p:grpSpPr>
        <p:sp>
          <p:nvSpPr>
            <p:cNvPr id="28" name="Taisnstūris 27">
              <a:extLst>
                <a:ext uri="{FF2B5EF4-FFF2-40B4-BE49-F238E27FC236}">
                  <a16:creationId xmlns:a16="http://schemas.microsoft.com/office/drawing/2014/main" id="{17D3FC71-5CA1-5F02-8C74-52B1E575168A}"/>
                </a:ext>
              </a:extLst>
            </p:cNvPr>
            <p:cNvSpPr/>
            <p:nvPr/>
          </p:nvSpPr>
          <p:spPr>
            <a:xfrm>
              <a:off x="0" y="0"/>
              <a:ext cx="3053593" cy="6858000"/>
            </a:xfrm>
            <a:prstGeom prst="rect">
              <a:avLst/>
            </a:prstGeom>
            <a:grpFill/>
            <a:ln>
              <a:solidFill>
                <a:srgbClr val="799A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29" name="Vienādsānu trīsstūris 28">
              <a:extLst>
                <a:ext uri="{FF2B5EF4-FFF2-40B4-BE49-F238E27FC236}">
                  <a16:creationId xmlns:a16="http://schemas.microsoft.com/office/drawing/2014/main" id="{3DCDD9AB-DE6D-04A7-61B3-1422BF9F8CE7}"/>
                </a:ext>
              </a:extLst>
            </p:cNvPr>
            <p:cNvSpPr/>
            <p:nvPr/>
          </p:nvSpPr>
          <p:spPr>
            <a:xfrm rot="5400000">
              <a:off x="2441197" y="1258348"/>
              <a:ext cx="1761688" cy="536895"/>
            </a:xfrm>
            <a:prstGeom prst="triangle">
              <a:avLst/>
            </a:prstGeom>
            <a:grpFill/>
            <a:ln>
              <a:solidFill>
                <a:srgbClr val="799A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grpSp>
      <p:grpSp>
        <p:nvGrpSpPr>
          <p:cNvPr id="24" name="Grupa 23">
            <a:extLst>
              <a:ext uri="{FF2B5EF4-FFF2-40B4-BE49-F238E27FC236}">
                <a16:creationId xmlns:a16="http://schemas.microsoft.com/office/drawing/2014/main" id="{325ECF5A-4DE3-8DAE-64AB-870A1ACECB3A}"/>
              </a:ext>
            </a:extLst>
          </p:cNvPr>
          <p:cNvGrpSpPr/>
          <p:nvPr/>
        </p:nvGrpSpPr>
        <p:grpSpPr>
          <a:xfrm>
            <a:off x="9440062" y="-6998"/>
            <a:ext cx="4759268" cy="10287000"/>
            <a:chOff x="0" y="0"/>
            <a:chExt cx="3590488" cy="6858000"/>
          </a:xfrm>
          <a:solidFill>
            <a:srgbClr val="507BC8"/>
          </a:solidFill>
        </p:grpSpPr>
        <p:sp>
          <p:nvSpPr>
            <p:cNvPr id="25" name="Taisnstūris 24">
              <a:extLst>
                <a:ext uri="{FF2B5EF4-FFF2-40B4-BE49-F238E27FC236}">
                  <a16:creationId xmlns:a16="http://schemas.microsoft.com/office/drawing/2014/main" id="{35A699C8-CBA0-DE65-E861-1C95097A11C9}"/>
                </a:ext>
              </a:extLst>
            </p:cNvPr>
            <p:cNvSpPr/>
            <p:nvPr/>
          </p:nvSpPr>
          <p:spPr>
            <a:xfrm>
              <a:off x="0" y="0"/>
              <a:ext cx="3053593" cy="6858000"/>
            </a:xfrm>
            <a:prstGeom prst="rect">
              <a:avLst/>
            </a:prstGeom>
            <a:grpFill/>
            <a:ln>
              <a:solidFill>
                <a:srgbClr val="507BC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26" name="Vienādsānu trīsstūris 25">
              <a:extLst>
                <a:ext uri="{FF2B5EF4-FFF2-40B4-BE49-F238E27FC236}">
                  <a16:creationId xmlns:a16="http://schemas.microsoft.com/office/drawing/2014/main" id="{FE22DAC5-7D9F-C670-4A3C-72B4791CE2B9}"/>
                </a:ext>
              </a:extLst>
            </p:cNvPr>
            <p:cNvSpPr/>
            <p:nvPr/>
          </p:nvSpPr>
          <p:spPr>
            <a:xfrm rot="5400000">
              <a:off x="2441197" y="1258348"/>
              <a:ext cx="1761688" cy="536895"/>
            </a:xfrm>
            <a:prstGeom prst="triangle">
              <a:avLst/>
            </a:prstGeom>
            <a:grpFill/>
            <a:ln>
              <a:solidFill>
                <a:srgbClr val="507BC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grpSp>
      <p:grpSp>
        <p:nvGrpSpPr>
          <p:cNvPr id="18" name="Grupa 17">
            <a:extLst>
              <a:ext uri="{FF2B5EF4-FFF2-40B4-BE49-F238E27FC236}">
                <a16:creationId xmlns:a16="http://schemas.microsoft.com/office/drawing/2014/main" id="{37941D59-5366-A20E-D43B-2DA1E9B8C72D}"/>
              </a:ext>
            </a:extLst>
          </p:cNvPr>
          <p:cNvGrpSpPr/>
          <p:nvPr/>
        </p:nvGrpSpPr>
        <p:grpSpPr>
          <a:xfrm>
            <a:off x="5392460" y="-6998"/>
            <a:ext cx="4759268" cy="10287000"/>
            <a:chOff x="0" y="0"/>
            <a:chExt cx="3590488" cy="6858000"/>
          </a:xfrm>
          <a:solidFill>
            <a:srgbClr val="3965B5"/>
          </a:solidFill>
        </p:grpSpPr>
        <p:sp>
          <p:nvSpPr>
            <p:cNvPr id="22" name="Taisnstūris 21">
              <a:extLst>
                <a:ext uri="{FF2B5EF4-FFF2-40B4-BE49-F238E27FC236}">
                  <a16:creationId xmlns:a16="http://schemas.microsoft.com/office/drawing/2014/main" id="{69BB3321-F82E-4AA8-A37C-95F02BE99D4E}"/>
                </a:ext>
              </a:extLst>
            </p:cNvPr>
            <p:cNvSpPr/>
            <p:nvPr/>
          </p:nvSpPr>
          <p:spPr>
            <a:xfrm>
              <a:off x="0" y="0"/>
              <a:ext cx="3053593" cy="6858000"/>
            </a:xfrm>
            <a:prstGeom prst="rect">
              <a:avLst/>
            </a:prstGeom>
            <a:grpFill/>
            <a:ln>
              <a:solidFill>
                <a:srgbClr val="3965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23" name="Vienādsānu trīsstūris 22">
              <a:extLst>
                <a:ext uri="{FF2B5EF4-FFF2-40B4-BE49-F238E27FC236}">
                  <a16:creationId xmlns:a16="http://schemas.microsoft.com/office/drawing/2014/main" id="{1FD8D85F-7F8C-3B38-9871-0F128AC71FE4}"/>
                </a:ext>
              </a:extLst>
            </p:cNvPr>
            <p:cNvSpPr/>
            <p:nvPr/>
          </p:nvSpPr>
          <p:spPr>
            <a:xfrm rot="5400000">
              <a:off x="2441197" y="1258348"/>
              <a:ext cx="1761688" cy="536895"/>
            </a:xfrm>
            <a:prstGeom prst="triangle">
              <a:avLst/>
            </a:prstGeom>
            <a:grpFill/>
            <a:ln>
              <a:solidFill>
                <a:srgbClr val="3965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grpSp>
      <p:grpSp>
        <p:nvGrpSpPr>
          <p:cNvPr id="3" name="Grupa 2">
            <a:extLst>
              <a:ext uri="{FF2B5EF4-FFF2-40B4-BE49-F238E27FC236}">
                <a16:creationId xmlns:a16="http://schemas.microsoft.com/office/drawing/2014/main" id="{148352F0-CA21-CE8F-77CA-F192B0044948}"/>
              </a:ext>
            </a:extLst>
          </p:cNvPr>
          <p:cNvGrpSpPr/>
          <p:nvPr/>
        </p:nvGrpSpPr>
        <p:grpSpPr>
          <a:xfrm>
            <a:off x="1378339" y="6998"/>
            <a:ext cx="4759268" cy="10287000"/>
            <a:chOff x="0" y="0"/>
            <a:chExt cx="3590488" cy="6858000"/>
          </a:xfrm>
          <a:solidFill>
            <a:srgbClr val="2A4B86"/>
          </a:solidFill>
        </p:grpSpPr>
        <p:sp>
          <p:nvSpPr>
            <p:cNvPr id="4" name="Taisnstūris 3">
              <a:extLst>
                <a:ext uri="{FF2B5EF4-FFF2-40B4-BE49-F238E27FC236}">
                  <a16:creationId xmlns:a16="http://schemas.microsoft.com/office/drawing/2014/main" id="{43B4E074-AD98-FBA9-C7B6-335A24D1A3BA}"/>
                </a:ext>
              </a:extLst>
            </p:cNvPr>
            <p:cNvSpPr/>
            <p:nvPr/>
          </p:nvSpPr>
          <p:spPr>
            <a:xfrm>
              <a:off x="0" y="0"/>
              <a:ext cx="3053593" cy="6858000"/>
            </a:xfrm>
            <a:prstGeom prst="rect">
              <a:avLst/>
            </a:prstGeom>
            <a:grpFill/>
            <a:ln>
              <a:solidFill>
                <a:srgbClr val="2A4B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17" name="Vienādsānu trīsstūris 16">
              <a:extLst>
                <a:ext uri="{FF2B5EF4-FFF2-40B4-BE49-F238E27FC236}">
                  <a16:creationId xmlns:a16="http://schemas.microsoft.com/office/drawing/2014/main" id="{6F6A1BD1-1A44-5A53-F873-7EA740771A30}"/>
                </a:ext>
              </a:extLst>
            </p:cNvPr>
            <p:cNvSpPr/>
            <p:nvPr/>
          </p:nvSpPr>
          <p:spPr>
            <a:xfrm rot="5400000">
              <a:off x="2441197" y="1258348"/>
              <a:ext cx="1761688" cy="536895"/>
            </a:xfrm>
            <a:prstGeom prst="triangle">
              <a:avLst/>
            </a:prstGeom>
            <a:grpFill/>
            <a:ln>
              <a:solidFill>
                <a:srgbClr val="2A4B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grpSp>
      <p:sp>
        <p:nvSpPr>
          <p:cNvPr id="5" name="Taisnstūris 4">
            <a:extLst>
              <a:ext uri="{FF2B5EF4-FFF2-40B4-BE49-F238E27FC236}">
                <a16:creationId xmlns:a16="http://schemas.microsoft.com/office/drawing/2014/main" id="{5BD0A06F-4C03-CA9F-2C51-19A3397CBA1C}"/>
              </a:ext>
            </a:extLst>
          </p:cNvPr>
          <p:cNvSpPr/>
          <p:nvPr/>
        </p:nvSpPr>
        <p:spPr>
          <a:xfrm>
            <a:off x="0" y="0"/>
            <a:ext cx="1508490" cy="10287000"/>
          </a:xfrm>
          <a:prstGeom prst="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6" name="Vienādsānu trīsstūris 5">
            <a:extLst>
              <a:ext uri="{FF2B5EF4-FFF2-40B4-BE49-F238E27FC236}">
                <a16:creationId xmlns:a16="http://schemas.microsoft.com/office/drawing/2014/main" id="{92BA9CA0-DB0D-DDA5-2AF4-42769B45238C}"/>
              </a:ext>
            </a:extLst>
          </p:cNvPr>
          <p:cNvSpPr/>
          <p:nvPr/>
        </p:nvSpPr>
        <p:spPr>
          <a:xfrm rot="5400000">
            <a:off x="589896" y="1887523"/>
            <a:ext cx="2642532" cy="805343"/>
          </a:xfrm>
          <a:prstGeom prst="triangle">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30" name="Ovāls 29">
            <a:extLst>
              <a:ext uri="{FF2B5EF4-FFF2-40B4-BE49-F238E27FC236}">
                <a16:creationId xmlns:a16="http://schemas.microsoft.com/office/drawing/2014/main" id="{7A9208D6-92AF-563C-D932-3E3CF7634A79}"/>
              </a:ext>
            </a:extLst>
          </p:cNvPr>
          <p:cNvSpPr/>
          <p:nvPr/>
        </p:nvSpPr>
        <p:spPr>
          <a:xfrm>
            <a:off x="14342631" y="251410"/>
            <a:ext cx="2497110" cy="2435291"/>
          </a:xfrm>
          <a:prstGeom prst="ellipse">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31" name="Ovāls 30">
            <a:extLst>
              <a:ext uri="{FF2B5EF4-FFF2-40B4-BE49-F238E27FC236}">
                <a16:creationId xmlns:a16="http://schemas.microsoft.com/office/drawing/2014/main" id="{CA6FF446-FFC0-366D-CC61-22F035D8A314}"/>
              </a:ext>
            </a:extLst>
          </p:cNvPr>
          <p:cNvSpPr/>
          <p:nvPr/>
        </p:nvSpPr>
        <p:spPr>
          <a:xfrm>
            <a:off x="6361436" y="251413"/>
            <a:ext cx="2497110" cy="2435291"/>
          </a:xfrm>
          <a:prstGeom prst="ellipse">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32" name="Ovāls 31">
            <a:extLst>
              <a:ext uri="{FF2B5EF4-FFF2-40B4-BE49-F238E27FC236}">
                <a16:creationId xmlns:a16="http://schemas.microsoft.com/office/drawing/2014/main" id="{C8C7AD0A-2298-3A9D-26F6-2B6811BD5048}"/>
              </a:ext>
            </a:extLst>
          </p:cNvPr>
          <p:cNvSpPr/>
          <p:nvPr/>
        </p:nvSpPr>
        <p:spPr>
          <a:xfrm>
            <a:off x="10375557" y="251411"/>
            <a:ext cx="2497110" cy="2435291"/>
          </a:xfrm>
          <a:prstGeom prst="ellipse">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33" name="Ovāls 32">
            <a:extLst>
              <a:ext uri="{FF2B5EF4-FFF2-40B4-BE49-F238E27FC236}">
                <a16:creationId xmlns:a16="http://schemas.microsoft.com/office/drawing/2014/main" id="{B222C690-5FEA-7D8A-DAB4-51D19892595D}"/>
              </a:ext>
            </a:extLst>
          </p:cNvPr>
          <p:cNvSpPr/>
          <p:nvPr/>
        </p:nvSpPr>
        <p:spPr>
          <a:xfrm>
            <a:off x="2348025" y="251410"/>
            <a:ext cx="2497110" cy="2435291"/>
          </a:xfrm>
          <a:prstGeom prst="ellipse">
            <a:avLst/>
          </a:prstGeom>
          <a:blipFill>
            <a:blip r:embed="rId5"/>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34" name="TextBox 33">
            <a:extLst>
              <a:ext uri="{FF2B5EF4-FFF2-40B4-BE49-F238E27FC236}">
                <a16:creationId xmlns:a16="http://schemas.microsoft.com/office/drawing/2014/main" id="{735E9A21-0C5F-E32F-7FAA-0BBE2487CBF3}"/>
              </a:ext>
            </a:extLst>
          </p:cNvPr>
          <p:cNvSpPr txBox="1"/>
          <p:nvPr/>
        </p:nvSpPr>
        <p:spPr>
          <a:xfrm>
            <a:off x="13318535" y="3439459"/>
            <a:ext cx="4141923" cy="1061829"/>
          </a:xfrm>
          <a:prstGeom prst="rect">
            <a:avLst/>
          </a:prstGeom>
          <a:noFill/>
        </p:spPr>
        <p:txBody>
          <a:bodyPr wrap="square" rtlCol="0">
            <a:spAutoFit/>
          </a:bodyPr>
          <a:lstStyle/>
          <a:p>
            <a:pPr algn="ctr"/>
            <a:r>
              <a:rPr lang="lv-LV" sz="4200" b="1" dirty="0">
                <a:solidFill>
                  <a:schemeClr val="bg1"/>
                </a:solidFill>
              </a:rPr>
              <a:t>MEISTARKLASES</a:t>
            </a:r>
          </a:p>
          <a:p>
            <a:pPr algn="ctr"/>
            <a:r>
              <a:rPr lang="lv-LV" sz="2100" b="1" dirty="0">
                <a:solidFill>
                  <a:schemeClr val="bg1"/>
                </a:solidFill>
              </a:rPr>
              <a:t>KURZEMES SKOLU DARBINIEKIEM</a:t>
            </a:r>
          </a:p>
        </p:txBody>
      </p:sp>
      <p:sp>
        <p:nvSpPr>
          <p:cNvPr id="36" name="TextBox 35">
            <a:extLst>
              <a:ext uri="{FF2B5EF4-FFF2-40B4-BE49-F238E27FC236}">
                <a16:creationId xmlns:a16="http://schemas.microsoft.com/office/drawing/2014/main" id="{554E0A19-5624-FD87-4933-D7C845A52D13}"/>
              </a:ext>
            </a:extLst>
          </p:cNvPr>
          <p:cNvSpPr txBox="1"/>
          <p:nvPr/>
        </p:nvSpPr>
        <p:spPr>
          <a:xfrm>
            <a:off x="9389843" y="3439459"/>
            <a:ext cx="4154649" cy="1384995"/>
          </a:xfrm>
          <a:prstGeom prst="rect">
            <a:avLst/>
          </a:prstGeom>
          <a:noFill/>
        </p:spPr>
        <p:txBody>
          <a:bodyPr wrap="square" rtlCol="0">
            <a:spAutoFit/>
          </a:bodyPr>
          <a:lstStyle/>
          <a:p>
            <a:pPr algn="ctr"/>
            <a:r>
              <a:rPr lang="lv-LV" sz="4200" b="1" dirty="0">
                <a:solidFill>
                  <a:schemeClr val="bg1"/>
                </a:solidFill>
              </a:rPr>
              <a:t>BIZNESA FORUMI</a:t>
            </a:r>
          </a:p>
          <a:p>
            <a:pPr algn="ctr"/>
            <a:r>
              <a:rPr lang="lv-LV" sz="2100" b="1" dirty="0">
                <a:solidFill>
                  <a:schemeClr val="bg1"/>
                </a:solidFill>
              </a:rPr>
              <a:t>UZŅĒMĒJIEM UN JOMAS SPECIĀLISTIEM</a:t>
            </a:r>
          </a:p>
        </p:txBody>
      </p:sp>
      <p:sp>
        <p:nvSpPr>
          <p:cNvPr id="43" name="TextBox 42">
            <a:extLst>
              <a:ext uri="{FF2B5EF4-FFF2-40B4-BE49-F238E27FC236}">
                <a16:creationId xmlns:a16="http://schemas.microsoft.com/office/drawing/2014/main" id="{B3EBB520-32CA-0E44-5626-560EFECE48F4}"/>
              </a:ext>
            </a:extLst>
          </p:cNvPr>
          <p:cNvSpPr txBox="1"/>
          <p:nvPr/>
        </p:nvSpPr>
        <p:spPr>
          <a:xfrm>
            <a:off x="13636683" y="4909982"/>
            <a:ext cx="3957291" cy="923330"/>
          </a:xfrm>
          <a:prstGeom prst="rect">
            <a:avLst/>
          </a:prstGeom>
          <a:noFill/>
        </p:spPr>
        <p:txBody>
          <a:bodyPr wrap="square" rtlCol="0">
            <a:spAutoFit/>
          </a:bodyPr>
          <a:lstStyle/>
          <a:p>
            <a:pPr algn="ctr"/>
            <a:r>
              <a:rPr lang="lv-LV" sz="5400" b="1" dirty="0">
                <a:solidFill>
                  <a:schemeClr val="bg1"/>
                </a:solidFill>
              </a:rPr>
              <a:t>2 | 48</a:t>
            </a:r>
          </a:p>
        </p:txBody>
      </p:sp>
      <p:sp>
        <p:nvSpPr>
          <p:cNvPr id="44" name="TextBox 43">
            <a:extLst>
              <a:ext uri="{FF2B5EF4-FFF2-40B4-BE49-F238E27FC236}">
                <a16:creationId xmlns:a16="http://schemas.microsoft.com/office/drawing/2014/main" id="{FB52DB5C-72F7-6B78-B27F-D763246F57B0}"/>
              </a:ext>
            </a:extLst>
          </p:cNvPr>
          <p:cNvSpPr txBox="1"/>
          <p:nvPr/>
        </p:nvSpPr>
        <p:spPr>
          <a:xfrm>
            <a:off x="15270482" y="5602320"/>
            <a:ext cx="2189976" cy="507831"/>
          </a:xfrm>
          <a:prstGeom prst="rect">
            <a:avLst/>
          </a:prstGeom>
          <a:noFill/>
        </p:spPr>
        <p:txBody>
          <a:bodyPr wrap="square" rtlCol="0">
            <a:spAutoFit/>
          </a:bodyPr>
          <a:lstStyle/>
          <a:p>
            <a:pPr algn="ctr"/>
            <a:r>
              <a:rPr lang="lv-LV" sz="2700" b="1" dirty="0">
                <a:solidFill>
                  <a:schemeClr val="bg1"/>
                </a:solidFill>
              </a:rPr>
              <a:t>dalībnieki</a:t>
            </a:r>
          </a:p>
        </p:txBody>
      </p:sp>
      <p:sp>
        <p:nvSpPr>
          <p:cNvPr id="45" name="TextBox 44">
            <a:extLst>
              <a:ext uri="{FF2B5EF4-FFF2-40B4-BE49-F238E27FC236}">
                <a16:creationId xmlns:a16="http://schemas.microsoft.com/office/drawing/2014/main" id="{737D2EF8-20A6-273C-E4F8-F4351CCD2CFE}"/>
              </a:ext>
            </a:extLst>
          </p:cNvPr>
          <p:cNvSpPr txBox="1"/>
          <p:nvPr/>
        </p:nvSpPr>
        <p:spPr>
          <a:xfrm>
            <a:off x="13596560" y="5602320"/>
            <a:ext cx="1791962" cy="507831"/>
          </a:xfrm>
          <a:prstGeom prst="rect">
            <a:avLst/>
          </a:prstGeom>
          <a:noFill/>
        </p:spPr>
        <p:txBody>
          <a:bodyPr wrap="square" rtlCol="0">
            <a:spAutoFit/>
          </a:bodyPr>
          <a:lstStyle/>
          <a:p>
            <a:pPr algn="r"/>
            <a:r>
              <a:rPr lang="lv-LV" sz="2700" b="1" dirty="0">
                <a:solidFill>
                  <a:schemeClr val="bg1"/>
                </a:solidFill>
              </a:rPr>
              <a:t>pasākumi</a:t>
            </a:r>
          </a:p>
        </p:txBody>
      </p:sp>
      <p:sp>
        <p:nvSpPr>
          <p:cNvPr id="46" name="TextBox 45">
            <a:extLst>
              <a:ext uri="{FF2B5EF4-FFF2-40B4-BE49-F238E27FC236}">
                <a16:creationId xmlns:a16="http://schemas.microsoft.com/office/drawing/2014/main" id="{DA66C625-02FB-1DC6-632B-DD9519B88382}"/>
              </a:ext>
            </a:extLst>
          </p:cNvPr>
          <p:cNvSpPr txBox="1"/>
          <p:nvPr/>
        </p:nvSpPr>
        <p:spPr>
          <a:xfrm>
            <a:off x="13664798" y="6227773"/>
            <a:ext cx="3795660" cy="4154984"/>
          </a:xfrm>
          <a:prstGeom prst="rect">
            <a:avLst/>
          </a:prstGeom>
          <a:noFill/>
        </p:spPr>
        <p:txBody>
          <a:bodyPr wrap="square">
            <a:spAutoFit/>
          </a:bodyPr>
          <a:lstStyle/>
          <a:p>
            <a:r>
              <a:rPr lang="lv-LV" sz="2400" b="1" kern="0" dirty="0">
                <a:solidFill>
                  <a:schemeClr val="bg1"/>
                </a:solidFill>
                <a:latin typeface="Calibri" panose="020F0502020204030204" pitchFamily="34" charset="0"/>
                <a:ea typeface="Times New Roman" panose="02020603050405020304" pitchFamily="18" charset="0"/>
              </a:rPr>
              <a:t>2 meistarklases skolu darbiniekiem vietējo produktu iekļaušanas veicināšanai skolu ēdināšanā:</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rPr>
              <a:t>Pavāriem,</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rPr>
              <a:t>Medmāsām,</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rPr>
              <a:t>Dizaina un tehnoloģiju skolotājiem,</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rPr>
              <a:t>Pašvaldību darbiniekiem.</a:t>
            </a:r>
            <a:endParaRPr lang="lv-LV" sz="2400" b="1" dirty="0">
              <a:solidFill>
                <a:schemeClr val="bg1"/>
              </a:solidFill>
            </a:endParaRPr>
          </a:p>
        </p:txBody>
      </p:sp>
      <p:sp>
        <p:nvSpPr>
          <p:cNvPr id="47" name="TextBox 46">
            <a:extLst>
              <a:ext uri="{FF2B5EF4-FFF2-40B4-BE49-F238E27FC236}">
                <a16:creationId xmlns:a16="http://schemas.microsoft.com/office/drawing/2014/main" id="{BC80CA58-04BE-A7B1-E23D-D07C60FDF385}"/>
              </a:ext>
            </a:extLst>
          </p:cNvPr>
          <p:cNvSpPr txBox="1"/>
          <p:nvPr/>
        </p:nvSpPr>
        <p:spPr>
          <a:xfrm>
            <a:off x="5333402" y="4894340"/>
            <a:ext cx="3957291" cy="923330"/>
          </a:xfrm>
          <a:prstGeom prst="rect">
            <a:avLst/>
          </a:prstGeom>
          <a:noFill/>
        </p:spPr>
        <p:txBody>
          <a:bodyPr wrap="square" rtlCol="0">
            <a:spAutoFit/>
          </a:bodyPr>
          <a:lstStyle/>
          <a:p>
            <a:pPr algn="ctr"/>
            <a:r>
              <a:rPr lang="lv-LV" sz="5400" b="1" dirty="0">
                <a:solidFill>
                  <a:schemeClr val="bg1"/>
                </a:solidFill>
              </a:rPr>
              <a:t>5 | 356</a:t>
            </a:r>
          </a:p>
        </p:txBody>
      </p:sp>
      <p:sp>
        <p:nvSpPr>
          <p:cNvPr id="48" name="TextBox 47">
            <a:extLst>
              <a:ext uri="{FF2B5EF4-FFF2-40B4-BE49-F238E27FC236}">
                <a16:creationId xmlns:a16="http://schemas.microsoft.com/office/drawing/2014/main" id="{D985E025-F1D3-BB86-7317-343ACB68A0C5}"/>
              </a:ext>
            </a:extLst>
          </p:cNvPr>
          <p:cNvSpPr txBox="1"/>
          <p:nvPr/>
        </p:nvSpPr>
        <p:spPr>
          <a:xfrm>
            <a:off x="6954024" y="5586837"/>
            <a:ext cx="2189976" cy="507831"/>
          </a:xfrm>
          <a:prstGeom prst="rect">
            <a:avLst/>
          </a:prstGeom>
          <a:noFill/>
        </p:spPr>
        <p:txBody>
          <a:bodyPr wrap="square" rtlCol="0">
            <a:spAutoFit/>
          </a:bodyPr>
          <a:lstStyle/>
          <a:p>
            <a:pPr algn="ctr"/>
            <a:r>
              <a:rPr lang="lv-LV" sz="2700" b="1" dirty="0">
                <a:solidFill>
                  <a:schemeClr val="bg1"/>
                </a:solidFill>
              </a:rPr>
              <a:t>dalībnieki</a:t>
            </a:r>
          </a:p>
        </p:txBody>
      </p:sp>
      <p:sp>
        <p:nvSpPr>
          <p:cNvPr id="49" name="TextBox 48">
            <a:extLst>
              <a:ext uri="{FF2B5EF4-FFF2-40B4-BE49-F238E27FC236}">
                <a16:creationId xmlns:a16="http://schemas.microsoft.com/office/drawing/2014/main" id="{0289BA7E-F411-CDE9-8FFB-1CC454A8ABDA}"/>
              </a:ext>
            </a:extLst>
          </p:cNvPr>
          <p:cNvSpPr txBox="1"/>
          <p:nvPr/>
        </p:nvSpPr>
        <p:spPr>
          <a:xfrm>
            <a:off x="5460278" y="5570676"/>
            <a:ext cx="1732977" cy="507831"/>
          </a:xfrm>
          <a:prstGeom prst="rect">
            <a:avLst/>
          </a:prstGeom>
          <a:noFill/>
        </p:spPr>
        <p:txBody>
          <a:bodyPr wrap="square" rtlCol="0">
            <a:spAutoFit/>
          </a:bodyPr>
          <a:lstStyle/>
          <a:p>
            <a:pPr algn="r"/>
            <a:r>
              <a:rPr lang="lv-LV" sz="2700" b="1" dirty="0">
                <a:solidFill>
                  <a:schemeClr val="bg1"/>
                </a:solidFill>
              </a:rPr>
              <a:t>pasākumi</a:t>
            </a:r>
          </a:p>
        </p:txBody>
      </p:sp>
      <p:sp>
        <p:nvSpPr>
          <p:cNvPr id="50" name="TextBox 49">
            <a:extLst>
              <a:ext uri="{FF2B5EF4-FFF2-40B4-BE49-F238E27FC236}">
                <a16:creationId xmlns:a16="http://schemas.microsoft.com/office/drawing/2014/main" id="{9527676C-6DAF-F20D-5362-666D5970548F}"/>
              </a:ext>
            </a:extLst>
          </p:cNvPr>
          <p:cNvSpPr txBox="1"/>
          <p:nvPr/>
        </p:nvSpPr>
        <p:spPr>
          <a:xfrm>
            <a:off x="5574537" y="6198136"/>
            <a:ext cx="3624537" cy="2677656"/>
          </a:xfrm>
          <a:prstGeom prst="rect">
            <a:avLst/>
          </a:prstGeom>
          <a:noFill/>
        </p:spPr>
        <p:txBody>
          <a:bodyPr wrap="square">
            <a:spAutoFit/>
          </a:bodyPr>
          <a:lstStyle/>
          <a:p>
            <a:r>
              <a:rPr lang="lv-LV" sz="2400" b="1" kern="0" dirty="0">
                <a:solidFill>
                  <a:schemeClr val="bg1"/>
                </a:solidFill>
                <a:latin typeface="Calibri" panose="020F0502020204030204" pitchFamily="34" charset="0"/>
                <a:ea typeface="Times New Roman" panose="02020603050405020304" pitchFamily="18" charset="0"/>
              </a:rPr>
              <a:t>Notikušas tādās Kurzemei būtiskās jomās, kā:</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ea typeface="Times New Roman" panose="02020603050405020304" pitchFamily="18" charset="0"/>
              </a:rPr>
              <a:t>Uzņēmējdarbības veicināšana,</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ea typeface="Times New Roman" panose="02020603050405020304" pitchFamily="18" charset="0"/>
              </a:rPr>
              <a:t>Sociālo pakalpojumu attīstība,</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ea typeface="Times New Roman" panose="02020603050405020304" pitchFamily="18" charset="0"/>
              </a:rPr>
              <a:t>vides aizsardzība.</a:t>
            </a:r>
          </a:p>
        </p:txBody>
      </p:sp>
      <p:sp>
        <p:nvSpPr>
          <p:cNvPr id="51" name="TextBox 50">
            <a:extLst>
              <a:ext uri="{FF2B5EF4-FFF2-40B4-BE49-F238E27FC236}">
                <a16:creationId xmlns:a16="http://schemas.microsoft.com/office/drawing/2014/main" id="{1E120502-8EAC-3284-3F63-8299816B8C48}"/>
              </a:ext>
            </a:extLst>
          </p:cNvPr>
          <p:cNvSpPr txBox="1"/>
          <p:nvPr/>
        </p:nvSpPr>
        <p:spPr>
          <a:xfrm>
            <a:off x="9679741" y="4912035"/>
            <a:ext cx="3774443" cy="923330"/>
          </a:xfrm>
          <a:prstGeom prst="rect">
            <a:avLst/>
          </a:prstGeom>
          <a:noFill/>
        </p:spPr>
        <p:txBody>
          <a:bodyPr wrap="square" rtlCol="0">
            <a:spAutoFit/>
          </a:bodyPr>
          <a:lstStyle/>
          <a:p>
            <a:pPr algn="ctr"/>
            <a:r>
              <a:rPr lang="lv-LV" sz="5400" b="1" dirty="0">
                <a:solidFill>
                  <a:schemeClr val="bg1"/>
                </a:solidFill>
              </a:rPr>
              <a:t>2 | 188</a:t>
            </a:r>
          </a:p>
        </p:txBody>
      </p:sp>
      <p:sp>
        <p:nvSpPr>
          <p:cNvPr id="54" name="TextBox 53">
            <a:extLst>
              <a:ext uri="{FF2B5EF4-FFF2-40B4-BE49-F238E27FC236}">
                <a16:creationId xmlns:a16="http://schemas.microsoft.com/office/drawing/2014/main" id="{CFE23B19-2117-2AC7-83F7-00463D23840C}"/>
              </a:ext>
            </a:extLst>
          </p:cNvPr>
          <p:cNvSpPr txBox="1"/>
          <p:nvPr/>
        </p:nvSpPr>
        <p:spPr>
          <a:xfrm>
            <a:off x="9642239" y="6159163"/>
            <a:ext cx="3763326" cy="3416320"/>
          </a:xfrm>
          <a:prstGeom prst="rect">
            <a:avLst/>
          </a:prstGeom>
          <a:noFill/>
        </p:spPr>
        <p:txBody>
          <a:bodyPr wrap="square">
            <a:spAutoFit/>
          </a:bodyPr>
          <a:lstStyle/>
          <a:p>
            <a:r>
              <a:rPr lang="lv-LV" sz="2400" b="1" kern="0" dirty="0">
                <a:solidFill>
                  <a:schemeClr val="bg1"/>
                </a:solidFill>
                <a:latin typeface="Calibri" panose="020F0502020204030204" pitchFamily="34" charset="0"/>
                <a:ea typeface="Times New Roman" panose="02020603050405020304" pitchFamily="18" charset="0"/>
              </a:rPr>
              <a:t>2 Biznesa forumi,, kuros aplūkoti tādi uzņēmējiem būtiski jautājumi, kā:</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ea typeface="Times New Roman" panose="02020603050405020304" pitchFamily="18" charset="0"/>
              </a:rPr>
              <a:t>Inovācijas,</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ea typeface="Times New Roman" panose="02020603050405020304" pitchFamily="18" charset="0"/>
              </a:rPr>
              <a:t>Konkurētspēja Latvijā un ārvalstīs,</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ea typeface="Times New Roman" panose="02020603050405020304" pitchFamily="18" charset="0"/>
              </a:rPr>
              <a:t>Uzņēmējdarbības loma reģiona attīstībā.</a:t>
            </a:r>
          </a:p>
          <a:p>
            <a:pPr marL="428625" indent="-428625">
              <a:buFont typeface="Arial" panose="020B0604020202020204" pitchFamily="34" charset="0"/>
              <a:buChar char="•"/>
            </a:pPr>
            <a:endParaRPr lang="lv-LV" sz="2400" b="1" kern="0" dirty="0">
              <a:solidFill>
                <a:schemeClr val="bg1"/>
              </a:solidFill>
              <a:latin typeface="Calibri" panose="020F0502020204030204" pitchFamily="34" charset="0"/>
              <a:ea typeface="Times New Roman" panose="02020603050405020304" pitchFamily="18" charset="0"/>
            </a:endParaRPr>
          </a:p>
        </p:txBody>
      </p:sp>
      <p:sp>
        <p:nvSpPr>
          <p:cNvPr id="9" name="TextBox 8">
            <a:extLst>
              <a:ext uri="{FF2B5EF4-FFF2-40B4-BE49-F238E27FC236}">
                <a16:creationId xmlns:a16="http://schemas.microsoft.com/office/drawing/2014/main" id="{72E04E6F-6B86-6A57-9457-68E64E98AE72}"/>
              </a:ext>
            </a:extLst>
          </p:cNvPr>
          <p:cNvSpPr txBox="1"/>
          <p:nvPr/>
        </p:nvSpPr>
        <p:spPr>
          <a:xfrm>
            <a:off x="5425940" y="3306391"/>
            <a:ext cx="4046061" cy="1800493"/>
          </a:xfrm>
          <a:prstGeom prst="rect">
            <a:avLst/>
          </a:prstGeom>
          <a:noFill/>
        </p:spPr>
        <p:txBody>
          <a:bodyPr wrap="square" rtlCol="0">
            <a:spAutoFit/>
          </a:bodyPr>
          <a:lstStyle/>
          <a:p>
            <a:pPr algn="ctr"/>
            <a:r>
              <a:rPr lang="lv-LV" sz="4200" b="1" dirty="0">
                <a:solidFill>
                  <a:schemeClr val="bg1"/>
                </a:solidFill>
              </a:rPr>
              <a:t>KONFERENCES</a:t>
            </a:r>
            <a:r>
              <a:rPr lang="lv-LV" sz="4800" b="1" dirty="0">
                <a:solidFill>
                  <a:schemeClr val="bg1"/>
                </a:solidFill>
              </a:rPr>
              <a:t> </a:t>
            </a:r>
          </a:p>
          <a:p>
            <a:pPr algn="ctr"/>
            <a:r>
              <a:rPr lang="lv-LV" sz="2100" b="1" dirty="0">
                <a:solidFill>
                  <a:schemeClr val="bg1"/>
                </a:solidFill>
              </a:rPr>
              <a:t>PAŠVALDĪBU DARBINIEKIEM, UZŅĒMĒJIEM UN JOMU SPECIĀLISTIEM</a:t>
            </a:r>
          </a:p>
        </p:txBody>
      </p:sp>
      <p:sp>
        <p:nvSpPr>
          <p:cNvPr id="10" name="TextBox 9">
            <a:extLst>
              <a:ext uri="{FF2B5EF4-FFF2-40B4-BE49-F238E27FC236}">
                <a16:creationId xmlns:a16="http://schemas.microsoft.com/office/drawing/2014/main" id="{2FC44506-4BBD-CAEC-601F-3E045BA379E1}"/>
              </a:ext>
            </a:extLst>
          </p:cNvPr>
          <p:cNvSpPr txBox="1"/>
          <p:nvPr/>
        </p:nvSpPr>
        <p:spPr>
          <a:xfrm>
            <a:off x="11229869" y="5589003"/>
            <a:ext cx="2189976" cy="507831"/>
          </a:xfrm>
          <a:prstGeom prst="rect">
            <a:avLst/>
          </a:prstGeom>
          <a:noFill/>
        </p:spPr>
        <p:txBody>
          <a:bodyPr wrap="square" rtlCol="0">
            <a:spAutoFit/>
          </a:bodyPr>
          <a:lstStyle/>
          <a:p>
            <a:pPr algn="ctr"/>
            <a:r>
              <a:rPr lang="lv-LV" sz="2700" b="1" dirty="0">
                <a:solidFill>
                  <a:schemeClr val="bg1"/>
                </a:solidFill>
              </a:rPr>
              <a:t>dalībnieki</a:t>
            </a:r>
          </a:p>
        </p:txBody>
      </p:sp>
      <p:sp>
        <p:nvSpPr>
          <p:cNvPr id="11" name="TextBox 10">
            <a:extLst>
              <a:ext uri="{FF2B5EF4-FFF2-40B4-BE49-F238E27FC236}">
                <a16:creationId xmlns:a16="http://schemas.microsoft.com/office/drawing/2014/main" id="{583B728B-0118-A0E3-6D21-4DA8831FD81D}"/>
              </a:ext>
            </a:extLst>
          </p:cNvPr>
          <p:cNvSpPr txBox="1"/>
          <p:nvPr/>
        </p:nvSpPr>
        <p:spPr>
          <a:xfrm>
            <a:off x="9736122" y="5572842"/>
            <a:ext cx="1732977" cy="507831"/>
          </a:xfrm>
          <a:prstGeom prst="rect">
            <a:avLst/>
          </a:prstGeom>
          <a:noFill/>
        </p:spPr>
        <p:txBody>
          <a:bodyPr wrap="square" rtlCol="0">
            <a:spAutoFit/>
          </a:bodyPr>
          <a:lstStyle/>
          <a:p>
            <a:pPr algn="r"/>
            <a:r>
              <a:rPr lang="lv-LV" sz="2700" b="1" dirty="0">
                <a:solidFill>
                  <a:schemeClr val="bg1"/>
                </a:solidFill>
              </a:rPr>
              <a:t>pasākumi</a:t>
            </a:r>
          </a:p>
        </p:txBody>
      </p:sp>
      <p:sp>
        <p:nvSpPr>
          <p:cNvPr id="40" name="TextBox 39">
            <a:extLst>
              <a:ext uri="{FF2B5EF4-FFF2-40B4-BE49-F238E27FC236}">
                <a16:creationId xmlns:a16="http://schemas.microsoft.com/office/drawing/2014/main" id="{D49E974D-B78D-6642-3358-FDA799C59A68}"/>
              </a:ext>
            </a:extLst>
          </p:cNvPr>
          <p:cNvSpPr txBox="1"/>
          <p:nvPr/>
        </p:nvSpPr>
        <p:spPr>
          <a:xfrm>
            <a:off x="3136690" y="5291706"/>
            <a:ext cx="2218241" cy="507831"/>
          </a:xfrm>
          <a:prstGeom prst="rect">
            <a:avLst/>
          </a:prstGeom>
          <a:noFill/>
        </p:spPr>
        <p:txBody>
          <a:bodyPr wrap="square" rtlCol="0">
            <a:spAutoFit/>
          </a:bodyPr>
          <a:lstStyle/>
          <a:p>
            <a:pPr algn="ctr"/>
            <a:r>
              <a:rPr lang="lv-LV" sz="2700" b="1" dirty="0">
                <a:solidFill>
                  <a:schemeClr val="bg1"/>
                </a:solidFill>
              </a:rPr>
              <a:t>dalībnieki</a:t>
            </a:r>
          </a:p>
        </p:txBody>
      </p:sp>
      <p:sp>
        <p:nvSpPr>
          <p:cNvPr id="52" name="TextBox 51">
            <a:extLst>
              <a:ext uri="{FF2B5EF4-FFF2-40B4-BE49-F238E27FC236}">
                <a16:creationId xmlns:a16="http://schemas.microsoft.com/office/drawing/2014/main" id="{43F879C9-3DF3-6C60-C71C-1197F76190C7}"/>
              </a:ext>
            </a:extLst>
          </p:cNvPr>
          <p:cNvSpPr txBox="1"/>
          <p:nvPr/>
        </p:nvSpPr>
        <p:spPr>
          <a:xfrm>
            <a:off x="1771628" y="6140836"/>
            <a:ext cx="3728226" cy="4154984"/>
          </a:xfrm>
          <a:prstGeom prst="rect">
            <a:avLst/>
          </a:prstGeom>
          <a:noFill/>
        </p:spPr>
        <p:txBody>
          <a:bodyPr wrap="square">
            <a:spAutoFit/>
          </a:bodyPr>
          <a:lstStyle/>
          <a:p>
            <a:r>
              <a:rPr lang="lv-LV" sz="2400" b="1" kern="0" dirty="0">
                <a:solidFill>
                  <a:schemeClr val="bg1"/>
                </a:solidFill>
                <a:latin typeface="Calibri" panose="020F0502020204030204" pitchFamily="34" charset="0"/>
                <a:ea typeface="Times New Roman" panose="02020603050405020304" pitchFamily="18" charset="0"/>
              </a:rPr>
              <a:t>Zināšanas papildinājuši:</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rPr>
              <a:t>Uzņēmēji,</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rPr>
              <a:t>Sociālās jomas darbinieki,</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rPr>
              <a:t>Izglītības jomas pārstāvji,</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rPr>
              <a:t>Ēdināšanas jomas darbinieki,</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rPr>
              <a:t>Pašvaldību speciālisti,</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rPr>
              <a:t>NVO jomas pārstāvji.</a:t>
            </a:r>
          </a:p>
          <a:p>
            <a:pPr marL="428625" indent="-428625">
              <a:buFont typeface="Arial" panose="020B0604020202020204" pitchFamily="34" charset="0"/>
              <a:buChar char="•"/>
            </a:pPr>
            <a:endParaRPr lang="lv-LV" sz="2400" b="1" kern="0" dirty="0">
              <a:solidFill>
                <a:schemeClr val="bg1"/>
              </a:solidFill>
              <a:latin typeface="Calibri" panose="020F0502020204030204" pitchFamily="34" charset="0"/>
            </a:endParaRPr>
          </a:p>
        </p:txBody>
      </p:sp>
      <p:sp>
        <p:nvSpPr>
          <p:cNvPr id="53" name="TextBox 52">
            <a:extLst>
              <a:ext uri="{FF2B5EF4-FFF2-40B4-BE49-F238E27FC236}">
                <a16:creationId xmlns:a16="http://schemas.microsoft.com/office/drawing/2014/main" id="{CA834280-EEB1-8EEC-D944-4B55AB17735B}"/>
              </a:ext>
            </a:extLst>
          </p:cNvPr>
          <p:cNvSpPr txBox="1"/>
          <p:nvPr/>
        </p:nvSpPr>
        <p:spPr>
          <a:xfrm>
            <a:off x="1465685" y="5291706"/>
            <a:ext cx="1971249" cy="507831"/>
          </a:xfrm>
          <a:prstGeom prst="rect">
            <a:avLst/>
          </a:prstGeom>
          <a:noFill/>
        </p:spPr>
        <p:txBody>
          <a:bodyPr wrap="square" rtlCol="0">
            <a:spAutoFit/>
          </a:bodyPr>
          <a:lstStyle/>
          <a:p>
            <a:pPr algn="r"/>
            <a:r>
              <a:rPr lang="lv-LV" sz="2700" b="1" dirty="0">
                <a:solidFill>
                  <a:schemeClr val="bg1"/>
                </a:solidFill>
              </a:rPr>
              <a:t>pasākumi</a:t>
            </a:r>
          </a:p>
        </p:txBody>
      </p:sp>
      <p:pic>
        <p:nvPicPr>
          <p:cNvPr id="55" name="Attēls 54">
            <a:extLst>
              <a:ext uri="{FF2B5EF4-FFF2-40B4-BE49-F238E27FC236}">
                <a16:creationId xmlns:a16="http://schemas.microsoft.com/office/drawing/2014/main" id="{AC91EA89-F4BB-B76C-921C-3E8612052E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318884" y="9222869"/>
            <a:ext cx="1363410" cy="433014"/>
          </a:xfrm>
          <a:prstGeom prst="rect">
            <a:avLst/>
          </a:prstGeom>
        </p:spPr>
      </p:pic>
      <p:sp>
        <p:nvSpPr>
          <p:cNvPr id="57" name="TextBox 56">
            <a:extLst>
              <a:ext uri="{FF2B5EF4-FFF2-40B4-BE49-F238E27FC236}">
                <a16:creationId xmlns:a16="http://schemas.microsoft.com/office/drawing/2014/main" id="{19F916E6-E62C-B409-1014-17C3166B4E39}"/>
              </a:ext>
            </a:extLst>
          </p:cNvPr>
          <p:cNvSpPr txBox="1"/>
          <p:nvPr/>
        </p:nvSpPr>
        <p:spPr>
          <a:xfrm rot="16200000">
            <a:off x="-3802094" y="4130598"/>
            <a:ext cx="9630546" cy="553998"/>
          </a:xfrm>
          <a:prstGeom prst="rect">
            <a:avLst/>
          </a:prstGeom>
          <a:noFill/>
        </p:spPr>
        <p:txBody>
          <a:bodyPr wrap="square" rtlCol="0">
            <a:spAutoFit/>
          </a:bodyPr>
          <a:lstStyle/>
          <a:p>
            <a:pPr algn="ctr"/>
            <a:r>
              <a:rPr lang="lv-LV" sz="3000" b="1" dirty="0">
                <a:solidFill>
                  <a:schemeClr val="bg1"/>
                </a:solidFill>
              </a:rPr>
              <a:t>MEISTARKLASES, KONFERENCES UN BIZNESA FORUMI</a:t>
            </a:r>
          </a:p>
        </p:txBody>
      </p:sp>
      <p:sp>
        <p:nvSpPr>
          <p:cNvPr id="58" name="TextBox 57">
            <a:extLst>
              <a:ext uri="{FF2B5EF4-FFF2-40B4-BE49-F238E27FC236}">
                <a16:creationId xmlns:a16="http://schemas.microsoft.com/office/drawing/2014/main" id="{377A0971-4B8D-2A5C-AD9F-E182D2264AED}"/>
              </a:ext>
            </a:extLst>
          </p:cNvPr>
          <p:cNvSpPr txBox="1"/>
          <p:nvPr/>
        </p:nvSpPr>
        <p:spPr>
          <a:xfrm>
            <a:off x="1808840" y="4531475"/>
            <a:ext cx="3957291" cy="923330"/>
          </a:xfrm>
          <a:prstGeom prst="rect">
            <a:avLst/>
          </a:prstGeom>
          <a:noFill/>
        </p:spPr>
        <p:txBody>
          <a:bodyPr wrap="square" rtlCol="0">
            <a:spAutoFit/>
          </a:bodyPr>
          <a:lstStyle/>
          <a:p>
            <a:pPr algn="ctr"/>
            <a:r>
              <a:rPr lang="lv-LV" sz="5400" b="1" dirty="0">
                <a:solidFill>
                  <a:schemeClr val="bg1"/>
                </a:solidFill>
              </a:rPr>
              <a:t>9 | 592</a:t>
            </a:r>
          </a:p>
        </p:txBody>
      </p:sp>
      <p:sp>
        <p:nvSpPr>
          <p:cNvPr id="59" name="TextBox 58">
            <a:extLst>
              <a:ext uri="{FF2B5EF4-FFF2-40B4-BE49-F238E27FC236}">
                <a16:creationId xmlns:a16="http://schemas.microsoft.com/office/drawing/2014/main" id="{EF91A320-C220-CC21-C017-C7221D52321D}"/>
              </a:ext>
            </a:extLst>
          </p:cNvPr>
          <p:cNvSpPr txBox="1"/>
          <p:nvPr/>
        </p:nvSpPr>
        <p:spPr>
          <a:xfrm>
            <a:off x="1435940" y="3608039"/>
            <a:ext cx="3957291" cy="738664"/>
          </a:xfrm>
          <a:prstGeom prst="rect">
            <a:avLst/>
          </a:prstGeom>
          <a:noFill/>
        </p:spPr>
        <p:txBody>
          <a:bodyPr wrap="square" rtlCol="0">
            <a:spAutoFit/>
          </a:bodyPr>
          <a:lstStyle/>
          <a:p>
            <a:pPr algn="ctr"/>
            <a:r>
              <a:rPr lang="lv-LV" sz="4200" b="1" dirty="0">
                <a:solidFill>
                  <a:schemeClr val="bg1"/>
                </a:solidFill>
              </a:rPr>
              <a:t>PAVISAM KOPĀ:</a:t>
            </a:r>
          </a:p>
        </p:txBody>
      </p:sp>
    </p:spTree>
    <p:extLst>
      <p:ext uri="{BB962C8B-B14F-4D97-AF65-F5344CB8AC3E}">
        <p14:creationId xmlns:p14="http://schemas.microsoft.com/office/powerpoint/2010/main" val="8461504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upa 33">
            <a:extLst>
              <a:ext uri="{FF2B5EF4-FFF2-40B4-BE49-F238E27FC236}">
                <a16:creationId xmlns:a16="http://schemas.microsoft.com/office/drawing/2014/main" id="{576BF552-F685-EB27-7AE4-B600FBE95B39}"/>
              </a:ext>
            </a:extLst>
          </p:cNvPr>
          <p:cNvGrpSpPr/>
          <p:nvPr/>
        </p:nvGrpSpPr>
        <p:grpSpPr>
          <a:xfrm>
            <a:off x="1306079" y="6998"/>
            <a:ext cx="5385732" cy="10287000"/>
            <a:chOff x="0" y="0"/>
            <a:chExt cx="3590488" cy="6858000"/>
          </a:xfrm>
          <a:solidFill>
            <a:schemeClr val="accent1">
              <a:lumMod val="40000"/>
              <a:lumOff val="60000"/>
            </a:schemeClr>
          </a:solidFill>
        </p:grpSpPr>
        <p:sp>
          <p:nvSpPr>
            <p:cNvPr id="35" name="Taisnstūris 34">
              <a:extLst>
                <a:ext uri="{FF2B5EF4-FFF2-40B4-BE49-F238E27FC236}">
                  <a16:creationId xmlns:a16="http://schemas.microsoft.com/office/drawing/2014/main" id="{84600E9B-714F-AC4E-2981-3732EFFE4F6D}"/>
                </a:ext>
              </a:extLst>
            </p:cNvPr>
            <p:cNvSpPr/>
            <p:nvPr/>
          </p:nvSpPr>
          <p:spPr>
            <a:xfrm>
              <a:off x="0" y="0"/>
              <a:ext cx="3053593" cy="6858000"/>
            </a:xfrm>
            <a:prstGeom prst="rect">
              <a:avLst/>
            </a:prstGeom>
            <a:grp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36" name="Vienādsānu trīsstūris 35">
              <a:extLst>
                <a:ext uri="{FF2B5EF4-FFF2-40B4-BE49-F238E27FC236}">
                  <a16:creationId xmlns:a16="http://schemas.microsoft.com/office/drawing/2014/main" id="{BECBF77C-99D3-2FD3-31A8-031E91561E9F}"/>
                </a:ext>
              </a:extLst>
            </p:cNvPr>
            <p:cNvSpPr/>
            <p:nvPr/>
          </p:nvSpPr>
          <p:spPr>
            <a:xfrm rot="5400000">
              <a:off x="2441197" y="1258348"/>
              <a:ext cx="1761688" cy="536895"/>
            </a:xfrm>
            <a:prstGeom prst="triangle">
              <a:avLst/>
            </a:prstGeom>
            <a:grp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grpSp>
      <p:grpSp>
        <p:nvGrpSpPr>
          <p:cNvPr id="37" name="Grupa 36">
            <a:extLst>
              <a:ext uri="{FF2B5EF4-FFF2-40B4-BE49-F238E27FC236}">
                <a16:creationId xmlns:a16="http://schemas.microsoft.com/office/drawing/2014/main" id="{B553B0C8-AD55-701E-9857-5BBBF8E9D91E}"/>
              </a:ext>
            </a:extLst>
          </p:cNvPr>
          <p:cNvGrpSpPr/>
          <p:nvPr/>
        </p:nvGrpSpPr>
        <p:grpSpPr>
          <a:xfrm>
            <a:off x="1065402" y="-6998"/>
            <a:ext cx="5385732" cy="10287000"/>
            <a:chOff x="0" y="0"/>
            <a:chExt cx="3590488" cy="6858000"/>
          </a:xfrm>
          <a:solidFill>
            <a:schemeClr val="accent1">
              <a:lumMod val="60000"/>
              <a:lumOff val="40000"/>
            </a:schemeClr>
          </a:solidFill>
        </p:grpSpPr>
        <p:sp>
          <p:nvSpPr>
            <p:cNvPr id="38" name="Taisnstūris 37">
              <a:extLst>
                <a:ext uri="{FF2B5EF4-FFF2-40B4-BE49-F238E27FC236}">
                  <a16:creationId xmlns:a16="http://schemas.microsoft.com/office/drawing/2014/main" id="{91CA4BD3-3203-1111-72C7-D171248DF372}"/>
                </a:ext>
              </a:extLst>
            </p:cNvPr>
            <p:cNvSpPr/>
            <p:nvPr/>
          </p:nvSpPr>
          <p:spPr>
            <a:xfrm>
              <a:off x="0" y="0"/>
              <a:ext cx="3053593" cy="6858000"/>
            </a:xfrm>
            <a:prstGeom prst="rect">
              <a:avLst/>
            </a:prstGeom>
            <a:grp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39" name="Vienādsānu trīsstūris 38">
              <a:extLst>
                <a:ext uri="{FF2B5EF4-FFF2-40B4-BE49-F238E27FC236}">
                  <a16:creationId xmlns:a16="http://schemas.microsoft.com/office/drawing/2014/main" id="{8B74FBD0-C5A9-6601-D8F0-27AB489FCFC5}"/>
                </a:ext>
              </a:extLst>
            </p:cNvPr>
            <p:cNvSpPr/>
            <p:nvPr/>
          </p:nvSpPr>
          <p:spPr>
            <a:xfrm rot="5400000">
              <a:off x="2441197" y="1258348"/>
              <a:ext cx="1761688" cy="536895"/>
            </a:xfrm>
            <a:prstGeom prst="triangle">
              <a:avLst/>
            </a:prstGeom>
            <a:grp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grpSp>
      <p:sp>
        <p:nvSpPr>
          <p:cNvPr id="20" name="TextBox 19">
            <a:extLst>
              <a:ext uri="{FF2B5EF4-FFF2-40B4-BE49-F238E27FC236}">
                <a16:creationId xmlns:a16="http://schemas.microsoft.com/office/drawing/2014/main" id="{BB00628D-EC92-7F50-2177-E2CD17C23889}"/>
              </a:ext>
            </a:extLst>
          </p:cNvPr>
          <p:cNvSpPr txBox="1"/>
          <p:nvPr/>
        </p:nvSpPr>
        <p:spPr>
          <a:xfrm>
            <a:off x="5886469" y="6275533"/>
            <a:ext cx="12162251" cy="1754326"/>
          </a:xfrm>
          <a:prstGeom prst="rect">
            <a:avLst/>
          </a:prstGeom>
          <a:noFill/>
        </p:spPr>
        <p:txBody>
          <a:bodyPr wrap="square" rtlCol="0">
            <a:spAutoFit/>
          </a:bodyPr>
          <a:lstStyle/>
          <a:p>
            <a:pPr algn="ctr"/>
            <a:r>
              <a:rPr lang="lv-LV" sz="5400" b="1" dirty="0"/>
              <a:t>DARBSEMINĀRI UN INFORMATĪVAS SANĀKSMES</a:t>
            </a:r>
          </a:p>
        </p:txBody>
      </p:sp>
      <p:sp>
        <p:nvSpPr>
          <p:cNvPr id="3" name="TextBox 2">
            <a:extLst>
              <a:ext uri="{FF2B5EF4-FFF2-40B4-BE49-F238E27FC236}">
                <a16:creationId xmlns:a16="http://schemas.microsoft.com/office/drawing/2014/main" id="{2F507629-B410-E2D1-FA9B-F0E67FD230EA}"/>
              </a:ext>
            </a:extLst>
          </p:cNvPr>
          <p:cNvSpPr txBox="1"/>
          <p:nvPr/>
        </p:nvSpPr>
        <p:spPr>
          <a:xfrm>
            <a:off x="6109312" y="3660155"/>
            <a:ext cx="12332948" cy="1754326"/>
          </a:xfrm>
          <a:prstGeom prst="rect">
            <a:avLst/>
          </a:prstGeom>
          <a:noFill/>
        </p:spPr>
        <p:txBody>
          <a:bodyPr wrap="square" rtlCol="0">
            <a:spAutoFit/>
          </a:bodyPr>
          <a:lstStyle/>
          <a:p>
            <a:pPr algn="ctr"/>
            <a:r>
              <a:rPr lang="lv-LV" sz="5400" b="1" dirty="0"/>
              <a:t>Kurzemes plānošanas reģiona īstenotās aktivitātes 2023.gadā</a:t>
            </a:r>
          </a:p>
        </p:txBody>
      </p:sp>
      <p:grpSp>
        <p:nvGrpSpPr>
          <p:cNvPr id="17" name="Grupa 16">
            <a:extLst>
              <a:ext uri="{FF2B5EF4-FFF2-40B4-BE49-F238E27FC236}">
                <a16:creationId xmlns:a16="http://schemas.microsoft.com/office/drawing/2014/main" id="{18841899-FFF3-2F1F-BF98-3089E89851FF}"/>
              </a:ext>
            </a:extLst>
          </p:cNvPr>
          <p:cNvGrpSpPr/>
          <p:nvPr/>
        </p:nvGrpSpPr>
        <p:grpSpPr>
          <a:xfrm>
            <a:off x="1378339" y="6998"/>
            <a:ext cx="4759268" cy="10287000"/>
            <a:chOff x="0" y="0"/>
            <a:chExt cx="3590488" cy="6858000"/>
          </a:xfrm>
          <a:solidFill>
            <a:srgbClr val="2A4B86"/>
          </a:solidFill>
        </p:grpSpPr>
        <p:sp>
          <p:nvSpPr>
            <p:cNvPr id="18" name="Taisnstūris 17">
              <a:extLst>
                <a:ext uri="{FF2B5EF4-FFF2-40B4-BE49-F238E27FC236}">
                  <a16:creationId xmlns:a16="http://schemas.microsoft.com/office/drawing/2014/main" id="{D6E64E88-24AE-565E-76A3-B81C3F7D0E8A}"/>
                </a:ext>
              </a:extLst>
            </p:cNvPr>
            <p:cNvSpPr/>
            <p:nvPr/>
          </p:nvSpPr>
          <p:spPr>
            <a:xfrm>
              <a:off x="0" y="0"/>
              <a:ext cx="3053593" cy="6858000"/>
            </a:xfrm>
            <a:prstGeom prst="rect">
              <a:avLst/>
            </a:prstGeom>
            <a:grpFill/>
            <a:ln>
              <a:solidFill>
                <a:srgbClr val="2A4B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22" name="Vienādsānu trīsstūris 21">
              <a:extLst>
                <a:ext uri="{FF2B5EF4-FFF2-40B4-BE49-F238E27FC236}">
                  <a16:creationId xmlns:a16="http://schemas.microsoft.com/office/drawing/2014/main" id="{7D08ECF9-4F83-F0BB-0F01-B968F2118102}"/>
                </a:ext>
              </a:extLst>
            </p:cNvPr>
            <p:cNvSpPr/>
            <p:nvPr/>
          </p:nvSpPr>
          <p:spPr>
            <a:xfrm rot="5400000">
              <a:off x="2441197" y="1258348"/>
              <a:ext cx="1761688" cy="536895"/>
            </a:xfrm>
            <a:prstGeom prst="triangle">
              <a:avLst/>
            </a:prstGeom>
            <a:grpFill/>
            <a:ln>
              <a:solidFill>
                <a:srgbClr val="2A4B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grpSp>
      <p:sp>
        <p:nvSpPr>
          <p:cNvPr id="24" name="Taisnstūris 23">
            <a:extLst>
              <a:ext uri="{FF2B5EF4-FFF2-40B4-BE49-F238E27FC236}">
                <a16:creationId xmlns:a16="http://schemas.microsoft.com/office/drawing/2014/main" id="{569C300E-51CD-4FAD-2320-1D675C968A6F}"/>
              </a:ext>
            </a:extLst>
          </p:cNvPr>
          <p:cNvSpPr/>
          <p:nvPr/>
        </p:nvSpPr>
        <p:spPr>
          <a:xfrm>
            <a:off x="0" y="0"/>
            <a:ext cx="1508490" cy="10287000"/>
          </a:xfrm>
          <a:prstGeom prst="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25" name="Vienādsānu trīsstūris 24">
            <a:extLst>
              <a:ext uri="{FF2B5EF4-FFF2-40B4-BE49-F238E27FC236}">
                <a16:creationId xmlns:a16="http://schemas.microsoft.com/office/drawing/2014/main" id="{3F9D1764-01D7-A300-2A8F-6E9694A4CE55}"/>
              </a:ext>
            </a:extLst>
          </p:cNvPr>
          <p:cNvSpPr/>
          <p:nvPr/>
        </p:nvSpPr>
        <p:spPr>
          <a:xfrm rot="5400000">
            <a:off x="589896" y="1887523"/>
            <a:ext cx="2642532" cy="805343"/>
          </a:xfrm>
          <a:prstGeom prst="triangle">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26" name="Ovāls 25">
            <a:extLst>
              <a:ext uri="{FF2B5EF4-FFF2-40B4-BE49-F238E27FC236}">
                <a16:creationId xmlns:a16="http://schemas.microsoft.com/office/drawing/2014/main" id="{03015BD1-111C-F235-F517-3EC197FA7E1B}"/>
              </a:ext>
            </a:extLst>
          </p:cNvPr>
          <p:cNvSpPr/>
          <p:nvPr/>
        </p:nvSpPr>
        <p:spPr>
          <a:xfrm>
            <a:off x="2468889" y="251411"/>
            <a:ext cx="2497110" cy="2435291"/>
          </a:xfrm>
          <a:prstGeom prst="ellipse">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27" name="TextBox 26">
            <a:extLst>
              <a:ext uri="{FF2B5EF4-FFF2-40B4-BE49-F238E27FC236}">
                <a16:creationId xmlns:a16="http://schemas.microsoft.com/office/drawing/2014/main" id="{BA38CAC4-99C0-028E-A3A4-3FAD44A04B18}"/>
              </a:ext>
            </a:extLst>
          </p:cNvPr>
          <p:cNvSpPr txBox="1"/>
          <p:nvPr/>
        </p:nvSpPr>
        <p:spPr>
          <a:xfrm rot="16200000">
            <a:off x="-3924929" y="4444819"/>
            <a:ext cx="9876216" cy="553998"/>
          </a:xfrm>
          <a:prstGeom prst="rect">
            <a:avLst/>
          </a:prstGeom>
          <a:noFill/>
        </p:spPr>
        <p:txBody>
          <a:bodyPr wrap="square" rtlCol="0">
            <a:spAutoFit/>
          </a:bodyPr>
          <a:lstStyle/>
          <a:p>
            <a:pPr algn="ctr"/>
            <a:r>
              <a:rPr lang="lv-LV" sz="3000" b="1" dirty="0">
                <a:solidFill>
                  <a:schemeClr val="bg1"/>
                </a:solidFill>
              </a:rPr>
              <a:t>DARBSEMINĀRI UN INFORMATĪVAS SANĀKSMES</a:t>
            </a:r>
          </a:p>
        </p:txBody>
      </p:sp>
      <p:sp>
        <p:nvSpPr>
          <p:cNvPr id="40" name="TextBox 39">
            <a:extLst>
              <a:ext uri="{FF2B5EF4-FFF2-40B4-BE49-F238E27FC236}">
                <a16:creationId xmlns:a16="http://schemas.microsoft.com/office/drawing/2014/main" id="{3919148B-2A12-8D9A-210A-C93806C76EC5}"/>
              </a:ext>
            </a:extLst>
          </p:cNvPr>
          <p:cNvSpPr txBox="1"/>
          <p:nvPr/>
        </p:nvSpPr>
        <p:spPr>
          <a:xfrm>
            <a:off x="1686458" y="4507313"/>
            <a:ext cx="3957291" cy="923330"/>
          </a:xfrm>
          <a:prstGeom prst="rect">
            <a:avLst/>
          </a:prstGeom>
          <a:noFill/>
        </p:spPr>
        <p:txBody>
          <a:bodyPr wrap="square" rtlCol="0">
            <a:spAutoFit/>
          </a:bodyPr>
          <a:lstStyle/>
          <a:p>
            <a:pPr algn="ctr"/>
            <a:r>
              <a:rPr lang="lv-LV" sz="5400" b="1" dirty="0">
                <a:solidFill>
                  <a:schemeClr val="bg1"/>
                </a:solidFill>
              </a:rPr>
              <a:t>5 | 192</a:t>
            </a:r>
          </a:p>
        </p:txBody>
      </p:sp>
      <p:sp>
        <p:nvSpPr>
          <p:cNvPr id="41" name="TextBox 40">
            <a:extLst>
              <a:ext uri="{FF2B5EF4-FFF2-40B4-BE49-F238E27FC236}">
                <a16:creationId xmlns:a16="http://schemas.microsoft.com/office/drawing/2014/main" id="{19CF20B4-831F-6676-D8DA-C9D73373DB5F}"/>
              </a:ext>
            </a:extLst>
          </p:cNvPr>
          <p:cNvSpPr txBox="1"/>
          <p:nvPr/>
        </p:nvSpPr>
        <p:spPr>
          <a:xfrm>
            <a:off x="3155573" y="5338310"/>
            <a:ext cx="2218241" cy="507831"/>
          </a:xfrm>
          <a:prstGeom prst="rect">
            <a:avLst/>
          </a:prstGeom>
          <a:noFill/>
        </p:spPr>
        <p:txBody>
          <a:bodyPr wrap="square" rtlCol="0">
            <a:spAutoFit/>
          </a:bodyPr>
          <a:lstStyle/>
          <a:p>
            <a:pPr algn="ctr"/>
            <a:r>
              <a:rPr lang="lv-LV" sz="2700" b="1" dirty="0">
                <a:solidFill>
                  <a:schemeClr val="bg1"/>
                </a:solidFill>
              </a:rPr>
              <a:t>dalībnieki</a:t>
            </a:r>
          </a:p>
        </p:txBody>
      </p:sp>
      <p:sp>
        <p:nvSpPr>
          <p:cNvPr id="42" name="TextBox 41">
            <a:extLst>
              <a:ext uri="{FF2B5EF4-FFF2-40B4-BE49-F238E27FC236}">
                <a16:creationId xmlns:a16="http://schemas.microsoft.com/office/drawing/2014/main" id="{421CD920-7321-5C8C-F0DC-E59B3FEAA348}"/>
              </a:ext>
            </a:extLst>
          </p:cNvPr>
          <p:cNvSpPr txBox="1"/>
          <p:nvPr/>
        </p:nvSpPr>
        <p:spPr>
          <a:xfrm>
            <a:off x="1780559" y="6455675"/>
            <a:ext cx="3604437" cy="3416320"/>
          </a:xfrm>
          <a:prstGeom prst="rect">
            <a:avLst/>
          </a:prstGeom>
          <a:noFill/>
        </p:spPr>
        <p:txBody>
          <a:bodyPr wrap="square">
            <a:spAutoFit/>
          </a:bodyPr>
          <a:lstStyle/>
          <a:p>
            <a:r>
              <a:rPr lang="lv-LV" sz="2400" b="1" kern="0" dirty="0">
                <a:solidFill>
                  <a:schemeClr val="bg1"/>
                </a:solidFill>
                <a:latin typeface="Calibri" panose="020F0502020204030204" pitchFamily="34" charset="0"/>
                <a:ea typeface="Times New Roman" panose="02020603050405020304" pitchFamily="18" charset="0"/>
              </a:rPr>
              <a:t>Pasākumi rīkoti, lai veicinātu sadarbību tādās jomās, kā:</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ea typeface="Times New Roman" panose="02020603050405020304" pitchFamily="18" charset="0"/>
              </a:rPr>
              <a:t>Notekūdeņu apsaimniekošana,</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ea typeface="Times New Roman" panose="02020603050405020304" pitchFamily="18" charset="0"/>
              </a:rPr>
              <a:t>Skolu ēdināšana,</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ea typeface="Times New Roman" panose="02020603050405020304" pitchFamily="18" charset="0"/>
              </a:rPr>
              <a:t>Attīstības plānošana,</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rPr>
              <a:t>Vides pieejamības uzlabošana</a:t>
            </a:r>
            <a:endParaRPr lang="lv-LV" sz="2400" b="1" dirty="0">
              <a:solidFill>
                <a:schemeClr val="bg1"/>
              </a:solidFill>
            </a:endParaRPr>
          </a:p>
        </p:txBody>
      </p:sp>
      <p:sp>
        <p:nvSpPr>
          <p:cNvPr id="43" name="TextBox 42">
            <a:extLst>
              <a:ext uri="{FF2B5EF4-FFF2-40B4-BE49-F238E27FC236}">
                <a16:creationId xmlns:a16="http://schemas.microsoft.com/office/drawing/2014/main" id="{E08D0EA0-EB20-628F-25AE-40039987E8A0}"/>
              </a:ext>
            </a:extLst>
          </p:cNvPr>
          <p:cNvSpPr txBox="1"/>
          <p:nvPr/>
        </p:nvSpPr>
        <p:spPr>
          <a:xfrm>
            <a:off x="1357937" y="5338310"/>
            <a:ext cx="1971249" cy="507831"/>
          </a:xfrm>
          <a:prstGeom prst="rect">
            <a:avLst/>
          </a:prstGeom>
          <a:noFill/>
        </p:spPr>
        <p:txBody>
          <a:bodyPr wrap="square" rtlCol="0">
            <a:spAutoFit/>
          </a:bodyPr>
          <a:lstStyle/>
          <a:p>
            <a:pPr algn="r"/>
            <a:r>
              <a:rPr lang="lv-LV" sz="2700" b="1" dirty="0">
                <a:solidFill>
                  <a:schemeClr val="bg1"/>
                </a:solidFill>
              </a:rPr>
              <a:t>pasākumi</a:t>
            </a:r>
          </a:p>
        </p:txBody>
      </p:sp>
      <p:sp>
        <p:nvSpPr>
          <p:cNvPr id="44" name="TextBox 43">
            <a:extLst>
              <a:ext uri="{FF2B5EF4-FFF2-40B4-BE49-F238E27FC236}">
                <a16:creationId xmlns:a16="http://schemas.microsoft.com/office/drawing/2014/main" id="{3471CE91-B9AD-41CB-247B-6D49FBFA3819}"/>
              </a:ext>
            </a:extLst>
          </p:cNvPr>
          <p:cNvSpPr txBox="1"/>
          <p:nvPr/>
        </p:nvSpPr>
        <p:spPr>
          <a:xfrm>
            <a:off x="1435940" y="3608039"/>
            <a:ext cx="3957291" cy="738664"/>
          </a:xfrm>
          <a:prstGeom prst="rect">
            <a:avLst/>
          </a:prstGeom>
          <a:noFill/>
        </p:spPr>
        <p:txBody>
          <a:bodyPr wrap="square" rtlCol="0">
            <a:spAutoFit/>
          </a:bodyPr>
          <a:lstStyle/>
          <a:p>
            <a:pPr algn="ctr"/>
            <a:r>
              <a:rPr lang="lv-LV" sz="4200" b="1" dirty="0">
                <a:solidFill>
                  <a:schemeClr val="bg1"/>
                </a:solidFill>
              </a:rPr>
              <a:t>PAVISAM KOPĀ:</a:t>
            </a:r>
          </a:p>
        </p:txBody>
      </p:sp>
      <p:pic>
        <p:nvPicPr>
          <p:cNvPr id="45" name="Attēls 44">
            <a:extLst>
              <a:ext uri="{FF2B5EF4-FFF2-40B4-BE49-F238E27FC236}">
                <a16:creationId xmlns:a16="http://schemas.microsoft.com/office/drawing/2014/main" id="{47D6D6D6-3CC2-AC4F-A810-B21396801B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318884" y="9222869"/>
            <a:ext cx="1363410" cy="433014"/>
          </a:xfrm>
          <a:prstGeom prst="rect">
            <a:avLst/>
          </a:prstGeom>
        </p:spPr>
      </p:pic>
    </p:spTree>
    <p:extLst>
      <p:ext uri="{BB962C8B-B14F-4D97-AF65-F5344CB8AC3E}">
        <p14:creationId xmlns:p14="http://schemas.microsoft.com/office/powerpoint/2010/main" val="8549649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6AE5A363-AEB2-C9A7-C328-6857A534B921}"/>
              </a:ext>
            </a:extLst>
          </p:cNvPr>
          <p:cNvSpPr txBox="1"/>
          <p:nvPr/>
        </p:nvSpPr>
        <p:spPr>
          <a:xfrm rot="16200000">
            <a:off x="13584340" y="5799565"/>
            <a:ext cx="8683601" cy="415498"/>
          </a:xfrm>
          <a:prstGeom prst="rect">
            <a:avLst/>
          </a:prstGeom>
          <a:noFill/>
        </p:spPr>
        <p:txBody>
          <a:bodyPr wrap="square">
            <a:spAutoFit/>
          </a:bodyPr>
          <a:lstStyle/>
          <a:p>
            <a:pPr algn="ctr">
              <a:spcAft>
                <a:spcPts val="1200"/>
              </a:spcAft>
            </a:pPr>
            <a:r>
              <a:rPr lang="lv-LV" sz="2100" dirty="0">
                <a:solidFill>
                  <a:schemeClr val="bg1"/>
                </a:solidFill>
                <a:latin typeface="Calibri" panose="020F0502020204030204" pitchFamily="34" charset="0"/>
                <a:ea typeface="Times New Roman" panose="02020603050405020304" pitchFamily="18" charset="0"/>
              </a:rPr>
              <a:t>Tiešsaiste – Grobiņa – Engure – </a:t>
            </a:r>
            <a:r>
              <a:rPr lang="lv-LV" sz="2100" dirty="0" err="1">
                <a:solidFill>
                  <a:schemeClr val="bg1"/>
                </a:solidFill>
                <a:latin typeface="Calibri" panose="020F0502020204030204" pitchFamily="34" charset="0"/>
                <a:ea typeface="Times New Roman" panose="02020603050405020304" pitchFamily="18" charset="0"/>
              </a:rPr>
              <a:t>Šlokenbeka</a:t>
            </a:r>
            <a:r>
              <a:rPr lang="lv-LV" sz="2100" dirty="0">
                <a:solidFill>
                  <a:schemeClr val="bg1"/>
                </a:solidFill>
                <a:latin typeface="Calibri" panose="020F0502020204030204" pitchFamily="34" charset="0"/>
                <a:ea typeface="Times New Roman" panose="02020603050405020304" pitchFamily="18" charset="0"/>
              </a:rPr>
              <a:t> – Kuldīga       </a:t>
            </a:r>
            <a:endParaRPr lang="lv-LV" sz="2400" dirty="0">
              <a:solidFill>
                <a:schemeClr val="bg1"/>
              </a:solidFill>
              <a:latin typeface="Times New Roman" panose="02020603050405020304" pitchFamily="18" charset="0"/>
              <a:ea typeface="Times New Roman" panose="02020603050405020304" pitchFamily="18" charset="0"/>
            </a:endParaRPr>
          </a:p>
        </p:txBody>
      </p:sp>
      <p:grpSp>
        <p:nvGrpSpPr>
          <p:cNvPr id="27" name="Grupa 26">
            <a:extLst>
              <a:ext uri="{FF2B5EF4-FFF2-40B4-BE49-F238E27FC236}">
                <a16:creationId xmlns:a16="http://schemas.microsoft.com/office/drawing/2014/main" id="{93804007-05C8-CBD0-2613-6117B407AD37}"/>
              </a:ext>
            </a:extLst>
          </p:cNvPr>
          <p:cNvGrpSpPr/>
          <p:nvPr/>
        </p:nvGrpSpPr>
        <p:grpSpPr>
          <a:xfrm>
            <a:off x="13246676" y="-6998"/>
            <a:ext cx="4759268" cy="10287000"/>
            <a:chOff x="0" y="0"/>
            <a:chExt cx="3590488" cy="6858000"/>
          </a:xfrm>
          <a:solidFill>
            <a:srgbClr val="799AD5"/>
          </a:solidFill>
        </p:grpSpPr>
        <p:sp>
          <p:nvSpPr>
            <p:cNvPr id="28" name="Taisnstūris 27">
              <a:extLst>
                <a:ext uri="{FF2B5EF4-FFF2-40B4-BE49-F238E27FC236}">
                  <a16:creationId xmlns:a16="http://schemas.microsoft.com/office/drawing/2014/main" id="{17D3FC71-5CA1-5F02-8C74-52B1E575168A}"/>
                </a:ext>
              </a:extLst>
            </p:cNvPr>
            <p:cNvSpPr/>
            <p:nvPr/>
          </p:nvSpPr>
          <p:spPr>
            <a:xfrm>
              <a:off x="0" y="0"/>
              <a:ext cx="3053593" cy="6858000"/>
            </a:xfrm>
            <a:prstGeom prst="rect">
              <a:avLst/>
            </a:prstGeom>
            <a:grpFill/>
            <a:ln>
              <a:solidFill>
                <a:srgbClr val="799A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29" name="Vienādsānu trīsstūris 28">
              <a:extLst>
                <a:ext uri="{FF2B5EF4-FFF2-40B4-BE49-F238E27FC236}">
                  <a16:creationId xmlns:a16="http://schemas.microsoft.com/office/drawing/2014/main" id="{3DCDD9AB-DE6D-04A7-61B3-1422BF9F8CE7}"/>
                </a:ext>
              </a:extLst>
            </p:cNvPr>
            <p:cNvSpPr/>
            <p:nvPr/>
          </p:nvSpPr>
          <p:spPr>
            <a:xfrm rot="5400000">
              <a:off x="2441197" y="1258348"/>
              <a:ext cx="1761688" cy="536895"/>
            </a:xfrm>
            <a:prstGeom prst="triangle">
              <a:avLst/>
            </a:prstGeom>
            <a:grpFill/>
            <a:ln>
              <a:solidFill>
                <a:srgbClr val="799A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grpSp>
      <p:grpSp>
        <p:nvGrpSpPr>
          <p:cNvPr id="24" name="Grupa 23">
            <a:extLst>
              <a:ext uri="{FF2B5EF4-FFF2-40B4-BE49-F238E27FC236}">
                <a16:creationId xmlns:a16="http://schemas.microsoft.com/office/drawing/2014/main" id="{325ECF5A-4DE3-8DAE-64AB-870A1ACECB3A}"/>
              </a:ext>
            </a:extLst>
          </p:cNvPr>
          <p:cNvGrpSpPr/>
          <p:nvPr/>
        </p:nvGrpSpPr>
        <p:grpSpPr>
          <a:xfrm>
            <a:off x="9440062" y="-6998"/>
            <a:ext cx="4759268" cy="10287000"/>
            <a:chOff x="0" y="0"/>
            <a:chExt cx="3590488" cy="6858000"/>
          </a:xfrm>
          <a:solidFill>
            <a:srgbClr val="507BC8"/>
          </a:solidFill>
        </p:grpSpPr>
        <p:sp>
          <p:nvSpPr>
            <p:cNvPr id="25" name="Taisnstūris 24">
              <a:extLst>
                <a:ext uri="{FF2B5EF4-FFF2-40B4-BE49-F238E27FC236}">
                  <a16:creationId xmlns:a16="http://schemas.microsoft.com/office/drawing/2014/main" id="{35A699C8-CBA0-DE65-E861-1C95097A11C9}"/>
                </a:ext>
              </a:extLst>
            </p:cNvPr>
            <p:cNvSpPr/>
            <p:nvPr/>
          </p:nvSpPr>
          <p:spPr>
            <a:xfrm>
              <a:off x="0" y="0"/>
              <a:ext cx="3053593" cy="6858000"/>
            </a:xfrm>
            <a:prstGeom prst="rect">
              <a:avLst/>
            </a:prstGeom>
            <a:grpFill/>
            <a:ln>
              <a:solidFill>
                <a:srgbClr val="507BC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26" name="Vienādsānu trīsstūris 25">
              <a:extLst>
                <a:ext uri="{FF2B5EF4-FFF2-40B4-BE49-F238E27FC236}">
                  <a16:creationId xmlns:a16="http://schemas.microsoft.com/office/drawing/2014/main" id="{FE22DAC5-7D9F-C670-4A3C-72B4791CE2B9}"/>
                </a:ext>
              </a:extLst>
            </p:cNvPr>
            <p:cNvSpPr/>
            <p:nvPr/>
          </p:nvSpPr>
          <p:spPr>
            <a:xfrm rot="5400000">
              <a:off x="2441197" y="1258348"/>
              <a:ext cx="1761688" cy="536895"/>
            </a:xfrm>
            <a:prstGeom prst="triangle">
              <a:avLst/>
            </a:prstGeom>
            <a:grpFill/>
            <a:ln>
              <a:solidFill>
                <a:srgbClr val="507BC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grpSp>
      <p:grpSp>
        <p:nvGrpSpPr>
          <p:cNvPr id="18" name="Grupa 17">
            <a:extLst>
              <a:ext uri="{FF2B5EF4-FFF2-40B4-BE49-F238E27FC236}">
                <a16:creationId xmlns:a16="http://schemas.microsoft.com/office/drawing/2014/main" id="{37941D59-5366-A20E-D43B-2DA1E9B8C72D}"/>
              </a:ext>
            </a:extLst>
          </p:cNvPr>
          <p:cNvGrpSpPr/>
          <p:nvPr/>
        </p:nvGrpSpPr>
        <p:grpSpPr>
          <a:xfrm>
            <a:off x="5392460" y="-6998"/>
            <a:ext cx="4759268" cy="10287000"/>
            <a:chOff x="0" y="0"/>
            <a:chExt cx="3590488" cy="6858000"/>
          </a:xfrm>
          <a:solidFill>
            <a:srgbClr val="3965B5"/>
          </a:solidFill>
        </p:grpSpPr>
        <p:sp>
          <p:nvSpPr>
            <p:cNvPr id="22" name="Taisnstūris 21">
              <a:extLst>
                <a:ext uri="{FF2B5EF4-FFF2-40B4-BE49-F238E27FC236}">
                  <a16:creationId xmlns:a16="http://schemas.microsoft.com/office/drawing/2014/main" id="{69BB3321-F82E-4AA8-A37C-95F02BE99D4E}"/>
                </a:ext>
              </a:extLst>
            </p:cNvPr>
            <p:cNvSpPr/>
            <p:nvPr/>
          </p:nvSpPr>
          <p:spPr>
            <a:xfrm>
              <a:off x="0" y="0"/>
              <a:ext cx="3053593" cy="6858000"/>
            </a:xfrm>
            <a:prstGeom prst="rect">
              <a:avLst/>
            </a:prstGeom>
            <a:grpFill/>
            <a:ln>
              <a:solidFill>
                <a:srgbClr val="3965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23" name="Vienādsānu trīsstūris 22">
              <a:extLst>
                <a:ext uri="{FF2B5EF4-FFF2-40B4-BE49-F238E27FC236}">
                  <a16:creationId xmlns:a16="http://schemas.microsoft.com/office/drawing/2014/main" id="{1FD8D85F-7F8C-3B38-9871-0F128AC71FE4}"/>
                </a:ext>
              </a:extLst>
            </p:cNvPr>
            <p:cNvSpPr/>
            <p:nvPr/>
          </p:nvSpPr>
          <p:spPr>
            <a:xfrm rot="5400000">
              <a:off x="2441197" y="1258348"/>
              <a:ext cx="1761688" cy="536895"/>
            </a:xfrm>
            <a:prstGeom prst="triangle">
              <a:avLst/>
            </a:prstGeom>
            <a:grpFill/>
            <a:ln>
              <a:solidFill>
                <a:srgbClr val="3965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grpSp>
      <p:grpSp>
        <p:nvGrpSpPr>
          <p:cNvPr id="3" name="Grupa 2">
            <a:extLst>
              <a:ext uri="{FF2B5EF4-FFF2-40B4-BE49-F238E27FC236}">
                <a16:creationId xmlns:a16="http://schemas.microsoft.com/office/drawing/2014/main" id="{148352F0-CA21-CE8F-77CA-F192B0044948}"/>
              </a:ext>
            </a:extLst>
          </p:cNvPr>
          <p:cNvGrpSpPr/>
          <p:nvPr/>
        </p:nvGrpSpPr>
        <p:grpSpPr>
          <a:xfrm>
            <a:off x="1378339" y="6998"/>
            <a:ext cx="4759268" cy="10287000"/>
            <a:chOff x="0" y="0"/>
            <a:chExt cx="3590488" cy="6858000"/>
          </a:xfrm>
          <a:solidFill>
            <a:srgbClr val="2A4B86"/>
          </a:solidFill>
        </p:grpSpPr>
        <p:sp>
          <p:nvSpPr>
            <p:cNvPr id="4" name="Taisnstūris 3">
              <a:extLst>
                <a:ext uri="{FF2B5EF4-FFF2-40B4-BE49-F238E27FC236}">
                  <a16:creationId xmlns:a16="http://schemas.microsoft.com/office/drawing/2014/main" id="{43B4E074-AD98-FBA9-C7B6-335A24D1A3BA}"/>
                </a:ext>
              </a:extLst>
            </p:cNvPr>
            <p:cNvSpPr/>
            <p:nvPr/>
          </p:nvSpPr>
          <p:spPr>
            <a:xfrm>
              <a:off x="0" y="0"/>
              <a:ext cx="3053593" cy="6858000"/>
            </a:xfrm>
            <a:prstGeom prst="rect">
              <a:avLst/>
            </a:prstGeom>
            <a:grpFill/>
            <a:ln>
              <a:solidFill>
                <a:srgbClr val="2A4B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17" name="Vienādsānu trīsstūris 16">
              <a:extLst>
                <a:ext uri="{FF2B5EF4-FFF2-40B4-BE49-F238E27FC236}">
                  <a16:creationId xmlns:a16="http://schemas.microsoft.com/office/drawing/2014/main" id="{6F6A1BD1-1A44-5A53-F873-7EA740771A30}"/>
                </a:ext>
              </a:extLst>
            </p:cNvPr>
            <p:cNvSpPr/>
            <p:nvPr/>
          </p:nvSpPr>
          <p:spPr>
            <a:xfrm rot="5400000">
              <a:off x="2441197" y="1258348"/>
              <a:ext cx="1761688" cy="536895"/>
            </a:xfrm>
            <a:prstGeom prst="triangle">
              <a:avLst/>
            </a:prstGeom>
            <a:grpFill/>
            <a:ln>
              <a:solidFill>
                <a:srgbClr val="2A4B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grpSp>
      <p:sp>
        <p:nvSpPr>
          <p:cNvPr id="5" name="Taisnstūris 4">
            <a:extLst>
              <a:ext uri="{FF2B5EF4-FFF2-40B4-BE49-F238E27FC236}">
                <a16:creationId xmlns:a16="http://schemas.microsoft.com/office/drawing/2014/main" id="{5BD0A06F-4C03-CA9F-2C51-19A3397CBA1C}"/>
              </a:ext>
            </a:extLst>
          </p:cNvPr>
          <p:cNvSpPr/>
          <p:nvPr/>
        </p:nvSpPr>
        <p:spPr>
          <a:xfrm>
            <a:off x="2441" y="0"/>
            <a:ext cx="1506050" cy="10287000"/>
          </a:xfrm>
          <a:prstGeom prst="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6" name="Vienādsānu trīsstūris 5">
            <a:extLst>
              <a:ext uri="{FF2B5EF4-FFF2-40B4-BE49-F238E27FC236}">
                <a16:creationId xmlns:a16="http://schemas.microsoft.com/office/drawing/2014/main" id="{92BA9CA0-DB0D-DDA5-2AF4-42769B45238C}"/>
              </a:ext>
            </a:extLst>
          </p:cNvPr>
          <p:cNvSpPr/>
          <p:nvPr/>
        </p:nvSpPr>
        <p:spPr>
          <a:xfrm rot="5400000">
            <a:off x="589896" y="1887523"/>
            <a:ext cx="2642532" cy="805343"/>
          </a:xfrm>
          <a:prstGeom prst="triangle">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30" name="Ovāls 29">
            <a:extLst>
              <a:ext uri="{FF2B5EF4-FFF2-40B4-BE49-F238E27FC236}">
                <a16:creationId xmlns:a16="http://schemas.microsoft.com/office/drawing/2014/main" id="{7A9208D6-92AF-563C-D932-3E3CF7634A79}"/>
              </a:ext>
            </a:extLst>
          </p:cNvPr>
          <p:cNvSpPr/>
          <p:nvPr/>
        </p:nvSpPr>
        <p:spPr>
          <a:xfrm>
            <a:off x="14326487" y="251411"/>
            <a:ext cx="2497110" cy="2435291"/>
          </a:xfrm>
          <a:prstGeom prst="ellipse">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31" name="Ovāls 30">
            <a:extLst>
              <a:ext uri="{FF2B5EF4-FFF2-40B4-BE49-F238E27FC236}">
                <a16:creationId xmlns:a16="http://schemas.microsoft.com/office/drawing/2014/main" id="{CA6FF446-FFC0-366D-CC61-22F035D8A314}"/>
              </a:ext>
            </a:extLst>
          </p:cNvPr>
          <p:cNvSpPr/>
          <p:nvPr/>
        </p:nvSpPr>
        <p:spPr>
          <a:xfrm>
            <a:off x="6361436" y="251413"/>
            <a:ext cx="2497110" cy="2435291"/>
          </a:xfrm>
          <a:prstGeom prst="ellipse">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32" name="Ovāls 31">
            <a:extLst>
              <a:ext uri="{FF2B5EF4-FFF2-40B4-BE49-F238E27FC236}">
                <a16:creationId xmlns:a16="http://schemas.microsoft.com/office/drawing/2014/main" id="{C8C7AD0A-2298-3A9D-26F6-2B6811BD5048}"/>
              </a:ext>
            </a:extLst>
          </p:cNvPr>
          <p:cNvSpPr/>
          <p:nvPr/>
        </p:nvSpPr>
        <p:spPr>
          <a:xfrm>
            <a:off x="10375557" y="251411"/>
            <a:ext cx="2497110" cy="2435291"/>
          </a:xfrm>
          <a:prstGeom prst="ellipse">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33" name="Ovāls 32">
            <a:extLst>
              <a:ext uri="{FF2B5EF4-FFF2-40B4-BE49-F238E27FC236}">
                <a16:creationId xmlns:a16="http://schemas.microsoft.com/office/drawing/2014/main" id="{B222C690-5FEA-7D8A-DAB4-51D19892595D}"/>
              </a:ext>
            </a:extLst>
          </p:cNvPr>
          <p:cNvSpPr/>
          <p:nvPr/>
        </p:nvSpPr>
        <p:spPr>
          <a:xfrm>
            <a:off x="2468889" y="251411"/>
            <a:ext cx="2497110" cy="2435291"/>
          </a:xfrm>
          <a:prstGeom prst="ellipse">
            <a:avLst/>
          </a:prstGeom>
          <a:blipFill>
            <a:blip r:embed="rId5"/>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34" name="TextBox 33">
            <a:extLst>
              <a:ext uri="{FF2B5EF4-FFF2-40B4-BE49-F238E27FC236}">
                <a16:creationId xmlns:a16="http://schemas.microsoft.com/office/drawing/2014/main" id="{735E9A21-0C5F-E32F-7FAA-0BBE2487CBF3}"/>
              </a:ext>
            </a:extLst>
          </p:cNvPr>
          <p:cNvSpPr txBox="1"/>
          <p:nvPr/>
        </p:nvSpPr>
        <p:spPr>
          <a:xfrm>
            <a:off x="13430831" y="3447500"/>
            <a:ext cx="3930825" cy="1431161"/>
          </a:xfrm>
          <a:prstGeom prst="rect">
            <a:avLst/>
          </a:prstGeom>
          <a:noFill/>
        </p:spPr>
        <p:txBody>
          <a:bodyPr wrap="square" rtlCol="0">
            <a:spAutoFit/>
          </a:bodyPr>
          <a:lstStyle/>
          <a:p>
            <a:pPr algn="ctr"/>
            <a:r>
              <a:rPr lang="lv-LV" sz="4650" b="1" dirty="0">
                <a:solidFill>
                  <a:schemeClr val="bg1"/>
                </a:solidFill>
              </a:rPr>
              <a:t>FOKUSGRUPA</a:t>
            </a:r>
          </a:p>
          <a:p>
            <a:pPr algn="ctr"/>
            <a:r>
              <a:rPr lang="lv-LV" sz="2025" b="1" dirty="0">
                <a:solidFill>
                  <a:schemeClr val="bg1"/>
                </a:solidFill>
              </a:rPr>
              <a:t>VIETĒJO PRODUKTU IEKĻAUŠANAI SKOLU ĒDINĀŠANĀ</a:t>
            </a:r>
          </a:p>
        </p:txBody>
      </p:sp>
      <p:sp>
        <p:nvSpPr>
          <p:cNvPr id="36" name="TextBox 35">
            <a:extLst>
              <a:ext uri="{FF2B5EF4-FFF2-40B4-BE49-F238E27FC236}">
                <a16:creationId xmlns:a16="http://schemas.microsoft.com/office/drawing/2014/main" id="{554E0A19-5624-FD87-4933-D7C845A52D13}"/>
              </a:ext>
            </a:extLst>
          </p:cNvPr>
          <p:cNvSpPr txBox="1"/>
          <p:nvPr/>
        </p:nvSpPr>
        <p:spPr>
          <a:xfrm>
            <a:off x="9470361" y="3446852"/>
            <a:ext cx="3850305" cy="2215991"/>
          </a:xfrm>
          <a:prstGeom prst="rect">
            <a:avLst/>
          </a:prstGeom>
          <a:noFill/>
        </p:spPr>
        <p:txBody>
          <a:bodyPr wrap="square" rtlCol="0">
            <a:spAutoFit/>
          </a:bodyPr>
          <a:lstStyle/>
          <a:p>
            <a:pPr algn="ctr"/>
            <a:r>
              <a:rPr lang="lv-LV" sz="4800" b="1" dirty="0">
                <a:solidFill>
                  <a:schemeClr val="bg1"/>
                </a:solidFill>
              </a:rPr>
              <a:t>SANĀKSMES</a:t>
            </a:r>
          </a:p>
          <a:p>
            <a:pPr algn="ctr"/>
            <a:r>
              <a:rPr lang="lv-LV" sz="2100" b="1" dirty="0">
                <a:solidFill>
                  <a:schemeClr val="bg1"/>
                </a:solidFill>
              </a:rPr>
              <a:t>PAŠVALDĪBU DARBINIEKIEM, JOMU SPECIĀLISTIEM</a:t>
            </a:r>
          </a:p>
          <a:p>
            <a:pPr algn="ctr"/>
            <a:endParaRPr lang="lv-LV" sz="4800" b="1" dirty="0">
              <a:solidFill>
                <a:schemeClr val="bg1"/>
              </a:solidFill>
            </a:endParaRPr>
          </a:p>
        </p:txBody>
      </p:sp>
      <p:sp>
        <p:nvSpPr>
          <p:cNvPr id="43" name="TextBox 42">
            <a:extLst>
              <a:ext uri="{FF2B5EF4-FFF2-40B4-BE49-F238E27FC236}">
                <a16:creationId xmlns:a16="http://schemas.microsoft.com/office/drawing/2014/main" id="{B3EBB520-32CA-0E44-5626-560EFECE48F4}"/>
              </a:ext>
            </a:extLst>
          </p:cNvPr>
          <p:cNvSpPr txBox="1"/>
          <p:nvPr/>
        </p:nvSpPr>
        <p:spPr>
          <a:xfrm>
            <a:off x="13537881" y="4918023"/>
            <a:ext cx="3957291" cy="923330"/>
          </a:xfrm>
          <a:prstGeom prst="rect">
            <a:avLst/>
          </a:prstGeom>
          <a:noFill/>
        </p:spPr>
        <p:txBody>
          <a:bodyPr wrap="square" rtlCol="0">
            <a:spAutoFit/>
          </a:bodyPr>
          <a:lstStyle/>
          <a:p>
            <a:pPr algn="ctr"/>
            <a:r>
              <a:rPr lang="lv-LV" sz="5400" b="1" dirty="0">
                <a:solidFill>
                  <a:schemeClr val="bg1"/>
                </a:solidFill>
              </a:rPr>
              <a:t>1 | 13</a:t>
            </a:r>
          </a:p>
        </p:txBody>
      </p:sp>
      <p:sp>
        <p:nvSpPr>
          <p:cNvPr id="44" name="TextBox 43">
            <a:extLst>
              <a:ext uri="{FF2B5EF4-FFF2-40B4-BE49-F238E27FC236}">
                <a16:creationId xmlns:a16="http://schemas.microsoft.com/office/drawing/2014/main" id="{FB52DB5C-72F7-6B78-B27F-D763246F57B0}"/>
              </a:ext>
            </a:extLst>
          </p:cNvPr>
          <p:cNvSpPr txBox="1"/>
          <p:nvPr/>
        </p:nvSpPr>
        <p:spPr>
          <a:xfrm>
            <a:off x="15171680" y="5610362"/>
            <a:ext cx="2189976" cy="507831"/>
          </a:xfrm>
          <a:prstGeom prst="rect">
            <a:avLst/>
          </a:prstGeom>
          <a:noFill/>
        </p:spPr>
        <p:txBody>
          <a:bodyPr wrap="square" rtlCol="0">
            <a:spAutoFit/>
          </a:bodyPr>
          <a:lstStyle/>
          <a:p>
            <a:pPr algn="ctr"/>
            <a:r>
              <a:rPr lang="lv-LV" sz="2700" b="1" dirty="0">
                <a:solidFill>
                  <a:schemeClr val="bg1"/>
                </a:solidFill>
              </a:rPr>
              <a:t>dalībnieki</a:t>
            </a:r>
          </a:p>
        </p:txBody>
      </p:sp>
      <p:sp>
        <p:nvSpPr>
          <p:cNvPr id="45" name="TextBox 44">
            <a:extLst>
              <a:ext uri="{FF2B5EF4-FFF2-40B4-BE49-F238E27FC236}">
                <a16:creationId xmlns:a16="http://schemas.microsoft.com/office/drawing/2014/main" id="{737D2EF8-20A6-273C-E4F8-F4351CCD2CFE}"/>
              </a:ext>
            </a:extLst>
          </p:cNvPr>
          <p:cNvSpPr txBox="1"/>
          <p:nvPr/>
        </p:nvSpPr>
        <p:spPr>
          <a:xfrm>
            <a:off x="13497758" y="5610362"/>
            <a:ext cx="1791962" cy="507831"/>
          </a:xfrm>
          <a:prstGeom prst="rect">
            <a:avLst/>
          </a:prstGeom>
          <a:noFill/>
        </p:spPr>
        <p:txBody>
          <a:bodyPr wrap="square" rtlCol="0">
            <a:spAutoFit/>
          </a:bodyPr>
          <a:lstStyle/>
          <a:p>
            <a:pPr algn="r"/>
            <a:r>
              <a:rPr lang="lv-LV" sz="2700" b="1" dirty="0">
                <a:solidFill>
                  <a:schemeClr val="bg1"/>
                </a:solidFill>
              </a:rPr>
              <a:t>pasākums</a:t>
            </a:r>
          </a:p>
        </p:txBody>
      </p:sp>
      <p:sp>
        <p:nvSpPr>
          <p:cNvPr id="46" name="TextBox 45">
            <a:extLst>
              <a:ext uri="{FF2B5EF4-FFF2-40B4-BE49-F238E27FC236}">
                <a16:creationId xmlns:a16="http://schemas.microsoft.com/office/drawing/2014/main" id="{DA66C625-02FB-1DC6-632B-DD9519B88382}"/>
              </a:ext>
            </a:extLst>
          </p:cNvPr>
          <p:cNvSpPr txBox="1"/>
          <p:nvPr/>
        </p:nvSpPr>
        <p:spPr>
          <a:xfrm>
            <a:off x="13565996" y="6235814"/>
            <a:ext cx="3751610" cy="2677656"/>
          </a:xfrm>
          <a:prstGeom prst="rect">
            <a:avLst/>
          </a:prstGeom>
          <a:noFill/>
        </p:spPr>
        <p:txBody>
          <a:bodyPr wrap="square">
            <a:spAutoFit/>
          </a:bodyPr>
          <a:lstStyle/>
          <a:p>
            <a:r>
              <a:rPr lang="lv-LV" sz="2400" b="1" kern="0" dirty="0">
                <a:solidFill>
                  <a:schemeClr val="bg1"/>
                </a:solidFill>
                <a:latin typeface="Calibri" panose="020F0502020204030204" pitchFamily="34" charset="0"/>
                <a:ea typeface="Times New Roman" panose="02020603050405020304" pitchFamily="18" charset="0"/>
              </a:rPr>
              <a:t>Diskusijā par labākajiem risinājumiem iesaistot:</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rPr>
              <a:t>Lauksaimniekus;</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rPr>
              <a:t>Skolu ēdinātājus;</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rPr>
              <a:t>Izglītības iestāžu darbiniekus;</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rPr>
              <a:t>Pašvaldību speciālistus</a:t>
            </a:r>
            <a:endParaRPr lang="lv-LV" sz="2400" b="1" dirty="0">
              <a:solidFill>
                <a:schemeClr val="bg1"/>
              </a:solidFill>
            </a:endParaRPr>
          </a:p>
        </p:txBody>
      </p:sp>
      <p:sp>
        <p:nvSpPr>
          <p:cNvPr id="47" name="TextBox 46">
            <a:extLst>
              <a:ext uri="{FF2B5EF4-FFF2-40B4-BE49-F238E27FC236}">
                <a16:creationId xmlns:a16="http://schemas.microsoft.com/office/drawing/2014/main" id="{BC80CA58-04BE-A7B1-E23D-D07C60FDF385}"/>
              </a:ext>
            </a:extLst>
          </p:cNvPr>
          <p:cNvSpPr txBox="1"/>
          <p:nvPr/>
        </p:nvSpPr>
        <p:spPr>
          <a:xfrm>
            <a:off x="5333402" y="4894340"/>
            <a:ext cx="3957291" cy="923330"/>
          </a:xfrm>
          <a:prstGeom prst="rect">
            <a:avLst/>
          </a:prstGeom>
          <a:noFill/>
        </p:spPr>
        <p:txBody>
          <a:bodyPr wrap="square" rtlCol="0">
            <a:spAutoFit/>
          </a:bodyPr>
          <a:lstStyle/>
          <a:p>
            <a:pPr algn="ctr"/>
            <a:r>
              <a:rPr lang="lv-LV" sz="5400" b="1" dirty="0">
                <a:solidFill>
                  <a:schemeClr val="bg1"/>
                </a:solidFill>
              </a:rPr>
              <a:t>1 | 85</a:t>
            </a:r>
          </a:p>
        </p:txBody>
      </p:sp>
      <p:sp>
        <p:nvSpPr>
          <p:cNvPr id="48" name="TextBox 47">
            <a:extLst>
              <a:ext uri="{FF2B5EF4-FFF2-40B4-BE49-F238E27FC236}">
                <a16:creationId xmlns:a16="http://schemas.microsoft.com/office/drawing/2014/main" id="{D985E025-F1D3-BB86-7317-343ACB68A0C5}"/>
              </a:ext>
            </a:extLst>
          </p:cNvPr>
          <p:cNvSpPr txBox="1"/>
          <p:nvPr/>
        </p:nvSpPr>
        <p:spPr>
          <a:xfrm>
            <a:off x="6954024" y="5586837"/>
            <a:ext cx="2189976" cy="507831"/>
          </a:xfrm>
          <a:prstGeom prst="rect">
            <a:avLst/>
          </a:prstGeom>
          <a:noFill/>
        </p:spPr>
        <p:txBody>
          <a:bodyPr wrap="square" rtlCol="0">
            <a:spAutoFit/>
          </a:bodyPr>
          <a:lstStyle/>
          <a:p>
            <a:pPr algn="ctr"/>
            <a:r>
              <a:rPr lang="lv-LV" sz="2700" b="1" dirty="0">
                <a:solidFill>
                  <a:schemeClr val="bg1"/>
                </a:solidFill>
              </a:rPr>
              <a:t>dalībnieki</a:t>
            </a:r>
          </a:p>
        </p:txBody>
      </p:sp>
      <p:sp>
        <p:nvSpPr>
          <p:cNvPr id="49" name="TextBox 48">
            <a:extLst>
              <a:ext uri="{FF2B5EF4-FFF2-40B4-BE49-F238E27FC236}">
                <a16:creationId xmlns:a16="http://schemas.microsoft.com/office/drawing/2014/main" id="{0289BA7E-F411-CDE9-8FFB-1CC454A8ABDA}"/>
              </a:ext>
            </a:extLst>
          </p:cNvPr>
          <p:cNvSpPr txBox="1"/>
          <p:nvPr/>
        </p:nvSpPr>
        <p:spPr>
          <a:xfrm>
            <a:off x="5460278" y="5570676"/>
            <a:ext cx="1732977" cy="507831"/>
          </a:xfrm>
          <a:prstGeom prst="rect">
            <a:avLst/>
          </a:prstGeom>
          <a:noFill/>
        </p:spPr>
        <p:txBody>
          <a:bodyPr wrap="square" rtlCol="0">
            <a:spAutoFit/>
          </a:bodyPr>
          <a:lstStyle/>
          <a:p>
            <a:pPr algn="r"/>
            <a:r>
              <a:rPr lang="lv-LV" sz="2700" b="1" dirty="0">
                <a:solidFill>
                  <a:schemeClr val="bg1"/>
                </a:solidFill>
              </a:rPr>
              <a:t>pasākums</a:t>
            </a:r>
          </a:p>
        </p:txBody>
      </p:sp>
      <p:sp>
        <p:nvSpPr>
          <p:cNvPr id="50" name="TextBox 49">
            <a:extLst>
              <a:ext uri="{FF2B5EF4-FFF2-40B4-BE49-F238E27FC236}">
                <a16:creationId xmlns:a16="http://schemas.microsoft.com/office/drawing/2014/main" id="{9527676C-6DAF-F20D-5362-666D5970548F}"/>
              </a:ext>
            </a:extLst>
          </p:cNvPr>
          <p:cNvSpPr txBox="1"/>
          <p:nvPr/>
        </p:nvSpPr>
        <p:spPr>
          <a:xfrm>
            <a:off x="5476160" y="6198135"/>
            <a:ext cx="3907070" cy="2308324"/>
          </a:xfrm>
          <a:prstGeom prst="rect">
            <a:avLst/>
          </a:prstGeom>
          <a:noFill/>
        </p:spPr>
        <p:txBody>
          <a:bodyPr wrap="square">
            <a:spAutoFit/>
          </a:bodyPr>
          <a:lstStyle/>
          <a:p>
            <a:r>
              <a:rPr lang="lv-LV" sz="2400" b="1" kern="0" dirty="0">
                <a:solidFill>
                  <a:schemeClr val="bg1"/>
                </a:solidFill>
                <a:latin typeface="Calibri" panose="020F0502020204030204" pitchFamily="34" charset="0"/>
                <a:ea typeface="Times New Roman" panose="02020603050405020304" pitchFamily="18" charset="0"/>
              </a:rPr>
              <a:t>Publisks </a:t>
            </a:r>
            <a:r>
              <a:rPr lang="lv-LV" sz="2400" b="1" kern="0" dirty="0" err="1">
                <a:solidFill>
                  <a:schemeClr val="bg1"/>
                </a:solidFill>
                <a:latin typeface="Calibri" panose="020F0502020204030204" pitchFamily="34" charset="0"/>
                <a:ea typeface="Times New Roman" panose="02020603050405020304" pitchFamily="18" charset="0"/>
              </a:rPr>
              <a:t>vebinārs</a:t>
            </a:r>
            <a:r>
              <a:rPr lang="lv-LV" sz="2400" b="1" kern="0" dirty="0">
                <a:solidFill>
                  <a:schemeClr val="bg1"/>
                </a:solidFill>
                <a:latin typeface="Calibri" panose="020F0502020204030204" pitchFamily="34" charset="0"/>
                <a:ea typeface="Times New Roman" panose="02020603050405020304" pitchFamily="18" charset="0"/>
              </a:rPr>
              <a:t> visiem interesentiem izglītošanai par farmaceitiskām vielām notekūdeņos – daudzumu, ietekmi un iespējām to samazināšanai.</a:t>
            </a:r>
          </a:p>
        </p:txBody>
      </p:sp>
      <p:sp>
        <p:nvSpPr>
          <p:cNvPr id="51" name="TextBox 50">
            <a:extLst>
              <a:ext uri="{FF2B5EF4-FFF2-40B4-BE49-F238E27FC236}">
                <a16:creationId xmlns:a16="http://schemas.microsoft.com/office/drawing/2014/main" id="{1E120502-8EAC-3284-3F63-8299816B8C48}"/>
              </a:ext>
            </a:extLst>
          </p:cNvPr>
          <p:cNvSpPr txBox="1"/>
          <p:nvPr/>
        </p:nvSpPr>
        <p:spPr>
          <a:xfrm>
            <a:off x="9679741" y="4912035"/>
            <a:ext cx="3774443" cy="923330"/>
          </a:xfrm>
          <a:prstGeom prst="rect">
            <a:avLst/>
          </a:prstGeom>
          <a:noFill/>
        </p:spPr>
        <p:txBody>
          <a:bodyPr wrap="square" rtlCol="0">
            <a:spAutoFit/>
          </a:bodyPr>
          <a:lstStyle/>
          <a:p>
            <a:pPr algn="ctr"/>
            <a:r>
              <a:rPr lang="lv-LV" sz="5400" b="1" dirty="0">
                <a:solidFill>
                  <a:schemeClr val="bg1"/>
                </a:solidFill>
              </a:rPr>
              <a:t>3 | 94</a:t>
            </a:r>
          </a:p>
        </p:txBody>
      </p:sp>
      <p:sp>
        <p:nvSpPr>
          <p:cNvPr id="54" name="TextBox 53">
            <a:extLst>
              <a:ext uri="{FF2B5EF4-FFF2-40B4-BE49-F238E27FC236}">
                <a16:creationId xmlns:a16="http://schemas.microsoft.com/office/drawing/2014/main" id="{CFE23B19-2117-2AC7-83F7-00463D23840C}"/>
              </a:ext>
            </a:extLst>
          </p:cNvPr>
          <p:cNvSpPr txBox="1"/>
          <p:nvPr/>
        </p:nvSpPr>
        <p:spPr>
          <a:xfrm>
            <a:off x="9642239" y="6159162"/>
            <a:ext cx="3763326" cy="1938992"/>
          </a:xfrm>
          <a:prstGeom prst="rect">
            <a:avLst/>
          </a:prstGeom>
          <a:noFill/>
        </p:spPr>
        <p:txBody>
          <a:bodyPr wrap="square">
            <a:spAutoFit/>
          </a:bodyPr>
          <a:lstStyle/>
          <a:p>
            <a:r>
              <a:rPr lang="lv-LV" sz="2400" b="1" kern="0" dirty="0">
                <a:solidFill>
                  <a:schemeClr val="bg1"/>
                </a:solidFill>
                <a:latin typeface="Calibri" panose="020F0502020204030204" pitchFamily="34" charset="0"/>
                <a:ea typeface="Times New Roman" panose="02020603050405020304" pitchFamily="18" charset="0"/>
              </a:rPr>
              <a:t>1 Kurzemes pilotprojekta skolu tikšanās vietējo produktu iekļaušanas veicināšanai skolu ēdināšanā;</a:t>
            </a:r>
          </a:p>
        </p:txBody>
      </p:sp>
      <p:sp>
        <p:nvSpPr>
          <p:cNvPr id="9" name="TextBox 8">
            <a:extLst>
              <a:ext uri="{FF2B5EF4-FFF2-40B4-BE49-F238E27FC236}">
                <a16:creationId xmlns:a16="http://schemas.microsoft.com/office/drawing/2014/main" id="{72E04E6F-6B86-6A57-9457-68E64E98AE72}"/>
              </a:ext>
            </a:extLst>
          </p:cNvPr>
          <p:cNvSpPr txBox="1"/>
          <p:nvPr/>
        </p:nvSpPr>
        <p:spPr>
          <a:xfrm>
            <a:off x="5556054" y="3416764"/>
            <a:ext cx="3576288" cy="1154162"/>
          </a:xfrm>
          <a:prstGeom prst="rect">
            <a:avLst/>
          </a:prstGeom>
          <a:noFill/>
        </p:spPr>
        <p:txBody>
          <a:bodyPr wrap="square" rtlCol="0">
            <a:spAutoFit/>
          </a:bodyPr>
          <a:lstStyle/>
          <a:p>
            <a:pPr algn="ctr"/>
            <a:r>
              <a:rPr lang="lv-LV" sz="4800" b="1" dirty="0">
                <a:solidFill>
                  <a:schemeClr val="bg1"/>
                </a:solidFill>
              </a:rPr>
              <a:t>VEBINĀRS </a:t>
            </a:r>
          </a:p>
          <a:p>
            <a:pPr algn="ctr"/>
            <a:r>
              <a:rPr lang="lv-LV" sz="2100" b="1" dirty="0">
                <a:solidFill>
                  <a:schemeClr val="bg1"/>
                </a:solidFill>
              </a:rPr>
              <a:t>VISIEM INTERESENTIEM</a:t>
            </a:r>
          </a:p>
        </p:txBody>
      </p:sp>
      <p:sp>
        <p:nvSpPr>
          <p:cNvPr id="10" name="TextBox 9">
            <a:extLst>
              <a:ext uri="{FF2B5EF4-FFF2-40B4-BE49-F238E27FC236}">
                <a16:creationId xmlns:a16="http://schemas.microsoft.com/office/drawing/2014/main" id="{2FC44506-4BBD-CAEC-601F-3E045BA379E1}"/>
              </a:ext>
            </a:extLst>
          </p:cNvPr>
          <p:cNvSpPr txBox="1"/>
          <p:nvPr/>
        </p:nvSpPr>
        <p:spPr>
          <a:xfrm>
            <a:off x="11229869" y="5589003"/>
            <a:ext cx="2189976" cy="507831"/>
          </a:xfrm>
          <a:prstGeom prst="rect">
            <a:avLst/>
          </a:prstGeom>
          <a:noFill/>
        </p:spPr>
        <p:txBody>
          <a:bodyPr wrap="square" rtlCol="0">
            <a:spAutoFit/>
          </a:bodyPr>
          <a:lstStyle/>
          <a:p>
            <a:pPr algn="ctr"/>
            <a:r>
              <a:rPr lang="lv-LV" sz="2700" b="1" dirty="0">
                <a:solidFill>
                  <a:schemeClr val="bg1"/>
                </a:solidFill>
              </a:rPr>
              <a:t>dalībnieki</a:t>
            </a:r>
          </a:p>
        </p:txBody>
      </p:sp>
      <p:sp>
        <p:nvSpPr>
          <p:cNvPr id="11" name="TextBox 10">
            <a:extLst>
              <a:ext uri="{FF2B5EF4-FFF2-40B4-BE49-F238E27FC236}">
                <a16:creationId xmlns:a16="http://schemas.microsoft.com/office/drawing/2014/main" id="{583B728B-0118-A0E3-6D21-4DA8831FD81D}"/>
              </a:ext>
            </a:extLst>
          </p:cNvPr>
          <p:cNvSpPr txBox="1"/>
          <p:nvPr/>
        </p:nvSpPr>
        <p:spPr>
          <a:xfrm>
            <a:off x="9736122" y="5572842"/>
            <a:ext cx="1732977" cy="507831"/>
          </a:xfrm>
          <a:prstGeom prst="rect">
            <a:avLst/>
          </a:prstGeom>
          <a:noFill/>
        </p:spPr>
        <p:txBody>
          <a:bodyPr wrap="square" rtlCol="0">
            <a:spAutoFit/>
          </a:bodyPr>
          <a:lstStyle/>
          <a:p>
            <a:pPr algn="r"/>
            <a:r>
              <a:rPr lang="lv-LV" sz="2700" b="1" dirty="0">
                <a:solidFill>
                  <a:schemeClr val="bg1"/>
                </a:solidFill>
              </a:rPr>
              <a:t>pasākumi</a:t>
            </a:r>
          </a:p>
        </p:txBody>
      </p:sp>
      <p:sp>
        <p:nvSpPr>
          <p:cNvPr id="12" name="TextBox 11">
            <a:extLst>
              <a:ext uri="{FF2B5EF4-FFF2-40B4-BE49-F238E27FC236}">
                <a16:creationId xmlns:a16="http://schemas.microsoft.com/office/drawing/2014/main" id="{823D64FB-6079-1400-D372-1727A39FE008}"/>
              </a:ext>
            </a:extLst>
          </p:cNvPr>
          <p:cNvSpPr txBox="1"/>
          <p:nvPr/>
        </p:nvSpPr>
        <p:spPr>
          <a:xfrm>
            <a:off x="9613017" y="8038385"/>
            <a:ext cx="3763326" cy="1200329"/>
          </a:xfrm>
          <a:prstGeom prst="rect">
            <a:avLst/>
          </a:prstGeom>
          <a:noFill/>
        </p:spPr>
        <p:txBody>
          <a:bodyPr wrap="square">
            <a:spAutoFit/>
          </a:bodyPr>
          <a:lstStyle/>
          <a:p>
            <a:r>
              <a:rPr lang="lv-LV" sz="2400" b="1" kern="0" dirty="0">
                <a:solidFill>
                  <a:schemeClr val="bg1"/>
                </a:solidFill>
                <a:latin typeface="Calibri" panose="020F0502020204030204" pitchFamily="34" charset="0"/>
                <a:ea typeface="Times New Roman" panose="02020603050405020304" pitchFamily="18" charset="0"/>
              </a:rPr>
              <a:t>1 </a:t>
            </a:r>
            <a:r>
              <a:rPr lang="lv-LV" sz="2400" b="1" kern="0" dirty="0" err="1">
                <a:solidFill>
                  <a:schemeClr val="bg1"/>
                </a:solidFill>
                <a:latin typeface="Calibri" panose="020F0502020204030204" pitchFamily="34" charset="0"/>
                <a:ea typeface="Times New Roman" panose="02020603050405020304" pitchFamily="18" charset="0"/>
              </a:rPr>
              <a:t>ievadseminārs</a:t>
            </a:r>
            <a:r>
              <a:rPr lang="lv-LV" sz="2400" b="1" kern="0" dirty="0">
                <a:solidFill>
                  <a:schemeClr val="bg1"/>
                </a:solidFill>
                <a:latin typeface="Calibri" panose="020F0502020204030204" pitchFamily="34" charset="0"/>
                <a:ea typeface="Times New Roman" panose="02020603050405020304" pitchFamily="18" charset="0"/>
              </a:rPr>
              <a:t> piekrastes tematiskā plānojuma izstrādei</a:t>
            </a:r>
          </a:p>
        </p:txBody>
      </p:sp>
      <p:sp>
        <p:nvSpPr>
          <p:cNvPr id="8" name="TextBox 7">
            <a:extLst>
              <a:ext uri="{FF2B5EF4-FFF2-40B4-BE49-F238E27FC236}">
                <a16:creationId xmlns:a16="http://schemas.microsoft.com/office/drawing/2014/main" id="{792B6D8F-4143-DAF4-37DE-031BE6CE0121}"/>
              </a:ext>
            </a:extLst>
          </p:cNvPr>
          <p:cNvSpPr txBox="1"/>
          <p:nvPr/>
        </p:nvSpPr>
        <p:spPr>
          <a:xfrm>
            <a:off x="9613515" y="9156161"/>
            <a:ext cx="3906087" cy="830997"/>
          </a:xfrm>
          <a:prstGeom prst="rect">
            <a:avLst/>
          </a:prstGeom>
          <a:noFill/>
        </p:spPr>
        <p:txBody>
          <a:bodyPr wrap="square">
            <a:spAutoFit/>
          </a:bodyPr>
          <a:lstStyle/>
          <a:p>
            <a:r>
              <a:rPr lang="lv-LV" sz="2400" b="1" kern="0" dirty="0">
                <a:solidFill>
                  <a:schemeClr val="bg1"/>
                </a:solidFill>
                <a:latin typeface="Calibri" panose="020F0502020204030204" pitchFamily="34" charset="0"/>
                <a:ea typeface="Times New Roman" panose="02020603050405020304" pitchFamily="18" charset="0"/>
              </a:rPr>
              <a:t>1 projekta uzsākšanas sanāksme</a:t>
            </a:r>
          </a:p>
        </p:txBody>
      </p:sp>
      <p:sp>
        <p:nvSpPr>
          <p:cNvPr id="19" name="TextBox 18">
            <a:extLst>
              <a:ext uri="{FF2B5EF4-FFF2-40B4-BE49-F238E27FC236}">
                <a16:creationId xmlns:a16="http://schemas.microsoft.com/office/drawing/2014/main" id="{A3E9BA60-C945-13B2-C591-CDCB1E6FA63D}"/>
              </a:ext>
            </a:extLst>
          </p:cNvPr>
          <p:cNvSpPr txBox="1"/>
          <p:nvPr/>
        </p:nvSpPr>
        <p:spPr>
          <a:xfrm>
            <a:off x="1686458" y="4507313"/>
            <a:ext cx="3957291" cy="923330"/>
          </a:xfrm>
          <a:prstGeom prst="rect">
            <a:avLst/>
          </a:prstGeom>
          <a:noFill/>
        </p:spPr>
        <p:txBody>
          <a:bodyPr wrap="square" rtlCol="0">
            <a:spAutoFit/>
          </a:bodyPr>
          <a:lstStyle/>
          <a:p>
            <a:pPr algn="ctr"/>
            <a:r>
              <a:rPr lang="lv-LV" sz="5400" b="1" dirty="0">
                <a:solidFill>
                  <a:schemeClr val="bg1"/>
                </a:solidFill>
              </a:rPr>
              <a:t>5 | 192</a:t>
            </a:r>
          </a:p>
        </p:txBody>
      </p:sp>
      <p:sp>
        <p:nvSpPr>
          <p:cNvPr id="20" name="TextBox 19">
            <a:extLst>
              <a:ext uri="{FF2B5EF4-FFF2-40B4-BE49-F238E27FC236}">
                <a16:creationId xmlns:a16="http://schemas.microsoft.com/office/drawing/2014/main" id="{E3F62312-64C6-0D8F-75F1-A31069EABCB9}"/>
              </a:ext>
            </a:extLst>
          </p:cNvPr>
          <p:cNvSpPr txBox="1"/>
          <p:nvPr/>
        </p:nvSpPr>
        <p:spPr>
          <a:xfrm>
            <a:off x="3155573" y="5338310"/>
            <a:ext cx="2218241" cy="507831"/>
          </a:xfrm>
          <a:prstGeom prst="rect">
            <a:avLst/>
          </a:prstGeom>
          <a:noFill/>
        </p:spPr>
        <p:txBody>
          <a:bodyPr wrap="square" rtlCol="0">
            <a:spAutoFit/>
          </a:bodyPr>
          <a:lstStyle/>
          <a:p>
            <a:pPr algn="ctr"/>
            <a:r>
              <a:rPr lang="lv-LV" sz="2700" b="1" dirty="0">
                <a:solidFill>
                  <a:schemeClr val="bg1"/>
                </a:solidFill>
              </a:rPr>
              <a:t>dalībnieki</a:t>
            </a:r>
          </a:p>
        </p:txBody>
      </p:sp>
      <p:sp>
        <p:nvSpPr>
          <p:cNvPr id="21" name="TextBox 20">
            <a:extLst>
              <a:ext uri="{FF2B5EF4-FFF2-40B4-BE49-F238E27FC236}">
                <a16:creationId xmlns:a16="http://schemas.microsoft.com/office/drawing/2014/main" id="{3BB5CA80-8B37-F615-4ABA-DB3284050257}"/>
              </a:ext>
            </a:extLst>
          </p:cNvPr>
          <p:cNvSpPr txBox="1"/>
          <p:nvPr/>
        </p:nvSpPr>
        <p:spPr>
          <a:xfrm>
            <a:off x="1780559" y="6455675"/>
            <a:ext cx="3604437" cy="3416320"/>
          </a:xfrm>
          <a:prstGeom prst="rect">
            <a:avLst/>
          </a:prstGeom>
          <a:noFill/>
        </p:spPr>
        <p:txBody>
          <a:bodyPr wrap="square">
            <a:spAutoFit/>
          </a:bodyPr>
          <a:lstStyle/>
          <a:p>
            <a:r>
              <a:rPr lang="lv-LV" sz="2400" b="1" kern="0" dirty="0">
                <a:solidFill>
                  <a:schemeClr val="bg1"/>
                </a:solidFill>
                <a:latin typeface="Calibri" panose="020F0502020204030204" pitchFamily="34" charset="0"/>
                <a:ea typeface="Times New Roman" panose="02020603050405020304" pitchFamily="18" charset="0"/>
              </a:rPr>
              <a:t>Pasākumi rīkoti, lai veicinātu sadarbību tādās jomās, kā:</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ea typeface="Times New Roman" panose="02020603050405020304" pitchFamily="18" charset="0"/>
              </a:rPr>
              <a:t>Notekūdeņu apsaimniekošana,</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ea typeface="Times New Roman" panose="02020603050405020304" pitchFamily="18" charset="0"/>
              </a:rPr>
              <a:t>Skolu ēdināšana,</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ea typeface="Times New Roman" panose="02020603050405020304" pitchFamily="18" charset="0"/>
              </a:rPr>
              <a:t>Attīstības plānošana,</a:t>
            </a:r>
          </a:p>
          <a:p>
            <a:pPr marL="428625" indent="-428625">
              <a:buFont typeface="Arial" panose="020B0604020202020204" pitchFamily="34" charset="0"/>
              <a:buChar char="•"/>
            </a:pPr>
            <a:r>
              <a:rPr lang="lv-LV" sz="2400" b="1" kern="0" dirty="0">
                <a:solidFill>
                  <a:schemeClr val="bg1"/>
                </a:solidFill>
                <a:latin typeface="Calibri" panose="020F0502020204030204" pitchFamily="34" charset="0"/>
              </a:rPr>
              <a:t>Vides pieejamības uzlabošana</a:t>
            </a:r>
            <a:endParaRPr lang="lv-LV" sz="2400" b="1" dirty="0">
              <a:solidFill>
                <a:schemeClr val="bg1"/>
              </a:solidFill>
            </a:endParaRPr>
          </a:p>
        </p:txBody>
      </p:sp>
      <p:sp>
        <p:nvSpPr>
          <p:cNvPr id="35" name="TextBox 34">
            <a:extLst>
              <a:ext uri="{FF2B5EF4-FFF2-40B4-BE49-F238E27FC236}">
                <a16:creationId xmlns:a16="http://schemas.microsoft.com/office/drawing/2014/main" id="{670E922A-7887-E81D-D863-5E021A6D43A6}"/>
              </a:ext>
            </a:extLst>
          </p:cNvPr>
          <p:cNvSpPr txBox="1"/>
          <p:nvPr/>
        </p:nvSpPr>
        <p:spPr>
          <a:xfrm>
            <a:off x="1357937" y="5338310"/>
            <a:ext cx="1971249" cy="507831"/>
          </a:xfrm>
          <a:prstGeom prst="rect">
            <a:avLst/>
          </a:prstGeom>
          <a:noFill/>
        </p:spPr>
        <p:txBody>
          <a:bodyPr wrap="square" rtlCol="0">
            <a:spAutoFit/>
          </a:bodyPr>
          <a:lstStyle/>
          <a:p>
            <a:pPr algn="r"/>
            <a:r>
              <a:rPr lang="lv-LV" sz="2700" b="1" dirty="0">
                <a:solidFill>
                  <a:schemeClr val="bg1"/>
                </a:solidFill>
              </a:rPr>
              <a:t>pasākumi</a:t>
            </a:r>
          </a:p>
        </p:txBody>
      </p:sp>
      <p:sp>
        <p:nvSpPr>
          <p:cNvPr id="40" name="TextBox 39">
            <a:extLst>
              <a:ext uri="{FF2B5EF4-FFF2-40B4-BE49-F238E27FC236}">
                <a16:creationId xmlns:a16="http://schemas.microsoft.com/office/drawing/2014/main" id="{DCC17C20-443B-F578-365F-4C30B8A171C2}"/>
              </a:ext>
            </a:extLst>
          </p:cNvPr>
          <p:cNvSpPr txBox="1"/>
          <p:nvPr/>
        </p:nvSpPr>
        <p:spPr>
          <a:xfrm>
            <a:off x="1435940" y="3608039"/>
            <a:ext cx="3957291" cy="738664"/>
          </a:xfrm>
          <a:prstGeom prst="rect">
            <a:avLst/>
          </a:prstGeom>
          <a:noFill/>
        </p:spPr>
        <p:txBody>
          <a:bodyPr wrap="square" rtlCol="0">
            <a:spAutoFit/>
          </a:bodyPr>
          <a:lstStyle/>
          <a:p>
            <a:pPr algn="ctr"/>
            <a:r>
              <a:rPr lang="lv-LV" sz="4200" b="1" dirty="0">
                <a:solidFill>
                  <a:schemeClr val="bg1"/>
                </a:solidFill>
              </a:rPr>
              <a:t>PAVISAM KOPĀ:</a:t>
            </a:r>
          </a:p>
        </p:txBody>
      </p:sp>
      <p:sp>
        <p:nvSpPr>
          <p:cNvPr id="52" name="TextBox 51">
            <a:extLst>
              <a:ext uri="{FF2B5EF4-FFF2-40B4-BE49-F238E27FC236}">
                <a16:creationId xmlns:a16="http://schemas.microsoft.com/office/drawing/2014/main" id="{E6494027-B556-8415-27B3-E1DBA49E4850}"/>
              </a:ext>
            </a:extLst>
          </p:cNvPr>
          <p:cNvSpPr txBox="1"/>
          <p:nvPr/>
        </p:nvSpPr>
        <p:spPr>
          <a:xfrm rot="16200000">
            <a:off x="-3924929" y="4444819"/>
            <a:ext cx="9876216" cy="553998"/>
          </a:xfrm>
          <a:prstGeom prst="rect">
            <a:avLst/>
          </a:prstGeom>
          <a:noFill/>
        </p:spPr>
        <p:txBody>
          <a:bodyPr wrap="square" rtlCol="0">
            <a:spAutoFit/>
          </a:bodyPr>
          <a:lstStyle/>
          <a:p>
            <a:pPr algn="ctr"/>
            <a:r>
              <a:rPr lang="lv-LV" sz="3000" b="1" dirty="0">
                <a:solidFill>
                  <a:schemeClr val="bg1"/>
                </a:solidFill>
              </a:rPr>
              <a:t>DARBSEMINĀRI UN INFORMATĪVAS SANĀKSMES</a:t>
            </a:r>
          </a:p>
        </p:txBody>
      </p:sp>
      <p:pic>
        <p:nvPicPr>
          <p:cNvPr id="53" name="Attēls 52">
            <a:extLst>
              <a:ext uri="{FF2B5EF4-FFF2-40B4-BE49-F238E27FC236}">
                <a16:creationId xmlns:a16="http://schemas.microsoft.com/office/drawing/2014/main" id="{9A311B15-9FEF-9AE3-58F2-D48FAF1785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318884" y="9222869"/>
            <a:ext cx="1363410" cy="433014"/>
          </a:xfrm>
          <a:prstGeom prst="rect">
            <a:avLst/>
          </a:prstGeom>
        </p:spPr>
      </p:pic>
    </p:spTree>
    <p:extLst>
      <p:ext uri="{BB962C8B-B14F-4D97-AF65-F5344CB8AC3E}">
        <p14:creationId xmlns:p14="http://schemas.microsoft.com/office/powerpoint/2010/main" val="3111633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upa 33">
            <a:extLst>
              <a:ext uri="{FF2B5EF4-FFF2-40B4-BE49-F238E27FC236}">
                <a16:creationId xmlns:a16="http://schemas.microsoft.com/office/drawing/2014/main" id="{536C8064-F5FF-6759-8516-D5B2ED19E188}"/>
              </a:ext>
            </a:extLst>
          </p:cNvPr>
          <p:cNvGrpSpPr/>
          <p:nvPr/>
        </p:nvGrpSpPr>
        <p:grpSpPr>
          <a:xfrm>
            <a:off x="1306079" y="6998"/>
            <a:ext cx="5385732" cy="10287000"/>
            <a:chOff x="0" y="0"/>
            <a:chExt cx="3590488" cy="6858000"/>
          </a:xfrm>
          <a:solidFill>
            <a:schemeClr val="accent1">
              <a:lumMod val="40000"/>
              <a:lumOff val="60000"/>
            </a:schemeClr>
          </a:solidFill>
        </p:grpSpPr>
        <p:sp>
          <p:nvSpPr>
            <p:cNvPr id="35" name="Taisnstūris 34">
              <a:extLst>
                <a:ext uri="{FF2B5EF4-FFF2-40B4-BE49-F238E27FC236}">
                  <a16:creationId xmlns:a16="http://schemas.microsoft.com/office/drawing/2014/main" id="{B158C216-5FA6-AB5F-EE50-27DA1D07BF94}"/>
                </a:ext>
              </a:extLst>
            </p:cNvPr>
            <p:cNvSpPr/>
            <p:nvPr/>
          </p:nvSpPr>
          <p:spPr>
            <a:xfrm>
              <a:off x="0" y="0"/>
              <a:ext cx="3053593" cy="6858000"/>
            </a:xfrm>
            <a:prstGeom prst="rect">
              <a:avLst/>
            </a:prstGeom>
            <a:grp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36" name="Vienādsānu trīsstūris 35">
              <a:extLst>
                <a:ext uri="{FF2B5EF4-FFF2-40B4-BE49-F238E27FC236}">
                  <a16:creationId xmlns:a16="http://schemas.microsoft.com/office/drawing/2014/main" id="{34776F47-5F53-6991-BEDF-7FD8DB41B8C0}"/>
                </a:ext>
              </a:extLst>
            </p:cNvPr>
            <p:cNvSpPr/>
            <p:nvPr/>
          </p:nvSpPr>
          <p:spPr>
            <a:xfrm rot="5400000">
              <a:off x="2441197" y="1258348"/>
              <a:ext cx="1761688" cy="536895"/>
            </a:xfrm>
            <a:prstGeom prst="triangle">
              <a:avLst/>
            </a:prstGeom>
            <a:grp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grpSp>
      <p:grpSp>
        <p:nvGrpSpPr>
          <p:cNvPr id="37" name="Grupa 36">
            <a:extLst>
              <a:ext uri="{FF2B5EF4-FFF2-40B4-BE49-F238E27FC236}">
                <a16:creationId xmlns:a16="http://schemas.microsoft.com/office/drawing/2014/main" id="{E8F6173E-A352-D8DD-BC36-7D0188FC70C4}"/>
              </a:ext>
            </a:extLst>
          </p:cNvPr>
          <p:cNvGrpSpPr/>
          <p:nvPr/>
        </p:nvGrpSpPr>
        <p:grpSpPr>
          <a:xfrm>
            <a:off x="1065402" y="-6998"/>
            <a:ext cx="5385732" cy="10287000"/>
            <a:chOff x="0" y="0"/>
            <a:chExt cx="3590488" cy="6858000"/>
          </a:xfrm>
          <a:solidFill>
            <a:schemeClr val="accent1">
              <a:lumMod val="60000"/>
              <a:lumOff val="40000"/>
            </a:schemeClr>
          </a:solidFill>
        </p:grpSpPr>
        <p:sp>
          <p:nvSpPr>
            <p:cNvPr id="38" name="Taisnstūris 37">
              <a:extLst>
                <a:ext uri="{FF2B5EF4-FFF2-40B4-BE49-F238E27FC236}">
                  <a16:creationId xmlns:a16="http://schemas.microsoft.com/office/drawing/2014/main" id="{47A6F258-8EE2-069F-8723-7D6BD0FA7993}"/>
                </a:ext>
              </a:extLst>
            </p:cNvPr>
            <p:cNvSpPr/>
            <p:nvPr/>
          </p:nvSpPr>
          <p:spPr>
            <a:xfrm>
              <a:off x="0" y="0"/>
              <a:ext cx="3053593" cy="6858000"/>
            </a:xfrm>
            <a:prstGeom prst="rect">
              <a:avLst/>
            </a:prstGeom>
            <a:grp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39" name="Vienādsānu trīsstūris 38">
              <a:extLst>
                <a:ext uri="{FF2B5EF4-FFF2-40B4-BE49-F238E27FC236}">
                  <a16:creationId xmlns:a16="http://schemas.microsoft.com/office/drawing/2014/main" id="{4B7E65AE-81B8-51ED-BC59-C3718BBAF8D2}"/>
                </a:ext>
              </a:extLst>
            </p:cNvPr>
            <p:cNvSpPr/>
            <p:nvPr/>
          </p:nvSpPr>
          <p:spPr>
            <a:xfrm rot="5400000">
              <a:off x="2441197" y="1258348"/>
              <a:ext cx="1761688" cy="536895"/>
            </a:xfrm>
            <a:prstGeom prst="triangle">
              <a:avLst/>
            </a:prstGeom>
            <a:grp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grpSp>
      <p:sp>
        <p:nvSpPr>
          <p:cNvPr id="20" name="TextBox 19">
            <a:extLst>
              <a:ext uri="{FF2B5EF4-FFF2-40B4-BE49-F238E27FC236}">
                <a16:creationId xmlns:a16="http://schemas.microsoft.com/office/drawing/2014/main" id="{BB00628D-EC92-7F50-2177-E2CD17C23889}"/>
              </a:ext>
            </a:extLst>
          </p:cNvPr>
          <p:cNvSpPr txBox="1"/>
          <p:nvPr/>
        </p:nvSpPr>
        <p:spPr>
          <a:xfrm>
            <a:off x="4805384" y="7039847"/>
            <a:ext cx="13450077" cy="923330"/>
          </a:xfrm>
          <a:prstGeom prst="rect">
            <a:avLst/>
          </a:prstGeom>
          <a:noFill/>
        </p:spPr>
        <p:txBody>
          <a:bodyPr wrap="square" rtlCol="0">
            <a:spAutoFit/>
          </a:bodyPr>
          <a:lstStyle/>
          <a:p>
            <a:pPr algn="ctr"/>
            <a:r>
              <a:rPr lang="lv-LV" sz="5400" b="1" dirty="0"/>
              <a:t>DALĪBA IZSTĀDĒS</a:t>
            </a:r>
          </a:p>
        </p:txBody>
      </p:sp>
      <p:sp>
        <p:nvSpPr>
          <p:cNvPr id="4" name="TextBox 3">
            <a:extLst>
              <a:ext uri="{FF2B5EF4-FFF2-40B4-BE49-F238E27FC236}">
                <a16:creationId xmlns:a16="http://schemas.microsoft.com/office/drawing/2014/main" id="{CCAE25E8-E1BE-473B-683C-F7A2C0FE957E}"/>
              </a:ext>
            </a:extLst>
          </p:cNvPr>
          <p:cNvSpPr txBox="1"/>
          <p:nvPr/>
        </p:nvSpPr>
        <p:spPr>
          <a:xfrm>
            <a:off x="5944606" y="4242523"/>
            <a:ext cx="12332948" cy="1754326"/>
          </a:xfrm>
          <a:prstGeom prst="rect">
            <a:avLst/>
          </a:prstGeom>
          <a:noFill/>
        </p:spPr>
        <p:txBody>
          <a:bodyPr wrap="square" rtlCol="0">
            <a:spAutoFit/>
          </a:bodyPr>
          <a:lstStyle/>
          <a:p>
            <a:pPr algn="ctr"/>
            <a:r>
              <a:rPr lang="lv-LV" sz="5400" b="1" dirty="0"/>
              <a:t>Kurzemes plānošanas reģiona īstenotās aktivitātes 2023.gadā</a:t>
            </a:r>
          </a:p>
        </p:txBody>
      </p:sp>
      <p:grpSp>
        <p:nvGrpSpPr>
          <p:cNvPr id="18" name="Grupa 17">
            <a:extLst>
              <a:ext uri="{FF2B5EF4-FFF2-40B4-BE49-F238E27FC236}">
                <a16:creationId xmlns:a16="http://schemas.microsoft.com/office/drawing/2014/main" id="{22B9EC0F-4424-8852-324D-D2C7E917CB01}"/>
              </a:ext>
            </a:extLst>
          </p:cNvPr>
          <p:cNvGrpSpPr/>
          <p:nvPr/>
        </p:nvGrpSpPr>
        <p:grpSpPr>
          <a:xfrm>
            <a:off x="1378339" y="6998"/>
            <a:ext cx="4759268" cy="10287000"/>
            <a:chOff x="0" y="0"/>
            <a:chExt cx="3590488" cy="6858000"/>
          </a:xfrm>
          <a:solidFill>
            <a:srgbClr val="2A4B86"/>
          </a:solidFill>
        </p:grpSpPr>
        <p:sp>
          <p:nvSpPr>
            <p:cNvPr id="22" name="Taisnstūris 21">
              <a:extLst>
                <a:ext uri="{FF2B5EF4-FFF2-40B4-BE49-F238E27FC236}">
                  <a16:creationId xmlns:a16="http://schemas.microsoft.com/office/drawing/2014/main" id="{AB941F8D-9B01-621A-E570-08182FEE5253}"/>
                </a:ext>
              </a:extLst>
            </p:cNvPr>
            <p:cNvSpPr/>
            <p:nvPr/>
          </p:nvSpPr>
          <p:spPr>
            <a:xfrm>
              <a:off x="0" y="0"/>
              <a:ext cx="3053593" cy="6858000"/>
            </a:xfrm>
            <a:prstGeom prst="rect">
              <a:avLst/>
            </a:prstGeom>
            <a:grpFill/>
            <a:ln>
              <a:solidFill>
                <a:srgbClr val="2A4B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23" name="Vienādsānu trīsstūris 22">
              <a:extLst>
                <a:ext uri="{FF2B5EF4-FFF2-40B4-BE49-F238E27FC236}">
                  <a16:creationId xmlns:a16="http://schemas.microsoft.com/office/drawing/2014/main" id="{33A08BC0-31F6-8B4E-86E0-2B1A76259838}"/>
                </a:ext>
              </a:extLst>
            </p:cNvPr>
            <p:cNvSpPr/>
            <p:nvPr/>
          </p:nvSpPr>
          <p:spPr>
            <a:xfrm rot="5400000">
              <a:off x="2441197" y="1258348"/>
              <a:ext cx="1761688" cy="536895"/>
            </a:xfrm>
            <a:prstGeom prst="triangle">
              <a:avLst/>
            </a:prstGeom>
            <a:grpFill/>
            <a:ln>
              <a:solidFill>
                <a:srgbClr val="2A4B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grpSp>
      <p:sp>
        <p:nvSpPr>
          <p:cNvPr id="25" name="Taisnstūris 24">
            <a:extLst>
              <a:ext uri="{FF2B5EF4-FFF2-40B4-BE49-F238E27FC236}">
                <a16:creationId xmlns:a16="http://schemas.microsoft.com/office/drawing/2014/main" id="{6ADA8CFC-AA53-2D53-5562-66E7C4BA333E}"/>
              </a:ext>
            </a:extLst>
          </p:cNvPr>
          <p:cNvSpPr/>
          <p:nvPr/>
        </p:nvSpPr>
        <p:spPr>
          <a:xfrm>
            <a:off x="0" y="0"/>
            <a:ext cx="1508490" cy="10287000"/>
          </a:xfrm>
          <a:prstGeom prst="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26" name="Vienādsānu trīsstūris 25">
            <a:extLst>
              <a:ext uri="{FF2B5EF4-FFF2-40B4-BE49-F238E27FC236}">
                <a16:creationId xmlns:a16="http://schemas.microsoft.com/office/drawing/2014/main" id="{DF6AF97A-1B7D-D530-639E-F0C4AF6836CE}"/>
              </a:ext>
            </a:extLst>
          </p:cNvPr>
          <p:cNvSpPr/>
          <p:nvPr/>
        </p:nvSpPr>
        <p:spPr>
          <a:xfrm rot="5400000">
            <a:off x="589896" y="1887523"/>
            <a:ext cx="2642532" cy="805343"/>
          </a:xfrm>
          <a:prstGeom prst="triangle">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27" name="Ovāls 26">
            <a:extLst>
              <a:ext uri="{FF2B5EF4-FFF2-40B4-BE49-F238E27FC236}">
                <a16:creationId xmlns:a16="http://schemas.microsoft.com/office/drawing/2014/main" id="{D13CF75D-1CCD-8856-F25B-A581739CC8B5}"/>
              </a:ext>
            </a:extLst>
          </p:cNvPr>
          <p:cNvSpPr/>
          <p:nvPr/>
        </p:nvSpPr>
        <p:spPr>
          <a:xfrm>
            <a:off x="2308274" y="251411"/>
            <a:ext cx="2497110" cy="2327487"/>
          </a:xfrm>
          <a:prstGeom prst="ellipse">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28" name="TextBox 27">
            <a:extLst>
              <a:ext uri="{FF2B5EF4-FFF2-40B4-BE49-F238E27FC236}">
                <a16:creationId xmlns:a16="http://schemas.microsoft.com/office/drawing/2014/main" id="{9F0A0CA9-48B2-8241-9BFA-786463BBA353}"/>
              </a:ext>
            </a:extLst>
          </p:cNvPr>
          <p:cNvSpPr txBox="1"/>
          <p:nvPr/>
        </p:nvSpPr>
        <p:spPr>
          <a:xfrm rot="16200000">
            <a:off x="-1851372" y="5635759"/>
            <a:ext cx="5661836" cy="553998"/>
          </a:xfrm>
          <a:prstGeom prst="rect">
            <a:avLst/>
          </a:prstGeom>
          <a:noFill/>
        </p:spPr>
        <p:txBody>
          <a:bodyPr wrap="square" rtlCol="0">
            <a:spAutoFit/>
          </a:bodyPr>
          <a:lstStyle/>
          <a:p>
            <a:r>
              <a:rPr lang="lv-LV" sz="3000" b="1" dirty="0">
                <a:solidFill>
                  <a:schemeClr val="bg1"/>
                </a:solidFill>
              </a:rPr>
              <a:t>IZSTĀDES</a:t>
            </a:r>
          </a:p>
        </p:txBody>
      </p:sp>
      <p:sp>
        <p:nvSpPr>
          <p:cNvPr id="31" name="TextBox 30">
            <a:extLst>
              <a:ext uri="{FF2B5EF4-FFF2-40B4-BE49-F238E27FC236}">
                <a16:creationId xmlns:a16="http://schemas.microsoft.com/office/drawing/2014/main" id="{FE2F10F8-E996-2C14-30BB-8C00E7672A8E}"/>
              </a:ext>
            </a:extLst>
          </p:cNvPr>
          <p:cNvSpPr txBox="1"/>
          <p:nvPr/>
        </p:nvSpPr>
        <p:spPr>
          <a:xfrm>
            <a:off x="1526786" y="4645160"/>
            <a:ext cx="3957291" cy="923330"/>
          </a:xfrm>
          <a:prstGeom prst="rect">
            <a:avLst/>
          </a:prstGeom>
          <a:noFill/>
        </p:spPr>
        <p:txBody>
          <a:bodyPr wrap="square" rtlCol="0">
            <a:spAutoFit/>
          </a:bodyPr>
          <a:lstStyle/>
          <a:p>
            <a:pPr algn="ctr"/>
            <a:r>
              <a:rPr lang="lv-LV" sz="5400" b="1" dirty="0">
                <a:solidFill>
                  <a:schemeClr val="bg1"/>
                </a:solidFill>
              </a:rPr>
              <a:t>16</a:t>
            </a:r>
          </a:p>
        </p:txBody>
      </p:sp>
      <p:sp>
        <p:nvSpPr>
          <p:cNvPr id="32" name="TextBox 31">
            <a:extLst>
              <a:ext uri="{FF2B5EF4-FFF2-40B4-BE49-F238E27FC236}">
                <a16:creationId xmlns:a16="http://schemas.microsoft.com/office/drawing/2014/main" id="{20049215-B202-5C3D-6FBA-0744470EADE5}"/>
              </a:ext>
            </a:extLst>
          </p:cNvPr>
          <p:cNvSpPr txBox="1"/>
          <p:nvPr/>
        </p:nvSpPr>
        <p:spPr>
          <a:xfrm>
            <a:off x="1705907" y="7259687"/>
            <a:ext cx="3604386" cy="2308324"/>
          </a:xfrm>
          <a:prstGeom prst="rect">
            <a:avLst/>
          </a:prstGeom>
          <a:noFill/>
        </p:spPr>
        <p:txBody>
          <a:bodyPr wrap="square">
            <a:spAutoFit/>
          </a:bodyPr>
          <a:lstStyle/>
          <a:p>
            <a:r>
              <a:rPr lang="lv-LV" sz="2400" b="1" kern="0" dirty="0">
                <a:solidFill>
                  <a:schemeClr val="bg1"/>
                </a:solidFill>
                <a:latin typeface="Calibri" panose="020F0502020204030204" pitchFamily="34" charset="0"/>
                <a:ea typeface="Times New Roman" panose="02020603050405020304" pitchFamily="18" charset="0"/>
              </a:rPr>
              <a:t>Kurzemes plānošanas reģiona  tūrisma iespēju, jahtu ostu popularizēšanai un  uzņēmēju  konkurētspējas veicināšanai</a:t>
            </a:r>
            <a:endParaRPr lang="lv-LV" sz="2400" b="1" dirty="0">
              <a:solidFill>
                <a:schemeClr val="bg1"/>
              </a:solidFill>
            </a:endParaRPr>
          </a:p>
        </p:txBody>
      </p:sp>
      <p:sp>
        <p:nvSpPr>
          <p:cNvPr id="33" name="TextBox 32">
            <a:extLst>
              <a:ext uri="{FF2B5EF4-FFF2-40B4-BE49-F238E27FC236}">
                <a16:creationId xmlns:a16="http://schemas.microsoft.com/office/drawing/2014/main" id="{1F8065EE-5C4E-563A-6199-C84E2ED7A1E2}"/>
              </a:ext>
            </a:extLst>
          </p:cNvPr>
          <p:cNvSpPr txBox="1"/>
          <p:nvPr/>
        </p:nvSpPr>
        <p:spPr>
          <a:xfrm>
            <a:off x="1636055" y="5801606"/>
            <a:ext cx="3699872" cy="923330"/>
          </a:xfrm>
          <a:prstGeom prst="rect">
            <a:avLst/>
          </a:prstGeom>
          <a:noFill/>
        </p:spPr>
        <p:txBody>
          <a:bodyPr wrap="square" rtlCol="0">
            <a:spAutoFit/>
          </a:bodyPr>
          <a:lstStyle/>
          <a:p>
            <a:pPr algn="ctr"/>
            <a:r>
              <a:rPr lang="lv-LV" sz="2700" b="1" dirty="0">
                <a:solidFill>
                  <a:schemeClr val="bg1"/>
                </a:solidFill>
              </a:rPr>
              <a:t>Izstādes Latvijā un ārvalstīs</a:t>
            </a:r>
          </a:p>
        </p:txBody>
      </p:sp>
      <p:sp>
        <p:nvSpPr>
          <p:cNvPr id="40" name="TextBox 39">
            <a:extLst>
              <a:ext uri="{FF2B5EF4-FFF2-40B4-BE49-F238E27FC236}">
                <a16:creationId xmlns:a16="http://schemas.microsoft.com/office/drawing/2014/main" id="{2741D392-3428-815D-8903-ED103C701EDE}"/>
              </a:ext>
            </a:extLst>
          </p:cNvPr>
          <p:cNvSpPr txBox="1"/>
          <p:nvPr/>
        </p:nvSpPr>
        <p:spPr>
          <a:xfrm>
            <a:off x="1435940" y="3608039"/>
            <a:ext cx="3957291" cy="738664"/>
          </a:xfrm>
          <a:prstGeom prst="rect">
            <a:avLst/>
          </a:prstGeom>
          <a:noFill/>
        </p:spPr>
        <p:txBody>
          <a:bodyPr wrap="square" rtlCol="0">
            <a:spAutoFit/>
          </a:bodyPr>
          <a:lstStyle/>
          <a:p>
            <a:pPr algn="ctr"/>
            <a:r>
              <a:rPr lang="lv-LV" sz="4200" b="1" dirty="0">
                <a:solidFill>
                  <a:schemeClr val="bg1"/>
                </a:solidFill>
              </a:rPr>
              <a:t>PAVISAM KOPĀ:</a:t>
            </a:r>
          </a:p>
        </p:txBody>
      </p:sp>
      <p:pic>
        <p:nvPicPr>
          <p:cNvPr id="41" name="Attēls 40">
            <a:extLst>
              <a:ext uri="{FF2B5EF4-FFF2-40B4-BE49-F238E27FC236}">
                <a16:creationId xmlns:a16="http://schemas.microsoft.com/office/drawing/2014/main" id="{DE12394D-CEF8-04E3-C145-EE205F1F09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318884" y="9222869"/>
            <a:ext cx="1363410" cy="433014"/>
          </a:xfrm>
          <a:prstGeom prst="rect">
            <a:avLst/>
          </a:prstGeom>
        </p:spPr>
      </p:pic>
    </p:spTree>
    <p:extLst>
      <p:ext uri="{BB962C8B-B14F-4D97-AF65-F5344CB8AC3E}">
        <p14:creationId xmlns:p14="http://schemas.microsoft.com/office/powerpoint/2010/main" val="1307722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6AE5A363-AEB2-C9A7-C328-6857A534B921}"/>
              </a:ext>
            </a:extLst>
          </p:cNvPr>
          <p:cNvSpPr txBox="1"/>
          <p:nvPr/>
        </p:nvSpPr>
        <p:spPr>
          <a:xfrm rot="16200000">
            <a:off x="13584340" y="5799565"/>
            <a:ext cx="8683601" cy="415498"/>
          </a:xfrm>
          <a:prstGeom prst="rect">
            <a:avLst/>
          </a:prstGeom>
          <a:noFill/>
        </p:spPr>
        <p:txBody>
          <a:bodyPr wrap="square">
            <a:spAutoFit/>
          </a:bodyPr>
          <a:lstStyle/>
          <a:p>
            <a:pPr algn="ctr">
              <a:spcAft>
                <a:spcPts val="1200"/>
              </a:spcAft>
            </a:pPr>
            <a:r>
              <a:rPr lang="lv-LV" sz="2100" dirty="0">
                <a:solidFill>
                  <a:schemeClr val="bg1"/>
                </a:solidFill>
                <a:latin typeface="Calibri" panose="020F0502020204030204" pitchFamily="34" charset="0"/>
                <a:ea typeface="Times New Roman" panose="02020603050405020304" pitchFamily="18" charset="0"/>
              </a:rPr>
              <a:t>Tiešsaiste – Grobiņa – Engure – </a:t>
            </a:r>
            <a:r>
              <a:rPr lang="lv-LV" sz="2100" dirty="0" err="1">
                <a:solidFill>
                  <a:schemeClr val="bg1"/>
                </a:solidFill>
                <a:latin typeface="Calibri" panose="020F0502020204030204" pitchFamily="34" charset="0"/>
                <a:ea typeface="Times New Roman" panose="02020603050405020304" pitchFamily="18" charset="0"/>
              </a:rPr>
              <a:t>Šlokenbeka</a:t>
            </a:r>
            <a:r>
              <a:rPr lang="lv-LV" sz="2100" dirty="0">
                <a:solidFill>
                  <a:schemeClr val="bg1"/>
                </a:solidFill>
                <a:latin typeface="Calibri" panose="020F0502020204030204" pitchFamily="34" charset="0"/>
                <a:ea typeface="Times New Roman" panose="02020603050405020304" pitchFamily="18" charset="0"/>
              </a:rPr>
              <a:t> – Kuldīga       </a:t>
            </a:r>
            <a:endParaRPr lang="lv-LV" sz="2400" dirty="0">
              <a:solidFill>
                <a:schemeClr val="bg1"/>
              </a:solidFill>
              <a:latin typeface="Times New Roman" panose="02020603050405020304" pitchFamily="18" charset="0"/>
              <a:ea typeface="Times New Roman" panose="02020603050405020304" pitchFamily="18" charset="0"/>
            </a:endParaRPr>
          </a:p>
        </p:txBody>
      </p:sp>
      <p:grpSp>
        <p:nvGrpSpPr>
          <p:cNvPr id="27" name="Grupa 26">
            <a:extLst>
              <a:ext uri="{FF2B5EF4-FFF2-40B4-BE49-F238E27FC236}">
                <a16:creationId xmlns:a16="http://schemas.microsoft.com/office/drawing/2014/main" id="{93804007-05C8-CBD0-2613-6117B407AD37}"/>
              </a:ext>
            </a:extLst>
          </p:cNvPr>
          <p:cNvGrpSpPr/>
          <p:nvPr/>
        </p:nvGrpSpPr>
        <p:grpSpPr>
          <a:xfrm>
            <a:off x="13246676" y="-6998"/>
            <a:ext cx="4759268" cy="10287000"/>
            <a:chOff x="0" y="0"/>
            <a:chExt cx="3590488" cy="6858000"/>
          </a:xfrm>
          <a:solidFill>
            <a:srgbClr val="799AD5"/>
          </a:solidFill>
        </p:grpSpPr>
        <p:sp>
          <p:nvSpPr>
            <p:cNvPr id="28" name="Taisnstūris 27">
              <a:extLst>
                <a:ext uri="{FF2B5EF4-FFF2-40B4-BE49-F238E27FC236}">
                  <a16:creationId xmlns:a16="http://schemas.microsoft.com/office/drawing/2014/main" id="{17D3FC71-5CA1-5F02-8C74-52B1E575168A}"/>
                </a:ext>
              </a:extLst>
            </p:cNvPr>
            <p:cNvSpPr/>
            <p:nvPr/>
          </p:nvSpPr>
          <p:spPr>
            <a:xfrm>
              <a:off x="0" y="0"/>
              <a:ext cx="3053593" cy="6858000"/>
            </a:xfrm>
            <a:prstGeom prst="rect">
              <a:avLst/>
            </a:prstGeom>
            <a:grpFill/>
            <a:ln>
              <a:solidFill>
                <a:srgbClr val="799A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29" name="Vienādsānu trīsstūris 28">
              <a:extLst>
                <a:ext uri="{FF2B5EF4-FFF2-40B4-BE49-F238E27FC236}">
                  <a16:creationId xmlns:a16="http://schemas.microsoft.com/office/drawing/2014/main" id="{3DCDD9AB-DE6D-04A7-61B3-1422BF9F8CE7}"/>
                </a:ext>
              </a:extLst>
            </p:cNvPr>
            <p:cNvSpPr/>
            <p:nvPr/>
          </p:nvSpPr>
          <p:spPr>
            <a:xfrm rot="5400000">
              <a:off x="2441197" y="1258348"/>
              <a:ext cx="1761688" cy="536895"/>
            </a:xfrm>
            <a:prstGeom prst="triangle">
              <a:avLst/>
            </a:prstGeom>
            <a:grpFill/>
            <a:ln>
              <a:solidFill>
                <a:srgbClr val="799A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grpSp>
      <p:grpSp>
        <p:nvGrpSpPr>
          <p:cNvPr id="24" name="Grupa 23">
            <a:extLst>
              <a:ext uri="{FF2B5EF4-FFF2-40B4-BE49-F238E27FC236}">
                <a16:creationId xmlns:a16="http://schemas.microsoft.com/office/drawing/2014/main" id="{325ECF5A-4DE3-8DAE-64AB-870A1ACECB3A}"/>
              </a:ext>
            </a:extLst>
          </p:cNvPr>
          <p:cNvGrpSpPr/>
          <p:nvPr/>
        </p:nvGrpSpPr>
        <p:grpSpPr>
          <a:xfrm>
            <a:off x="9440062" y="-6998"/>
            <a:ext cx="4759268" cy="10287000"/>
            <a:chOff x="0" y="0"/>
            <a:chExt cx="3590488" cy="6858000"/>
          </a:xfrm>
          <a:solidFill>
            <a:srgbClr val="507BC8"/>
          </a:solidFill>
        </p:grpSpPr>
        <p:sp>
          <p:nvSpPr>
            <p:cNvPr id="25" name="Taisnstūris 24">
              <a:extLst>
                <a:ext uri="{FF2B5EF4-FFF2-40B4-BE49-F238E27FC236}">
                  <a16:creationId xmlns:a16="http://schemas.microsoft.com/office/drawing/2014/main" id="{35A699C8-CBA0-DE65-E861-1C95097A11C9}"/>
                </a:ext>
              </a:extLst>
            </p:cNvPr>
            <p:cNvSpPr/>
            <p:nvPr/>
          </p:nvSpPr>
          <p:spPr>
            <a:xfrm>
              <a:off x="0" y="0"/>
              <a:ext cx="3053593" cy="6858000"/>
            </a:xfrm>
            <a:prstGeom prst="rect">
              <a:avLst/>
            </a:prstGeom>
            <a:grpFill/>
            <a:ln>
              <a:solidFill>
                <a:srgbClr val="507BC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26" name="Vienādsānu trīsstūris 25">
              <a:extLst>
                <a:ext uri="{FF2B5EF4-FFF2-40B4-BE49-F238E27FC236}">
                  <a16:creationId xmlns:a16="http://schemas.microsoft.com/office/drawing/2014/main" id="{FE22DAC5-7D9F-C670-4A3C-72B4791CE2B9}"/>
                </a:ext>
              </a:extLst>
            </p:cNvPr>
            <p:cNvSpPr/>
            <p:nvPr/>
          </p:nvSpPr>
          <p:spPr>
            <a:xfrm rot="5400000">
              <a:off x="2441197" y="1258348"/>
              <a:ext cx="1761688" cy="536895"/>
            </a:xfrm>
            <a:prstGeom prst="triangle">
              <a:avLst/>
            </a:prstGeom>
            <a:grpFill/>
            <a:ln>
              <a:solidFill>
                <a:srgbClr val="507BC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grpSp>
      <p:grpSp>
        <p:nvGrpSpPr>
          <p:cNvPr id="18" name="Grupa 17">
            <a:extLst>
              <a:ext uri="{FF2B5EF4-FFF2-40B4-BE49-F238E27FC236}">
                <a16:creationId xmlns:a16="http://schemas.microsoft.com/office/drawing/2014/main" id="{37941D59-5366-A20E-D43B-2DA1E9B8C72D}"/>
              </a:ext>
            </a:extLst>
          </p:cNvPr>
          <p:cNvGrpSpPr/>
          <p:nvPr/>
        </p:nvGrpSpPr>
        <p:grpSpPr>
          <a:xfrm>
            <a:off x="5392460" y="-6998"/>
            <a:ext cx="4759268" cy="10287000"/>
            <a:chOff x="0" y="0"/>
            <a:chExt cx="3590488" cy="6858000"/>
          </a:xfrm>
          <a:solidFill>
            <a:srgbClr val="3965B5"/>
          </a:solidFill>
        </p:grpSpPr>
        <p:sp>
          <p:nvSpPr>
            <p:cNvPr id="22" name="Taisnstūris 21">
              <a:extLst>
                <a:ext uri="{FF2B5EF4-FFF2-40B4-BE49-F238E27FC236}">
                  <a16:creationId xmlns:a16="http://schemas.microsoft.com/office/drawing/2014/main" id="{69BB3321-F82E-4AA8-A37C-95F02BE99D4E}"/>
                </a:ext>
              </a:extLst>
            </p:cNvPr>
            <p:cNvSpPr/>
            <p:nvPr/>
          </p:nvSpPr>
          <p:spPr>
            <a:xfrm>
              <a:off x="0" y="0"/>
              <a:ext cx="3053593" cy="6858000"/>
            </a:xfrm>
            <a:prstGeom prst="rect">
              <a:avLst/>
            </a:prstGeom>
            <a:grpFill/>
            <a:ln>
              <a:solidFill>
                <a:srgbClr val="3965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23" name="Vienādsānu trīsstūris 22">
              <a:extLst>
                <a:ext uri="{FF2B5EF4-FFF2-40B4-BE49-F238E27FC236}">
                  <a16:creationId xmlns:a16="http://schemas.microsoft.com/office/drawing/2014/main" id="{1FD8D85F-7F8C-3B38-9871-0F128AC71FE4}"/>
                </a:ext>
              </a:extLst>
            </p:cNvPr>
            <p:cNvSpPr/>
            <p:nvPr/>
          </p:nvSpPr>
          <p:spPr>
            <a:xfrm rot="5400000">
              <a:off x="2441197" y="1258348"/>
              <a:ext cx="1761688" cy="536895"/>
            </a:xfrm>
            <a:prstGeom prst="triangle">
              <a:avLst/>
            </a:prstGeom>
            <a:grpFill/>
            <a:ln>
              <a:solidFill>
                <a:srgbClr val="3965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grpSp>
      <p:grpSp>
        <p:nvGrpSpPr>
          <p:cNvPr id="3" name="Grupa 2">
            <a:extLst>
              <a:ext uri="{FF2B5EF4-FFF2-40B4-BE49-F238E27FC236}">
                <a16:creationId xmlns:a16="http://schemas.microsoft.com/office/drawing/2014/main" id="{148352F0-CA21-CE8F-77CA-F192B0044948}"/>
              </a:ext>
            </a:extLst>
          </p:cNvPr>
          <p:cNvGrpSpPr/>
          <p:nvPr/>
        </p:nvGrpSpPr>
        <p:grpSpPr>
          <a:xfrm>
            <a:off x="1378339" y="6998"/>
            <a:ext cx="4759268" cy="10287000"/>
            <a:chOff x="0" y="0"/>
            <a:chExt cx="3590488" cy="6858000"/>
          </a:xfrm>
          <a:solidFill>
            <a:srgbClr val="2A4B86"/>
          </a:solidFill>
        </p:grpSpPr>
        <p:sp>
          <p:nvSpPr>
            <p:cNvPr id="4" name="Taisnstūris 3">
              <a:extLst>
                <a:ext uri="{FF2B5EF4-FFF2-40B4-BE49-F238E27FC236}">
                  <a16:creationId xmlns:a16="http://schemas.microsoft.com/office/drawing/2014/main" id="{43B4E074-AD98-FBA9-C7B6-335A24D1A3BA}"/>
                </a:ext>
              </a:extLst>
            </p:cNvPr>
            <p:cNvSpPr/>
            <p:nvPr/>
          </p:nvSpPr>
          <p:spPr>
            <a:xfrm>
              <a:off x="0" y="0"/>
              <a:ext cx="3053593" cy="6858000"/>
            </a:xfrm>
            <a:prstGeom prst="rect">
              <a:avLst/>
            </a:prstGeom>
            <a:grpFill/>
            <a:ln>
              <a:solidFill>
                <a:srgbClr val="2A4B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17" name="Vienādsānu trīsstūris 16">
              <a:extLst>
                <a:ext uri="{FF2B5EF4-FFF2-40B4-BE49-F238E27FC236}">
                  <a16:creationId xmlns:a16="http://schemas.microsoft.com/office/drawing/2014/main" id="{6F6A1BD1-1A44-5A53-F873-7EA740771A30}"/>
                </a:ext>
              </a:extLst>
            </p:cNvPr>
            <p:cNvSpPr/>
            <p:nvPr/>
          </p:nvSpPr>
          <p:spPr>
            <a:xfrm rot="5400000">
              <a:off x="2441197" y="1258348"/>
              <a:ext cx="1761688" cy="536895"/>
            </a:xfrm>
            <a:prstGeom prst="triangle">
              <a:avLst/>
            </a:prstGeom>
            <a:grpFill/>
            <a:ln>
              <a:solidFill>
                <a:srgbClr val="2A4B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grpSp>
      <p:sp>
        <p:nvSpPr>
          <p:cNvPr id="5" name="Taisnstūris 4">
            <a:extLst>
              <a:ext uri="{FF2B5EF4-FFF2-40B4-BE49-F238E27FC236}">
                <a16:creationId xmlns:a16="http://schemas.microsoft.com/office/drawing/2014/main" id="{5BD0A06F-4C03-CA9F-2C51-19A3397CBA1C}"/>
              </a:ext>
            </a:extLst>
          </p:cNvPr>
          <p:cNvSpPr/>
          <p:nvPr/>
        </p:nvSpPr>
        <p:spPr>
          <a:xfrm>
            <a:off x="0" y="0"/>
            <a:ext cx="1508490" cy="10287000"/>
          </a:xfrm>
          <a:prstGeom prst="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6" name="Vienādsānu trīsstūris 5">
            <a:extLst>
              <a:ext uri="{FF2B5EF4-FFF2-40B4-BE49-F238E27FC236}">
                <a16:creationId xmlns:a16="http://schemas.microsoft.com/office/drawing/2014/main" id="{92BA9CA0-DB0D-DDA5-2AF4-42769B45238C}"/>
              </a:ext>
            </a:extLst>
          </p:cNvPr>
          <p:cNvSpPr/>
          <p:nvPr/>
        </p:nvSpPr>
        <p:spPr>
          <a:xfrm rot="5400000">
            <a:off x="589896" y="1887523"/>
            <a:ext cx="2642532" cy="805343"/>
          </a:xfrm>
          <a:prstGeom prst="triangle">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30" name="Ovāls 29">
            <a:extLst>
              <a:ext uri="{FF2B5EF4-FFF2-40B4-BE49-F238E27FC236}">
                <a16:creationId xmlns:a16="http://schemas.microsoft.com/office/drawing/2014/main" id="{7A9208D6-92AF-563C-D932-3E3CF7634A79}"/>
              </a:ext>
            </a:extLst>
          </p:cNvPr>
          <p:cNvSpPr/>
          <p:nvPr/>
        </p:nvSpPr>
        <p:spPr>
          <a:xfrm>
            <a:off x="2308274" y="251411"/>
            <a:ext cx="2497110" cy="2327487"/>
          </a:xfrm>
          <a:prstGeom prst="ellipse">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31" name="Ovāls 30">
            <a:extLst>
              <a:ext uri="{FF2B5EF4-FFF2-40B4-BE49-F238E27FC236}">
                <a16:creationId xmlns:a16="http://schemas.microsoft.com/office/drawing/2014/main" id="{CA6FF446-FFC0-366D-CC61-22F035D8A314}"/>
              </a:ext>
            </a:extLst>
          </p:cNvPr>
          <p:cNvSpPr/>
          <p:nvPr/>
        </p:nvSpPr>
        <p:spPr>
          <a:xfrm>
            <a:off x="14412552" y="226867"/>
            <a:ext cx="2497110" cy="2435291"/>
          </a:xfrm>
          <a:prstGeom prst="ellipse">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32" name="Ovāls 31">
            <a:extLst>
              <a:ext uri="{FF2B5EF4-FFF2-40B4-BE49-F238E27FC236}">
                <a16:creationId xmlns:a16="http://schemas.microsoft.com/office/drawing/2014/main" id="{C8C7AD0A-2298-3A9D-26F6-2B6811BD5048}"/>
              </a:ext>
            </a:extLst>
          </p:cNvPr>
          <p:cNvSpPr/>
          <p:nvPr/>
        </p:nvSpPr>
        <p:spPr>
          <a:xfrm>
            <a:off x="10375557" y="251411"/>
            <a:ext cx="2497110" cy="2435291"/>
          </a:xfrm>
          <a:prstGeom prst="ellipse">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33" name="Ovāls 32">
            <a:extLst>
              <a:ext uri="{FF2B5EF4-FFF2-40B4-BE49-F238E27FC236}">
                <a16:creationId xmlns:a16="http://schemas.microsoft.com/office/drawing/2014/main" id="{B222C690-5FEA-7D8A-DAB4-51D19892595D}"/>
              </a:ext>
            </a:extLst>
          </p:cNvPr>
          <p:cNvSpPr/>
          <p:nvPr/>
        </p:nvSpPr>
        <p:spPr>
          <a:xfrm>
            <a:off x="6606579" y="231542"/>
            <a:ext cx="2497110" cy="2435291"/>
          </a:xfrm>
          <a:prstGeom prst="ellipse">
            <a:avLst/>
          </a:prstGeom>
          <a:blipFill>
            <a:blip r:embed="rId5"/>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9" name="TextBox 8">
            <a:extLst>
              <a:ext uri="{FF2B5EF4-FFF2-40B4-BE49-F238E27FC236}">
                <a16:creationId xmlns:a16="http://schemas.microsoft.com/office/drawing/2014/main" id="{72E04E6F-6B86-6A57-9457-68E64E98AE72}"/>
              </a:ext>
            </a:extLst>
          </p:cNvPr>
          <p:cNvSpPr txBox="1"/>
          <p:nvPr/>
        </p:nvSpPr>
        <p:spPr>
          <a:xfrm>
            <a:off x="13428596" y="3360662"/>
            <a:ext cx="3918273" cy="2215991"/>
          </a:xfrm>
          <a:prstGeom prst="rect">
            <a:avLst/>
          </a:prstGeom>
          <a:noFill/>
        </p:spPr>
        <p:txBody>
          <a:bodyPr wrap="square" rtlCol="0">
            <a:spAutoFit/>
          </a:bodyPr>
          <a:lstStyle/>
          <a:p>
            <a:pPr algn="ctr"/>
            <a:r>
              <a:rPr lang="lv-LV" sz="4800" b="1" dirty="0">
                <a:solidFill>
                  <a:schemeClr val="bg1"/>
                </a:solidFill>
              </a:rPr>
              <a:t>IZSTĀDES LATVIJĀ </a:t>
            </a:r>
          </a:p>
          <a:p>
            <a:pPr algn="ctr"/>
            <a:r>
              <a:rPr lang="lv-LV" sz="2100" b="1" dirty="0">
                <a:solidFill>
                  <a:schemeClr val="bg1"/>
                </a:solidFill>
              </a:rPr>
              <a:t>KPR un pašvaldībām</a:t>
            </a:r>
          </a:p>
          <a:p>
            <a:pPr algn="ctr"/>
            <a:endParaRPr lang="lv-LV" sz="2100" b="1" dirty="0">
              <a:solidFill>
                <a:schemeClr val="bg1"/>
              </a:solidFill>
            </a:endParaRPr>
          </a:p>
        </p:txBody>
      </p:sp>
      <p:sp>
        <p:nvSpPr>
          <p:cNvPr id="21" name="TextBox 20">
            <a:extLst>
              <a:ext uri="{FF2B5EF4-FFF2-40B4-BE49-F238E27FC236}">
                <a16:creationId xmlns:a16="http://schemas.microsoft.com/office/drawing/2014/main" id="{15C07DFB-98B2-C2C6-52C9-55751FE41371}"/>
              </a:ext>
            </a:extLst>
          </p:cNvPr>
          <p:cNvSpPr txBox="1"/>
          <p:nvPr/>
        </p:nvSpPr>
        <p:spPr>
          <a:xfrm>
            <a:off x="13507805" y="5447697"/>
            <a:ext cx="3957291" cy="923330"/>
          </a:xfrm>
          <a:prstGeom prst="rect">
            <a:avLst/>
          </a:prstGeom>
          <a:noFill/>
        </p:spPr>
        <p:txBody>
          <a:bodyPr wrap="square" rtlCol="0">
            <a:spAutoFit/>
          </a:bodyPr>
          <a:lstStyle/>
          <a:p>
            <a:pPr algn="ctr"/>
            <a:r>
              <a:rPr lang="lv-LV" sz="5400" b="1" dirty="0">
                <a:solidFill>
                  <a:schemeClr val="bg1"/>
                </a:solidFill>
              </a:rPr>
              <a:t>1 </a:t>
            </a:r>
          </a:p>
        </p:txBody>
      </p:sp>
      <p:sp>
        <p:nvSpPr>
          <p:cNvPr id="40" name="TextBox 39">
            <a:extLst>
              <a:ext uri="{FF2B5EF4-FFF2-40B4-BE49-F238E27FC236}">
                <a16:creationId xmlns:a16="http://schemas.microsoft.com/office/drawing/2014/main" id="{6EC5C817-3B31-6ECC-97AA-8B2C5D120C90}"/>
              </a:ext>
            </a:extLst>
          </p:cNvPr>
          <p:cNvSpPr txBox="1"/>
          <p:nvPr/>
        </p:nvSpPr>
        <p:spPr>
          <a:xfrm>
            <a:off x="13563113" y="6159476"/>
            <a:ext cx="3802982" cy="507831"/>
          </a:xfrm>
          <a:prstGeom prst="rect">
            <a:avLst/>
          </a:prstGeom>
          <a:noFill/>
        </p:spPr>
        <p:txBody>
          <a:bodyPr wrap="square" rtlCol="0">
            <a:spAutoFit/>
          </a:bodyPr>
          <a:lstStyle/>
          <a:p>
            <a:pPr algn="ctr"/>
            <a:r>
              <a:rPr lang="lv-LV" sz="2700" b="1" dirty="0">
                <a:solidFill>
                  <a:schemeClr val="bg1"/>
                </a:solidFill>
              </a:rPr>
              <a:t>Baltijas mēroga izstāde</a:t>
            </a:r>
          </a:p>
        </p:txBody>
      </p:sp>
      <p:sp>
        <p:nvSpPr>
          <p:cNvPr id="52" name="TextBox 51">
            <a:extLst>
              <a:ext uri="{FF2B5EF4-FFF2-40B4-BE49-F238E27FC236}">
                <a16:creationId xmlns:a16="http://schemas.microsoft.com/office/drawing/2014/main" id="{91B1AF0B-C99F-9B3B-3691-35FBA39D5112}"/>
              </a:ext>
            </a:extLst>
          </p:cNvPr>
          <p:cNvSpPr txBox="1"/>
          <p:nvPr/>
        </p:nvSpPr>
        <p:spPr>
          <a:xfrm>
            <a:off x="13594278" y="7240055"/>
            <a:ext cx="3589164" cy="2308324"/>
          </a:xfrm>
          <a:prstGeom prst="rect">
            <a:avLst/>
          </a:prstGeom>
          <a:noFill/>
        </p:spPr>
        <p:txBody>
          <a:bodyPr wrap="square">
            <a:spAutoFit/>
          </a:bodyPr>
          <a:lstStyle/>
          <a:p>
            <a:r>
              <a:rPr lang="lv-LV" sz="2400" b="1" kern="0" dirty="0">
                <a:solidFill>
                  <a:schemeClr val="bg1"/>
                </a:solidFill>
                <a:latin typeface="Calibri" panose="020F0502020204030204" pitchFamily="34" charset="0"/>
                <a:ea typeface="Times New Roman" panose="02020603050405020304" pitchFamily="18" charset="0"/>
              </a:rPr>
              <a:t>Kurzemes plānošanas reģiona Uzņēmējdarbības centra un Talsu,  Saldus, Tukuma un Ventspils novadu pašvaldību dalība «</a:t>
            </a:r>
            <a:r>
              <a:rPr lang="lv-LV" sz="2400" b="1" kern="0" dirty="0" err="1">
                <a:solidFill>
                  <a:schemeClr val="bg1"/>
                </a:solidFill>
                <a:latin typeface="Calibri" panose="020F0502020204030204" pitchFamily="34" charset="0"/>
                <a:ea typeface="Times New Roman" panose="02020603050405020304" pitchFamily="18" charset="0"/>
              </a:rPr>
              <a:t>Riga</a:t>
            </a:r>
            <a:r>
              <a:rPr lang="lv-LV" sz="2400" b="1" kern="0" dirty="0">
                <a:solidFill>
                  <a:schemeClr val="bg1"/>
                </a:solidFill>
                <a:latin typeface="Calibri" panose="020F0502020204030204" pitchFamily="34" charset="0"/>
                <a:ea typeface="Times New Roman" panose="02020603050405020304" pitchFamily="18" charset="0"/>
              </a:rPr>
              <a:t> </a:t>
            </a:r>
            <a:r>
              <a:rPr lang="lv-LV" sz="2400" b="1" kern="0" dirty="0" err="1">
                <a:solidFill>
                  <a:schemeClr val="bg1"/>
                </a:solidFill>
                <a:latin typeface="Calibri" panose="020F0502020204030204" pitchFamily="34" charset="0"/>
                <a:ea typeface="Times New Roman" panose="02020603050405020304" pitchFamily="18" charset="0"/>
              </a:rPr>
              <a:t>Food</a:t>
            </a:r>
            <a:r>
              <a:rPr lang="lv-LV" sz="2400" b="1" kern="0" dirty="0">
                <a:solidFill>
                  <a:schemeClr val="bg1"/>
                </a:solidFill>
                <a:latin typeface="Calibri" panose="020F0502020204030204" pitchFamily="34" charset="0"/>
                <a:ea typeface="Times New Roman" panose="02020603050405020304" pitchFamily="18" charset="0"/>
              </a:rPr>
              <a:t> 2023».</a:t>
            </a:r>
          </a:p>
        </p:txBody>
      </p:sp>
      <p:sp>
        <p:nvSpPr>
          <p:cNvPr id="53" name="TextBox 52">
            <a:extLst>
              <a:ext uri="{FF2B5EF4-FFF2-40B4-BE49-F238E27FC236}">
                <a16:creationId xmlns:a16="http://schemas.microsoft.com/office/drawing/2014/main" id="{4B1060F0-CD74-A98F-BCA8-0536ECC3041E}"/>
              </a:ext>
            </a:extLst>
          </p:cNvPr>
          <p:cNvSpPr txBox="1"/>
          <p:nvPr/>
        </p:nvSpPr>
        <p:spPr>
          <a:xfrm>
            <a:off x="9475193" y="3428866"/>
            <a:ext cx="3918273" cy="2215991"/>
          </a:xfrm>
          <a:prstGeom prst="rect">
            <a:avLst/>
          </a:prstGeom>
          <a:noFill/>
        </p:spPr>
        <p:txBody>
          <a:bodyPr wrap="square" rtlCol="0">
            <a:spAutoFit/>
          </a:bodyPr>
          <a:lstStyle/>
          <a:p>
            <a:pPr algn="ctr"/>
            <a:r>
              <a:rPr lang="lv-LV" sz="4800" b="1" dirty="0">
                <a:solidFill>
                  <a:schemeClr val="bg1"/>
                </a:solidFill>
              </a:rPr>
              <a:t>ATBALSTS UZŅĒMĒJIEM</a:t>
            </a:r>
          </a:p>
          <a:p>
            <a:pPr algn="ctr"/>
            <a:r>
              <a:rPr lang="lv-LV" sz="2100" b="1" dirty="0">
                <a:solidFill>
                  <a:schemeClr val="bg1"/>
                </a:solidFill>
              </a:rPr>
              <a:t>Dalībai izstādēs</a:t>
            </a:r>
          </a:p>
          <a:p>
            <a:pPr algn="ctr"/>
            <a:endParaRPr lang="lv-LV" sz="2100" b="1" dirty="0">
              <a:solidFill>
                <a:schemeClr val="bg1"/>
              </a:solidFill>
            </a:endParaRPr>
          </a:p>
        </p:txBody>
      </p:sp>
      <p:sp>
        <p:nvSpPr>
          <p:cNvPr id="55" name="TextBox 54">
            <a:extLst>
              <a:ext uri="{FF2B5EF4-FFF2-40B4-BE49-F238E27FC236}">
                <a16:creationId xmlns:a16="http://schemas.microsoft.com/office/drawing/2014/main" id="{981F80F0-1008-6B0F-0E4B-F3BAE2D3088D}"/>
              </a:ext>
            </a:extLst>
          </p:cNvPr>
          <p:cNvSpPr txBox="1"/>
          <p:nvPr/>
        </p:nvSpPr>
        <p:spPr>
          <a:xfrm>
            <a:off x="9289383" y="5507820"/>
            <a:ext cx="3957291" cy="923330"/>
          </a:xfrm>
          <a:prstGeom prst="rect">
            <a:avLst/>
          </a:prstGeom>
          <a:noFill/>
        </p:spPr>
        <p:txBody>
          <a:bodyPr wrap="square" rtlCol="0">
            <a:spAutoFit/>
          </a:bodyPr>
          <a:lstStyle/>
          <a:p>
            <a:pPr algn="ctr"/>
            <a:r>
              <a:rPr lang="lv-LV" sz="5400" b="1" dirty="0">
                <a:solidFill>
                  <a:schemeClr val="bg1"/>
                </a:solidFill>
              </a:rPr>
              <a:t>10 | 11</a:t>
            </a:r>
          </a:p>
        </p:txBody>
      </p:sp>
      <p:sp>
        <p:nvSpPr>
          <p:cNvPr id="57" name="TextBox 56">
            <a:extLst>
              <a:ext uri="{FF2B5EF4-FFF2-40B4-BE49-F238E27FC236}">
                <a16:creationId xmlns:a16="http://schemas.microsoft.com/office/drawing/2014/main" id="{EDE10EA8-B5FF-79C3-5E0E-CC434D735EE4}"/>
              </a:ext>
            </a:extLst>
          </p:cNvPr>
          <p:cNvSpPr txBox="1"/>
          <p:nvPr/>
        </p:nvSpPr>
        <p:spPr>
          <a:xfrm>
            <a:off x="9416259" y="6184157"/>
            <a:ext cx="1940868" cy="507831"/>
          </a:xfrm>
          <a:prstGeom prst="rect">
            <a:avLst/>
          </a:prstGeom>
          <a:noFill/>
        </p:spPr>
        <p:txBody>
          <a:bodyPr wrap="square" rtlCol="0">
            <a:spAutoFit/>
          </a:bodyPr>
          <a:lstStyle/>
          <a:p>
            <a:pPr algn="r"/>
            <a:r>
              <a:rPr lang="lv-LV" sz="2700" b="1" dirty="0">
                <a:solidFill>
                  <a:schemeClr val="bg1"/>
                </a:solidFill>
              </a:rPr>
              <a:t>Izstādes</a:t>
            </a:r>
          </a:p>
        </p:txBody>
      </p:sp>
      <p:sp>
        <p:nvSpPr>
          <p:cNvPr id="58" name="TextBox 57">
            <a:extLst>
              <a:ext uri="{FF2B5EF4-FFF2-40B4-BE49-F238E27FC236}">
                <a16:creationId xmlns:a16="http://schemas.microsoft.com/office/drawing/2014/main" id="{370FD012-D149-3488-44A0-E1CB6665E077}"/>
              </a:ext>
            </a:extLst>
          </p:cNvPr>
          <p:cNvSpPr txBox="1"/>
          <p:nvPr/>
        </p:nvSpPr>
        <p:spPr>
          <a:xfrm>
            <a:off x="11338274" y="6208103"/>
            <a:ext cx="1814733" cy="507831"/>
          </a:xfrm>
          <a:prstGeom prst="rect">
            <a:avLst/>
          </a:prstGeom>
          <a:noFill/>
        </p:spPr>
        <p:txBody>
          <a:bodyPr wrap="square" rtlCol="0">
            <a:spAutoFit/>
          </a:bodyPr>
          <a:lstStyle/>
          <a:p>
            <a:r>
              <a:rPr lang="lv-LV" sz="2700" b="1" dirty="0">
                <a:solidFill>
                  <a:schemeClr val="bg1"/>
                </a:solidFill>
              </a:rPr>
              <a:t>Uzņēmēji</a:t>
            </a:r>
          </a:p>
        </p:txBody>
      </p:sp>
      <p:sp>
        <p:nvSpPr>
          <p:cNvPr id="59" name="TextBox 58">
            <a:extLst>
              <a:ext uri="{FF2B5EF4-FFF2-40B4-BE49-F238E27FC236}">
                <a16:creationId xmlns:a16="http://schemas.microsoft.com/office/drawing/2014/main" id="{4B39100D-760D-B651-2C43-66321E66E36C}"/>
              </a:ext>
            </a:extLst>
          </p:cNvPr>
          <p:cNvSpPr txBox="1"/>
          <p:nvPr/>
        </p:nvSpPr>
        <p:spPr>
          <a:xfrm>
            <a:off x="9513947" y="6947936"/>
            <a:ext cx="4047600" cy="3416320"/>
          </a:xfrm>
          <a:prstGeom prst="rect">
            <a:avLst/>
          </a:prstGeom>
          <a:noFill/>
        </p:spPr>
        <p:txBody>
          <a:bodyPr wrap="square">
            <a:spAutoFit/>
          </a:bodyPr>
          <a:lstStyle/>
          <a:p>
            <a:r>
              <a:rPr lang="lv-LV" sz="2400" b="1" kern="0" dirty="0">
                <a:solidFill>
                  <a:schemeClr val="bg1"/>
                </a:solidFill>
                <a:latin typeface="Calibri" panose="020F0502020204030204" pitchFamily="34" charset="0"/>
                <a:ea typeface="Times New Roman" panose="02020603050405020304" pitchFamily="18" charset="0"/>
              </a:rPr>
              <a:t>KPR projekta Nr. LV-LOCALDEV-0004 “Uzņēmējdarbības atbalsta pasākumi Kurzemes plānošanas reģionā” ietvaros līdzfinansēta 11 uzņēmēju dalība 10 izstādēs – 5 izstādēs Latvijā un 5 – ārvalstīs: ASV, Vācijā.</a:t>
            </a:r>
          </a:p>
        </p:txBody>
      </p:sp>
      <p:sp>
        <p:nvSpPr>
          <p:cNvPr id="65" name="TextBox 64">
            <a:extLst>
              <a:ext uri="{FF2B5EF4-FFF2-40B4-BE49-F238E27FC236}">
                <a16:creationId xmlns:a16="http://schemas.microsoft.com/office/drawing/2014/main" id="{767FBAAB-C8BE-C6EF-578C-43667C5A71BA}"/>
              </a:ext>
            </a:extLst>
          </p:cNvPr>
          <p:cNvSpPr txBox="1"/>
          <p:nvPr/>
        </p:nvSpPr>
        <p:spPr>
          <a:xfrm>
            <a:off x="1526786" y="4645160"/>
            <a:ext cx="3957291" cy="923330"/>
          </a:xfrm>
          <a:prstGeom prst="rect">
            <a:avLst/>
          </a:prstGeom>
          <a:noFill/>
        </p:spPr>
        <p:txBody>
          <a:bodyPr wrap="square" rtlCol="0">
            <a:spAutoFit/>
          </a:bodyPr>
          <a:lstStyle/>
          <a:p>
            <a:pPr algn="ctr"/>
            <a:r>
              <a:rPr lang="lv-LV" sz="5400" b="1" dirty="0">
                <a:solidFill>
                  <a:schemeClr val="bg1"/>
                </a:solidFill>
              </a:rPr>
              <a:t>16</a:t>
            </a:r>
          </a:p>
        </p:txBody>
      </p:sp>
      <p:sp>
        <p:nvSpPr>
          <p:cNvPr id="66" name="TextBox 65">
            <a:extLst>
              <a:ext uri="{FF2B5EF4-FFF2-40B4-BE49-F238E27FC236}">
                <a16:creationId xmlns:a16="http://schemas.microsoft.com/office/drawing/2014/main" id="{E27CC07E-B918-18DF-BA55-786134189505}"/>
              </a:ext>
            </a:extLst>
          </p:cNvPr>
          <p:cNvSpPr txBox="1"/>
          <p:nvPr/>
        </p:nvSpPr>
        <p:spPr>
          <a:xfrm>
            <a:off x="1705907" y="7259687"/>
            <a:ext cx="3604386" cy="2308324"/>
          </a:xfrm>
          <a:prstGeom prst="rect">
            <a:avLst/>
          </a:prstGeom>
          <a:noFill/>
        </p:spPr>
        <p:txBody>
          <a:bodyPr wrap="square">
            <a:spAutoFit/>
          </a:bodyPr>
          <a:lstStyle/>
          <a:p>
            <a:r>
              <a:rPr lang="lv-LV" sz="2400" b="1" kern="0" dirty="0">
                <a:solidFill>
                  <a:schemeClr val="bg1"/>
                </a:solidFill>
                <a:latin typeface="Calibri" panose="020F0502020204030204" pitchFamily="34" charset="0"/>
                <a:ea typeface="Times New Roman" panose="02020603050405020304" pitchFamily="18" charset="0"/>
              </a:rPr>
              <a:t>Kurzemes plānošanas reģiona  tūrisma iespēju, jahtu ostu popularizēšanai un  uzņēmēju  konkurētspējas veicināšanai</a:t>
            </a:r>
            <a:endParaRPr lang="lv-LV" sz="2400" b="1" dirty="0">
              <a:solidFill>
                <a:schemeClr val="bg1"/>
              </a:solidFill>
            </a:endParaRPr>
          </a:p>
        </p:txBody>
      </p:sp>
      <p:sp>
        <p:nvSpPr>
          <p:cNvPr id="67" name="TextBox 66">
            <a:extLst>
              <a:ext uri="{FF2B5EF4-FFF2-40B4-BE49-F238E27FC236}">
                <a16:creationId xmlns:a16="http://schemas.microsoft.com/office/drawing/2014/main" id="{0A46A383-FA31-1205-A7E9-430DD1C28386}"/>
              </a:ext>
            </a:extLst>
          </p:cNvPr>
          <p:cNvSpPr txBox="1"/>
          <p:nvPr/>
        </p:nvSpPr>
        <p:spPr>
          <a:xfrm>
            <a:off x="1636055" y="5801606"/>
            <a:ext cx="3699872" cy="923330"/>
          </a:xfrm>
          <a:prstGeom prst="rect">
            <a:avLst/>
          </a:prstGeom>
          <a:noFill/>
        </p:spPr>
        <p:txBody>
          <a:bodyPr wrap="square" rtlCol="0">
            <a:spAutoFit/>
          </a:bodyPr>
          <a:lstStyle/>
          <a:p>
            <a:pPr algn="ctr"/>
            <a:r>
              <a:rPr lang="lv-LV" sz="2700" b="1" dirty="0">
                <a:solidFill>
                  <a:schemeClr val="bg1"/>
                </a:solidFill>
              </a:rPr>
              <a:t>Izstādes Latvijā un ārvalstīs</a:t>
            </a:r>
          </a:p>
        </p:txBody>
      </p:sp>
      <p:sp>
        <p:nvSpPr>
          <p:cNvPr id="68" name="TextBox 67">
            <a:extLst>
              <a:ext uri="{FF2B5EF4-FFF2-40B4-BE49-F238E27FC236}">
                <a16:creationId xmlns:a16="http://schemas.microsoft.com/office/drawing/2014/main" id="{3810C49C-D8C8-39FA-A748-3908CA3EB738}"/>
              </a:ext>
            </a:extLst>
          </p:cNvPr>
          <p:cNvSpPr txBox="1"/>
          <p:nvPr/>
        </p:nvSpPr>
        <p:spPr>
          <a:xfrm>
            <a:off x="1435940" y="3608039"/>
            <a:ext cx="3957291" cy="738664"/>
          </a:xfrm>
          <a:prstGeom prst="rect">
            <a:avLst/>
          </a:prstGeom>
          <a:noFill/>
        </p:spPr>
        <p:txBody>
          <a:bodyPr wrap="square" rtlCol="0">
            <a:spAutoFit/>
          </a:bodyPr>
          <a:lstStyle/>
          <a:p>
            <a:pPr algn="ctr"/>
            <a:r>
              <a:rPr lang="lv-LV" sz="4200" b="1" dirty="0">
                <a:solidFill>
                  <a:schemeClr val="bg1"/>
                </a:solidFill>
              </a:rPr>
              <a:t>PAVISAM KOPĀ:</a:t>
            </a:r>
          </a:p>
        </p:txBody>
      </p:sp>
      <p:sp>
        <p:nvSpPr>
          <p:cNvPr id="70" name="TextBox 69">
            <a:extLst>
              <a:ext uri="{FF2B5EF4-FFF2-40B4-BE49-F238E27FC236}">
                <a16:creationId xmlns:a16="http://schemas.microsoft.com/office/drawing/2014/main" id="{665A86D9-1EF4-0B7F-CF6E-A9A56D031D78}"/>
              </a:ext>
            </a:extLst>
          </p:cNvPr>
          <p:cNvSpPr txBox="1"/>
          <p:nvPr/>
        </p:nvSpPr>
        <p:spPr>
          <a:xfrm rot="16200000">
            <a:off x="-1851372" y="5635759"/>
            <a:ext cx="5661836" cy="553998"/>
          </a:xfrm>
          <a:prstGeom prst="rect">
            <a:avLst/>
          </a:prstGeom>
          <a:noFill/>
        </p:spPr>
        <p:txBody>
          <a:bodyPr wrap="square" rtlCol="0">
            <a:spAutoFit/>
          </a:bodyPr>
          <a:lstStyle/>
          <a:p>
            <a:r>
              <a:rPr lang="lv-LV" sz="3000" b="1" dirty="0">
                <a:solidFill>
                  <a:schemeClr val="bg1"/>
                </a:solidFill>
              </a:rPr>
              <a:t>IZSTĀDES</a:t>
            </a:r>
          </a:p>
        </p:txBody>
      </p:sp>
      <p:pic>
        <p:nvPicPr>
          <p:cNvPr id="71" name="Attēls 70">
            <a:extLst>
              <a:ext uri="{FF2B5EF4-FFF2-40B4-BE49-F238E27FC236}">
                <a16:creationId xmlns:a16="http://schemas.microsoft.com/office/drawing/2014/main" id="{018DDAA0-4306-4DD5-A0C3-9CBB13F208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318884" y="9222869"/>
            <a:ext cx="1363410" cy="433014"/>
          </a:xfrm>
          <a:prstGeom prst="rect">
            <a:avLst/>
          </a:prstGeom>
        </p:spPr>
      </p:pic>
      <p:sp>
        <p:nvSpPr>
          <p:cNvPr id="2" name="TextBox 1">
            <a:extLst>
              <a:ext uri="{FF2B5EF4-FFF2-40B4-BE49-F238E27FC236}">
                <a16:creationId xmlns:a16="http://schemas.microsoft.com/office/drawing/2014/main" id="{735E9A21-0C5F-E32F-7FAA-0BBE2487CBF3}"/>
              </a:ext>
            </a:extLst>
          </p:cNvPr>
          <p:cNvSpPr txBox="1"/>
          <p:nvPr/>
        </p:nvSpPr>
        <p:spPr>
          <a:xfrm>
            <a:off x="5452487" y="3446456"/>
            <a:ext cx="3930825" cy="1846659"/>
          </a:xfrm>
          <a:prstGeom prst="rect">
            <a:avLst/>
          </a:prstGeom>
          <a:noFill/>
        </p:spPr>
        <p:txBody>
          <a:bodyPr wrap="square" rtlCol="0">
            <a:spAutoFit/>
          </a:bodyPr>
          <a:lstStyle/>
          <a:p>
            <a:pPr algn="ctr"/>
            <a:r>
              <a:rPr lang="lv-LV" sz="4650" b="1" dirty="0">
                <a:solidFill>
                  <a:schemeClr val="bg1"/>
                </a:solidFill>
              </a:rPr>
              <a:t>IZSTĀDES ĀRVALSTĪS</a:t>
            </a:r>
          </a:p>
          <a:p>
            <a:pPr algn="ctr"/>
            <a:r>
              <a:rPr lang="lv-LV" sz="2100" b="1" dirty="0">
                <a:solidFill>
                  <a:schemeClr val="bg1"/>
                </a:solidFill>
              </a:rPr>
              <a:t>Tūrisms un jahtu ostas</a:t>
            </a:r>
          </a:p>
        </p:txBody>
      </p:sp>
      <p:sp>
        <p:nvSpPr>
          <p:cNvPr id="7" name="TextBox 6">
            <a:extLst>
              <a:ext uri="{FF2B5EF4-FFF2-40B4-BE49-F238E27FC236}">
                <a16:creationId xmlns:a16="http://schemas.microsoft.com/office/drawing/2014/main" id="{BA2E626A-C7BF-0FC7-165A-C6B41F30ABDB}"/>
              </a:ext>
            </a:extLst>
          </p:cNvPr>
          <p:cNvSpPr txBox="1"/>
          <p:nvPr/>
        </p:nvSpPr>
        <p:spPr>
          <a:xfrm>
            <a:off x="5572913" y="5597241"/>
            <a:ext cx="3957291" cy="923330"/>
          </a:xfrm>
          <a:prstGeom prst="rect">
            <a:avLst/>
          </a:prstGeom>
          <a:noFill/>
        </p:spPr>
        <p:txBody>
          <a:bodyPr wrap="square" rtlCol="0">
            <a:spAutoFit/>
          </a:bodyPr>
          <a:lstStyle/>
          <a:p>
            <a:pPr algn="ctr"/>
            <a:r>
              <a:rPr lang="lv-LV" sz="5400" b="1" dirty="0">
                <a:solidFill>
                  <a:schemeClr val="bg1"/>
                </a:solidFill>
              </a:rPr>
              <a:t>5 | 4</a:t>
            </a:r>
          </a:p>
        </p:txBody>
      </p:sp>
      <p:sp>
        <p:nvSpPr>
          <p:cNvPr id="8" name="TextBox 7">
            <a:extLst>
              <a:ext uri="{FF2B5EF4-FFF2-40B4-BE49-F238E27FC236}">
                <a16:creationId xmlns:a16="http://schemas.microsoft.com/office/drawing/2014/main" id="{0E7880DC-75EB-FD10-4BDE-3D85A52E9AD8}"/>
              </a:ext>
            </a:extLst>
          </p:cNvPr>
          <p:cNvSpPr txBox="1"/>
          <p:nvPr/>
        </p:nvSpPr>
        <p:spPr>
          <a:xfrm>
            <a:off x="7193535" y="6289739"/>
            <a:ext cx="2189976" cy="507831"/>
          </a:xfrm>
          <a:prstGeom prst="rect">
            <a:avLst/>
          </a:prstGeom>
          <a:noFill/>
        </p:spPr>
        <p:txBody>
          <a:bodyPr wrap="square" rtlCol="0">
            <a:spAutoFit/>
          </a:bodyPr>
          <a:lstStyle/>
          <a:p>
            <a:pPr algn="ctr"/>
            <a:r>
              <a:rPr lang="lv-LV" sz="2700" b="1" dirty="0">
                <a:solidFill>
                  <a:schemeClr val="bg1"/>
                </a:solidFill>
              </a:rPr>
              <a:t>valstīs</a:t>
            </a:r>
          </a:p>
        </p:txBody>
      </p:sp>
      <p:sp>
        <p:nvSpPr>
          <p:cNvPr id="10" name="TextBox 9">
            <a:extLst>
              <a:ext uri="{FF2B5EF4-FFF2-40B4-BE49-F238E27FC236}">
                <a16:creationId xmlns:a16="http://schemas.microsoft.com/office/drawing/2014/main" id="{96B5DA1C-B78C-4FC2-4617-A1612579CEED}"/>
              </a:ext>
            </a:extLst>
          </p:cNvPr>
          <p:cNvSpPr txBox="1"/>
          <p:nvPr/>
        </p:nvSpPr>
        <p:spPr>
          <a:xfrm>
            <a:off x="5699789" y="6273578"/>
            <a:ext cx="1732977" cy="507831"/>
          </a:xfrm>
          <a:prstGeom prst="rect">
            <a:avLst/>
          </a:prstGeom>
          <a:noFill/>
        </p:spPr>
        <p:txBody>
          <a:bodyPr wrap="square" rtlCol="0">
            <a:spAutoFit/>
          </a:bodyPr>
          <a:lstStyle/>
          <a:p>
            <a:pPr algn="r"/>
            <a:r>
              <a:rPr lang="lv-LV" sz="2700" b="1" dirty="0">
                <a:solidFill>
                  <a:schemeClr val="bg1"/>
                </a:solidFill>
              </a:rPr>
              <a:t>izstādes</a:t>
            </a:r>
          </a:p>
        </p:txBody>
      </p:sp>
      <p:sp>
        <p:nvSpPr>
          <p:cNvPr id="11" name="TextBox 10">
            <a:extLst>
              <a:ext uri="{FF2B5EF4-FFF2-40B4-BE49-F238E27FC236}">
                <a16:creationId xmlns:a16="http://schemas.microsoft.com/office/drawing/2014/main" id="{FCEEE36F-36FD-3110-18D0-6277CBE74EC8}"/>
              </a:ext>
            </a:extLst>
          </p:cNvPr>
          <p:cNvSpPr txBox="1"/>
          <p:nvPr/>
        </p:nvSpPr>
        <p:spPr>
          <a:xfrm>
            <a:off x="5659386" y="7389599"/>
            <a:ext cx="3589164" cy="2308324"/>
          </a:xfrm>
          <a:prstGeom prst="rect">
            <a:avLst/>
          </a:prstGeom>
          <a:noFill/>
        </p:spPr>
        <p:txBody>
          <a:bodyPr wrap="square">
            <a:spAutoFit/>
          </a:bodyPr>
          <a:lstStyle/>
          <a:p>
            <a:r>
              <a:rPr lang="lv-LV" sz="2400" b="1" kern="0" dirty="0">
                <a:solidFill>
                  <a:schemeClr val="bg1"/>
                </a:solidFill>
                <a:latin typeface="Calibri" panose="020F0502020204030204" pitchFamily="34" charset="0"/>
                <a:ea typeface="Times New Roman" panose="02020603050405020304" pitchFamily="18" charset="0"/>
              </a:rPr>
              <a:t>Dalība piecās izstādēs ārvalstīs – Zviedrijā, Vācijā, Somijā un Igaunijā – Kurzemes reģiona tūrisma un jahtu ostu popularizēšanai.</a:t>
            </a:r>
          </a:p>
        </p:txBody>
      </p:sp>
    </p:spTree>
    <p:extLst>
      <p:ext uri="{BB962C8B-B14F-4D97-AF65-F5344CB8AC3E}">
        <p14:creationId xmlns:p14="http://schemas.microsoft.com/office/powerpoint/2010/main" val="22685129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upa 34">
            <a:extLst>
              <a:ext uri="{FF2B5EF4-FFF2-40B4-BE49-F238E27FC236}">
                <a16:creationId xmlns:a16="http://schemas.microsoft.com/office/drawing/2014/main" id="{F7C19FD9-22C9-994B-AED3-24A594447937}"/>
              </a:ext>
            </a:extLst>
          </p:cNvPr>
          <p:cNvGrpSpPr/>
          <p:nvPr/>
        </p:nvGrpSpPr>
        <p:grpSpPr>
          <a:xfrm>
            <a:off x="1306079" y="6998"/>
            <a:ext cx="5385732" cy="10287000"/>
            <a:chOff x="0" y="0"/>
            <a:chExt cx="3590488" cy="6858000"/>
          </a:xfrm>
          <a:solidFill>
            <a:schemeClr val="accent1">
              <a:lumMod val="40000"/>
              <a:lumOff val="60000"/>
            </a:schemeClr>
          </a:solidFill>
        </p:grpSpPr>
        <p:sp>
          <p:nvSpPr>
            <p:cNvPr id="36" name="Taisnstūris 35">
              <a:extLst>
                <a:ext uri="{FF2B5EF4-FFF2-40B4-BE49-F238E27FC236}">
                  <a16:creationId xmlns:a16="http://schemas.microsoft.com/office/drawing/2014/main" id="{E59FD9E4-A131-EE09-CABC-38DF4C2297C3}"/>
                </a:ext>
              </a:extLst>
            </p:cNvPr>
            <p:cNvSpPr/>
            <p:nvPr/>
          </p:nvSpPr>
          <p:spPr>
            <a:xfrm>
              <a:off x="0" y="0"/>
              <a:ext cx="3053593" cy="6858000"/>
            </a:xfrm>
            <a:prstGeom prst="rect">
              <a:avLst/>
            </a:prstGeom>
            <a:grp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37" name="Vienādsānu trīsstūris 36">
              <a:extLst>
                <a:ext uri="{FF2B5EF4-FFF2-40B4-BE49-F238E27FC236}">
                  <a16:creationId xmlns:a16="http://schemas.microsoft.com/office/drawing/2014/main" id="{05009CF0-58AE-B341-7FC1-E94516018569}"/>
                </a:ext>
              </a:extLst>
            </p:cNvPr>
            <p:cNvSpPr/>
            <p:nvPr/>
          </p:nvSpPr>
          <p:spPr>
            <a:xfrm rot="5400000">
              <a:off x="2441197" y="1258348"/>
              <a:ext cx="1761688" cy="536895"/>
            </a:xfrm>
            <a:prstGeom prst="triangle">
              <a:avLst/>
            </a:prstGeom>
            <a:grp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grpSp>
      <p:grpSp>
        <p:nvGrpSpPr>
          <p:cNvPr id="38" name="Grupa 37">
            <a:extLst>
              <a:ext uri="{FF2B5EF4-FFF2-40B4-BE49-F238E27FC236}">
                <a16:creationId xmlns:a16="http://schemas.microsoft.com/office/drawing/2014/main" id="{A3DB1164-18FF-BB4E-7873-9565B373D62F}"/>
              </a:ext>
            </a:extLst>
          </p:cNvPr>
          <p:cNvGrpSpPr/>
          <p:nvPr/>
        </p:nvGrpSpPr>
        <p:grpSpPr>
          <a:xfrm>
            <a:off x="1065402" y="-6998"/>
            <a:ext cx="5385732" cy="10287000"/>
            <a:chOff x="0" y="0"/>
            <a:chExt cx="3590488" cy="6858000"/>
          </a:xfrm>
          <a:solidFill>
            <a:schemeClr val="accent1">
              <a:lumMod val="60000"/>
              <a:lumOff val="40000"/>
            </a:schemeClr>
          </a:solidFill>
        </p:grpSpPr>
        <p:sp>
          <p:nvSpPr>
            <p:cNvPr id="39" name="Taisnstūris 38">
              <a:extLst>
                <a:ext uri="{FF2B5EF4-FFF2-40B4-BE49-F238E27FC236}">
                  <a16:creationId xmlns:a16="http://schemas.microsoft.com/office/drawing/2014/main" id="{9EC702C2-3070-AE99-141C-3C2ACDAD6534}"/>
                </a:ext>
              </a:extLst>
            </p:cNvPr>
            <p:cNvSpPr/>
            <p:nvPr/>
          </p:nvSpPr>
          <p:spPr>
            <a:xfrm>
              <a:off x="0" y="0"/>
              <a:ext cx="3053593" cy="6858000"/>
            </a:xfrm>
            <a:prstGeom prst="rect">
              <a:avLst/>
            </a:prstGeom>
            <a:grp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40" name="Vienādsānu trīsstūris 39">
              <a:extLst>
                <a:ext uri="{FF2B5EF4-FFF2-40B4-BE49-F238E27FC236}">
                  <a16:creationId xmlns:a16="http://schemas.microsoft.com/office/drawing/2014/main" id="{6024D563-2211-9EC3-B66C-83DD51AAF9F8}"/>
                </a:ext>
              </a:extLst>
            </p:cNvPr>
            <p:cNvSpPr/>
            <p:nvPr/>
          </p:nvSpPr>
          <p:spPr>
            <a:xfrm rot="5400000">
              <a:off x="2441197" y="1258348"/>
              <a:ext cx="1761688" cy="536895"/>
            </a:xfrm>
            <a:prstGeom prst="triangle">
              <a:avLst/>
            </a:prstGeom>
            <a:grp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grpSp>
      <p:sp>
        <p:nvSpPr>
          <p:cNvPr id="20" name="TextBox 19">
            <a:extLst>
              <a:ext uri="{FF2B5EF4-FFF2-40B4-BE49-F238E27FC236}">
                <a16:creationId xmlns:a16="http://schemas.microsoft.com/office/drawing/2014/main" id="{BB00628D-EC92-7F50-2177-E2CD17C23889}"/>
              </a:ext>
            </a:extLst>
          </p:cNvPr>
          <p:cNvSpPr txBox="1"/>
          <p:nvPr/>
        </p:nvSpPr>
        <p:spPr>
          <a:xfrm>
            <a:off x="5510513" y="6553592"/>
            <a:ext cx="12563133" cy="923330"/>
          </a:xfrm>
          <a:prstGeom prst="rect">
            <a:avLst/>
          </a:prstGeom>
          <a:noFill/>
        </p:spPr>
        <p:txBody>
          <a:bodyPr wrap="square" rtlCol="0">
            <a:spAutoFit/>
          </a:bodyPr>
          <a:lstStyle/>
          <a:p>
            <a:pPr algn="ctr"/>
            <a:r>
              <a:rPr lang="lv-LV" sz="5400" b="1" dirty="0"/>
              <a:t>DRUKĀTIE MATERIĀLI</a:t>
            </a:r>
          </a:p>
        </p:txBody>
      </p:sp>
      <p:sp>
        <p:nvSpPr>
          <p:cNvPr id="3" name="TextBox 2">
            <a:extLst>
              <a:ext uri="{FF2B5EF4-FFF2-40B4-BE49-F238E27FC236}">
                <a16:creationId xmlns:a16="http://schemas.microsoft.com/office/drawing/2014/main" id="{9F2842E3-3E06-D153-9B86-DC0CB076E7E7}"/>
              </a:ext>
            </a:extLst>
          </p:cNvPr>
          <p:cNvSpPr txBox="1"/>
          <p:nvPr/>
        </p:nvSpPr>
        <p:spPr>
          <a:xfrm>
            <a:off x="6464354" y="3938215"/>
            <a:ext cx="11519672" cy="1754326"/>
          </a:xfrm>
          <a:prstGeom prst="rect">
            <a:avLst/>
          </a:prstGeom>
          <a:noFill/>
        </p:spPr>
        <p:txBody>
          <a:bodyPr wrap="square" rtlCol="0">
            <a:spAutoFit/>
          </a:bodyPr>
          <a:lstStyle/>
          <a:p>
            <a:pPr algn="ctr"/>
            <a:r>
              <a:rPr lang="lv-LV" sz="5400" b="1" dirty="0"/>
              <a:t>Kurzemes plānošanas reģiona īstenotās aktivitātes 2023.gadā</a:t>
            </a:r>
          </a:p>
        </p:txBody>
      </p:sp>
      <p:grpSp>
        <p:nvGrpSpPr>
          <p:cNvPr id="17" name="Grupa 16">
            <a:extLst>
              <a:ext uri="{FF2B5EF4-FFF2-40B4-BE49-F238E27FC236}">
                <a16:creationId xmlns:a16="http://schemas.microsoft.com/office/drawing/2014/main" id="{25F9E61B-4BFD-6991-2C1B-09442F125C10}"/>
              </a:ext>
            </a:extLst>
          </p:cNvPr>
          <p:cNvGrpSpPr/>
          <p:nvPr/>
        </p:nvGrpSpPr>
        <p:grpSpPr>
          <a:xfrm>
            <a:off x="1378339" y="6998"/>
            <a:ext cx="4759268" cy="10287000"/>
            <a:chOff x="0" y="0"/>
            <a:chExt cx="3590488" cy="6858000"/>
          </a:xfrm>
          <a:solidFill>
            <a:srgbClr val="2A4B86"/>
          </a:solidFill>
        </p:grpSpPr>
        <p:sp>
          <p:nvSpPr>
            <p:cNvPr id="18" name="Taisnstūris 17">
              <a:extLst>
                <a:ext uri="{FF2B5EF4-FFF2-40B4-BE49-F238E27FC236}">
                  <a16:creationId xmlns:a16="http://schemas.microsoft.com/office/drawing/2014/main" id="{B756423F-64B3-2310-1458-5ADF4B5F0D1E}"/>
                </a:ext>
              </a:extLst>
            </p:cNvPr>
            <p:cNvSpPr/>
            <p:nvPr/>
          </p:nvSpPr>
          <p:spPr>
            <a:xfrm>
              <a:off x="0" y="0"/>
              <a:ext cx="3053593" cy="6858000"/>
            </a:xfrm>
            <a:prstGeom prst="rect">
              <a:avLst/>
            </a:prstGeom>
            <a:grpFill/>
            <a:ln>
              <a:solidFill>
                <a:srgbClr val="2A4B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22" name="Vienādsānu trīsstūris 21">
              <a:extLst>
                <a:ext uri="{FF2B5EF4-FFF2-40B4-BE49-F238E27FC236}">
                  <a16:creationId xmlns:a16="http://schemas.microsoft.com/office/drawing/2014/main" id="{05803AB9-0B1A-D61D-ADED-33F928F52237}"/>
                </a:ext>
              </a:extLst>
            </p:cNvPr>
            <p:cNvSpPr/>
            <p:nvPr/>
          </p:nvSpPr>
          <p:spPr>
            <a:xfrm rot="5400000">
              <a:off x="2441197" y="1258348"/>
              <a:ext cx="1761688" cy="536895"/>
            </a:xfrm>
            <a:prstGeom prst="triangle">
              <a:avLst/>
            </a:prstGeom>
            <a:grpFill/>
            <a:ln>
              <a:solidFill>
                <a:srgbClr val="2A4B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grpSp>
      <p:sp>
        <p:nvSpPr>
          <p:cNvPr id="24" name="Taisnstūris 23">
            <a:extLst>
              <a:ext uri="{FF2B5EF4-FFF2-40B4-BE49-F238E27FC236}">
                <a16:creationId xmlns:a16="http://schemas.microsoft.com/office/drawing/2014/main" id="{6EDED8C2-A2C9-C83F-9E92-0FE0441585A7}"/>
              </a:ext>
            </a:extLst>
          </p:cNvPr>
          <p:cNvSpPr/>
          <p:nvPr/>
        </p:nvSpPr>
        <p:spPr>
          <a:xfrm>
            <a:off x="0" y="0"/>
            <a:ext cx="1508490" cy="10287000"/>
          </a:xfrm>
          <a:prstGeom prst="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25" name="Vienādsānu trīsstūris 24">
            <a:extLst>
              <a:ext uri="{FF2B5EF4-FFF2-40B4-BE49-F238E27FC236}">
                <a16:creationId xmlns:a16="http://schemas.microsoft.com/office/drawing/2014/main" id="{1D129911-4782-F571-CCD8-8D198978F060}"/>
              </a:ext>
            </a:extLst>
          </p:cNvPr>
          <p:cNvSpPr/>
          <p:nvPr/>
        </p:nvSpPr>
        <p:spPr>
          <a:xfrm rot="5400000">
            <a:off x="589896" y="1887523"/>
            <a:ext cx="2642532" cy="805343"/>
          </a:xfrm>
          <a:prstGeom prst="triangle">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26" name="TextBox 25">
            <a:extLst>
              <a:ext uri="{FF2B5EF4-FFF2-40B4-BE49-F238E27FC236}">
                <a16:creationId xmlns:a16="http://schemas.microsoft.com/office/drawing/2014/main" id="{BA004224-1F13-B743-D0EB-958F12596C47}"/>
              </a:ext>
            </a:extLst>
          </p:cNvPr>
          <p:cNvSpPr txBox="1"/>
          <p:nvPr/>
        </p:nvSpPr>
        <p:spPr>
          <a:xfrm rot="16200000">
            <a:off x="-2348565" y="4977519"/>
            <a:ext cx="6691523" cy="553998"/>
          </a:xfrm>
          <a:prstGeom prst="rect">
            <a:avLst/>
          </a:prstGeom>
          <a:noFill/>
        </p:spPr>
        <p:txBody>
          <a:bodyPr wrap="square" rtlCol="0">
            <a:spAutoFit/>
          </a:bodyPr>
          <a:lstStyle/>
          <a:p>
            <a:r>
              <a:rPr lang="lv-LV" sz="3000" b="1" dirty="0">
                <a:solidFill>
                  <a:schemeClr val="bg1"/>
                </a:solidFill>
              </a:rPr>
              <a:t>DRUKĀTIE MATERIĀLI</a:t>
            </a:r>
          </a:p>
        </p:txBody>
      </p:sp>
      <p:sp>
        <p:nvSpPr>
          <p:cNvPr id="29" name="TextBox 28">
            <a:extLst>
              <a:ext uri="{FF2B5EF4-FFF2-40B4-BE49-F238E27FC236}">
                <a16:creationId xmlns:a16="http://schemas.microsoft.com/office/drawing/2014/main" id="{2CC99BAF-56EF-EE0A-3485-64D0B84AF46E}"/>
              </a:ext>
            </a:extLst>
          </p:cNvPr>
          <p:cNvSpPr txBox="1"/>
          <p:nvPr/>
        </p:nvSpPr>
        <p:spPr>
          <a:xfrm>
            <a:off x="1448675" y="6226346"/>
            <a:ext cx="3957291" cy="923330"/>
          </a:xfrm>
          <a:prstGeom prst="rect">
            <a:avLst/>
          </a:prstGeom>
          <a:noFill/>
        </p:spPr>
        <p:txBody>
          <a:bodyPr wrap="square" rtlCol="0">
            <a:spAutoFit/>
          </a:bodyPr>
          <a:lstStyle/>
          <a:p>
            <a:pPr algn="ctr"/>
            <a:r>
              <a:rPr lang="lv-LV" sz="5400" b="1" dirty="0">
                <a:solidFill>
                  <a:schemeClr val="bg1"/>
                </a:solidFill>
              </a:rPr>
              <a:t>3</a:t>
            </a:r>
          </a:p>
        </p:txBody>
      </p:sp>
      <p:sp>
        <p:nvSpPr>
          <p:cNvPr id="30" name="TextBox 29">
            <a:extLst>
              <a:ext uri="{FF2B5EF4-FFF2-40B4-BE49-F238E27FC236}">
                <a16:creationId xmlns:a16="http://schemas.microsoft.com/office/drawing/2014/main" id="{66588055-D370-F74B-E7A2-2F20ABE3B108}"/>
              </a:ext>
            </a:extLst>
          </p:cNvPr>
          <p:cNvSpPr txBox="1"/>
          <p:nvPr/>
        </p:nvSpPr>
        <p:spPr>
          <a:xfrm>
            <a:off x="1589549" y="8386671"/>
            <a:ext cx="3642074" cy="1569660"/>
          </a:xfrm>
          <a:prstGeom prst="rect">
            <a:avLst/>
          </a:prstGeom>
          <a:noFill/>
        </p:spPr>
        <p:txBody>
          <a:bodyPr wrap="square">
            <a:spAutoFit/>
          </a:bodyPr>
          <a:lstStyle/>
          <a:p>
            <a:r>
              <a:rPr lang="lv-LV" sz="2400" b="1" dirty="0">
                <a:solidFill>
                  <a:schemeClr val="bg1"/>
                </a:solidFill>
              </a:rPr>
              <a:t>Izdoti tādās jomās, kā:</a:t>
            </a:r>
          </a:p>
          <a:p>
            <a:pPr marL="428625" indent="-428625">
              <a:buFont typeface="Arial" panose="020B0604020202020204" pitchFamily="34" charset="0"/>
              <a:buChar char="•"/>
            </a:pPr>
            <a:r>
              <a:rPr lang="lv-LV" sz="2400" b="1" dirty="0">
                <a:solidFill>
                  <a:schemeClr val="bg1"/>
                </a:solidFill>
              </a:rPr>
              <a:t>Tūrisms,</a:t>
            </a:r>
          </a:p>
          <a:p>
            <a:pPr marL="428625" indent="-428625">
              <a:buFont typeface="Arial" panose="020B0604020202020204" pitchFamily="34" charset="0"/>
              <a:buChar char="•"/>
            </a:pPr>
            <a:r>
              <a:rPr lang="lv-LV" sz="2400" b="1" dirty="0">
                <a:solidFill>
                  <a:schemeClr val="bg1"/>
                </a:solidFill>
              </a:rPr>
              <a:t>Sociālo pakalpojumu attīstība.</a:t>
            </a:r>
          </a:p>
        </p:txBody>
      </p:sp>
      <p:sp>
        <p:nvSpPr>
          <p:cNvPr id="31" name="TextBox 30">
            <a:extLst>
              <a:ext uri="{FF2B5EF4-FFF2-40B4-BE49-F238E27FC236}">
                <a16:creationId xmlns:a16="http://schemas.microsoft.com/office/drawing/2014/main" id="{821CC4ED-C5EB-A56B-F8A5-0656A208C0CB}"/>
              </a:ext>
            </a:extLst>
          </p:cNvPr>
          <p:cNvSpPr txBox="1"/>
          <p:nvPr/>
        </p:nvSpPr>
        <p:spPr>
          <a:xfrm>
            <a:off x="1573951" y="7087214"/>
            <a:ext cx="3572531" cy="923330"/>
          </a:xfrm>
          <a:prstGeom prst="rect">
            <a:avLst/>
          </a:prstGeom>
          <a:noFill/>
        </p:spPr>
        <p:txBody>
          <a:bodyPr wrap="square" rtlCol="0">
            <a:spAutoFit/>
          </a:bodyPr>
          <a:lstStyle/>
          <a:p>
            <a:pPr algn="ctr"/>
            <a:r>
              <a:rPr lang="lv-LV" sz="2700" b="1" dirty="0">
                <a:solidFill>
                  <a:schemeClr val="bg1"/>
                </a:solidFill>
              </a:rPr>
              <a:t>INFORMATĪVI MATERIĀLI</a:t>
            </a:r>
          </a:p>
        </p:txBody>
      </p:sp>
      <p:sp>
        <p:nvSpPr>
          <p:cNvPr id="41" name="TextBox 40">
            <a:extLst>
              <a:ext uri="{FF2B5EF4-FFF2-40B4-BE49-F238E27FC236}">
                <a16:creationId xmlns:a16="http://schemas.microsoft.com/office/drawing/2014/main" id="{364AF711-0CC6-0746-D5FF-163798D16CF9}"/>
              </a:ext>
            </a:extLst>
          </p:cNvPr>
          <p:cNvSpPr txBox="1"/>
          <p:nvPr/>
        </p:nvSpPr>
        <p:spPr>
          <a:xfrm>
            <a:off x="1531152" y="5348051"/>
            <a:ext cx="3957291" cy="738664"/>
          </a:xfrm>
          <a:prstGeom prst="rect">
            <a:avLst/>
          </a:prstGeom>
          <a:noFill/>
        </p:spPr>
        <p:txBody>
          <a:bodyPr wrap="square" rtlCol="0">
            <a:spAutoFit/>
          </a:bodyPr>
          <a:lstStyle/>
          <a:p>
            <a:pPr algn="ctr"/>
            <a:r>
              <a:rPr lang="lv-LV" sz="4200" b="1" dirty="0">
                <a:solidFill>
                  <a:schemeClr val="bg1"/>
                </a:solidFill>
              </a:rPr>
              <a:t>PAVISAM KOPĀ:</a:t>
            </a:r>
          </a:p>
        </p:txBody>
      </p:sp>
      <p:pic>
        <p:nvPicPr>
          <p:cNvPr id="42" name="Attēls 41">
            <a:extLst>
              <a:ext uri="{FF2B5EF4-FFF2-40B4-BE49-F238E27FC236}">
                <a16:creationId xmlns:a16="http://schemas.microsoft.com/office/drawing/2014/main" id="{8E764FE9-8AE8-4BE4-A634-EFCE95D895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318884" y="9222869"/>
            <a:ext cx="1363410" cy="433014"/>
          </a:xfrm>
          <a:prstGeom prst="rect">
            <a:avLst/>
          </a:prstGeom>
        </p:spPr>
      </p:pic>
      <p:sp>
        <p:nvSpPr>
          <p:cNvPr id="43" name="Taisnstūris 42">
            <a:hlinkClick r:id="rId3"/>
            <a:extLst>
              <a:ext uri="{FF2B5EF4-FFF2-40B4-BE49-F238E27FC236}">
                <a16:creationId xmlns:a16="http://schemas.microsoft.com/office/drawing/2014/main" id="{E612DFEB-169F-5E2B-7BD4-C6D0710B011C}"/>
              </a:ext>
            </a:extLst>
          </p:cNvPr>
          <p:cNvSpPr/>
          <p:nvPr/>
        </p:nvSpPr>
        <p:spPr>
          <a:xfrm>
            <a:off x="2253198" y="297581"/>
            <a:ext cx="2777913" cy="3971232"/>
          </a:xfrm>
          <a:prstGeom prst="rect">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pic>
        <p:nvPicPr>
          <p:cNvPr id="44" name="Attēls 43">
            <a:extLst>
              <a:ext uri="{FF2B5EF4-FFF2-40B4-BE49-F238E27FC236}">
                <a16:creationId xmlns:a16="http://schemas.microsoft.com/office/drawing/2014/main" id="{E9FD7A0F-0AC9-CE5F-97AB-5353A46430D4}"/>
              </a:ext>
            </a:extLst>
          </p:cNvPr>
          <p:cNvPicPr>
            <a:picLocks noChangeAspect="1"/>
          </p:cNvPicPr>
          <p:nvPr/>
        </p:nvPicPr>
        <p:blipFill>
          <a:blip r:embed="rId5"/>
          <a:stretch>
            <a:fillRect/>
          </a:stretch>
        </p:blipFill>
        <p:spPr>
          <a:xfrm>
            <a:off x="3015501" y="297580"/>
            <a:ext cx="1038414" cy="3983060"/>
          </a:xfrm>
          <a:prstGeom prst="rect">
            <a:avLst/>
          </a:prstGeom>
        </p:spPr>
      </p:pic>
      <p:pic>
        <p:nvPicPr>
          <p:cNvPr id="45" name="Attēls 44">
            <a:extLst>
              <a:ext uri="{FF2B5EF4-FFF2-40B4-BE49-F238E27FC236}">
                <a16:creationId xmlns:a16="http://schemas.microsoft.com/office/drawing/2014/main" id="{F9069BEB-61DD-B65E-9B12-E0D1A53224D1}"/>
              </a:ext>
            </a:extLst>
          </p:cNvPr>
          <p:cNvPicPr>
            <a:picLocks noChangeAspect="1"/>
          </p:cNvPicPr>
          <p:nvPr/>
        </p:nvPicPr>
        <p:blipFill>
          <a:blip r:embed="rId6"/>
          <a:stretch>
            <a:fillRect/>
          </a:stretch>
        </p:blipFill>
        <p:spPr>
          <a:xfrm>
            <a:off x="4032056" y="284503"/>
            <a:ext cx="1098537" cy="3984311"/>
          </a:xfrm>
          <a:prstGeom prst="rect">
            <a:avLst/>
          </a:prstGeom>
        </p:spPr>
      </p:pic>
    </p:spTree>
    <p:extLst>
      <p:ext uri="{BB962C8B-B14F-4D97-AF65-F5344CB8AC3E}">
        <p14:creationId xmlns:p14="http://schemas.microsoft.com/office/powerpoint/2010/main" val="35276617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upa 26">
            <a:extLst>
              <a:ext uri="{FF2B5EF4-FFF2-40B4-BE49-F238E27FC236}">
                <a16:creationId xmlns:a16="http://schemas.microsoft.com/office/drawing/2014/main" id="{93804007-05C8-CBD0-2613-6117B407AD37}"/>
              </a:ext>
            </a:extLst>
          </p:cNvPr>
          <p:cNvGrpSpPr/>
          <p:nvPr/>
        </p:nvGrpSpPr>
        <p:grpSpPr>
          <a:xfrm>
            <a:off x="13246676" y="-6998"/>
            <a:ext cx="4759268" cy="10287000"/>
            <a:chOff x="0" y="0"/>
            <a:chExt cx="3590488" cy="6858000"/>
          </a:xfrm>
          <a:solidFill>
            <a:srgbClr val="799AD5"/>
          </a:solidFill>
        </p:grpSpPr>
        <p:sp>
          <p:nvSpPr>
            <p:cNvPr id="28" name="Taisnstūris 27">
              <a:extLst>
                <a:ext uri="{FF2B5EF4-FFF2-40B4-BE49-F238E27FC236}">
                  <a16:creationId xmlns:a16="http://schemas.microsoft.com/office/drawing/2014/main" id="{17D3FC71-5CA1-5F02-8C74-52B1E575168A}"/>
                </a:ext>
              </a:extLst>
            </p:cNvPr>
            <p:cNvSpPr/>
            <p:nvPr/>
          </p:nvSpPr>
          <p:spPr>
            <a:xfrm>
              <a:off x="0" y="0"/>
              <a:ext cx="3053593" cy="6858000"/>
            </a:xfrm>
            <a:prstGeom prst="rect">
              <a:avLst/>
            </a:prstGeom>
            <a:grpFill/>
            <a:ln>
              <a:solidFill>
                <a:srgbClr val="799A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29" name="Vienādsānu trīsstūris 28">
              <a:extLst>
                <a:ext uri="{FF2B5EF4-FFF2-40B4-BE49-F238E27FC236}">
                  <a16:creationId xmlns:a16="http://schemas.microsoft.com/office/drawing/2014/main" id="{3DCDD9AB-DE6D-04A7-61B3-1422BF9F8CE7}"/>
                </a:ext>
              </a:extLst>
            </p:cNvPr>
            <p:cNvSpPr/>
            <p:nvPr/>
          </p:nvSpPr>
          <p:spPr>
            <a:xfrm rot="5400000">
              <a:off x="2441197" y="1258348"/>
              <a:ext cx="1761688" cy="536895"/>
            </a:xfrm>
            <a:prstGeom prst="triangle">
              <a:avLst/>
            </a:prstGeom>
            <a:grpFill/>
            <a:ln>
              <a:solidFill>
                <a:srgbClr val="799A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grpSp>
      <p:grpSp>
        <p:nvGrpSpPr>
          <p:cNvPr id="24" name="Grupa 23">
            <a:extLst>
              <a:ext uri="{FF2B5EF4-FFF2-40B4-BE49-F238E27FC236}">
                <a16:creationId xmlns:a16="http://schemas.microsoft.com/office/drawing/2014/main" id="{325ECF5A-4DE3-8DAE-64AB-870A1ACECB3A}"/>
              </a:ext>
            </a:extLst>
          </p:cNvPr>
          <p:cNvGrpSpPr/>
          <p:nvPr/>
        </p:nvGrpSpPr>
        <p:grpSpPr>
          <a:xfrm>
            <a:off x="9440062" y="-6998"/>
            <a:ext cx="4759268" cy="10287000"/>
            <a:chOff x="0" y="0"/>
            <a:chExt cx="3590488" cy="6858000"/>
          </a:xfrm>
          <a:solidFill>
            <a:srgbClr val="507BC8"/>
          </a:solidFill>
        </p:grpSpPr>
        <p:sp>
          <p:nvSpPr>
            <p:cNvPr id="25" name="Taisnstūris 24">
              <a:extLst>
                <a:ext uri="{FF2B5EF4-FFF2-40B4-BE49-F238E27FC236}">
                  <a16:creationId xmlns:a16="http://schemas.microsoft.com/office/drawing/2014/main" id="{35A699C8-CBA0-DE65-E861-1C95097A11C9}"/>
                </a:ext>
              </a:extLst>
            </p:cNvPr>
            <p:cNvSpPr/>
            <p:nvPr/>
          </p:nvSpPr>
          <p:spPr>
            <a:xfrm>
              <a:off x="0" y="0"/>
              <a:ext cx="3053593" cy="6858000"/>
            </a:xfrm>
            <a:prstGeom prst="rect">
              <a:avLst/>
            </a:prstGeom>
            <a:grpFill/>
            <a:ln>
              <a:solidFill>
                <a:srgbClr val="507BC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26" name="Vienādsānu trīsstūris 25">
              <a:extLst>
                <a:ext uri="{FF2B5EF4-FFF2-40B4-BE49-F238E27FC236}">
                  <a16:creationId xmlns:a16="http://schemas.microsoft.com/office/drawing/2014/main" id="{FE22DAC5-7D9F-C670-4A3C-72B4791CE2B9}"/>
                </a:ext>
              </a:extLst>
            </p:cNvPr>
            <p:cNvSpPr/>
            <p:nvPr/>
          </p:nvSpPr>
          <p:spPr>
            <a:xfrm rot="5400000">
              <a:off x="2441197" y="1258348"/>
              <a:ext cx="1761688" cy="536895"/>
            </a:xfrm>
            <a:prstGeom prst="triangle">
              <a:avLst/>
            </a:prstGeom>
            <a:grpFill/>
            <a:ln>
              <a:solidFill>
                <a:srgbClr val="507BC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grpSp>
      <p:grpSp>
        <p:nvGrpSpPr>
          <p:cNvPr id="18" name="Grupa 17">
            <a:extLst>
              <a:ext uri="{FF2B5EF4-FFF2-40B4-BE49-F238E27FC236}">
                <a16:creationId xmlns:a16="http://schemas.microsoft.com/office/drawing/2014/main" id="{37941D59-5366-A20E-D43B-2DA1E9B8C72D}"/>
              </a:ext>
            </a:extLst>
          </p:cNvPr>
          <p:cNvGrpSpPr/>
          <p:nvPr/>
        </p:nvGrpSpPr>
        <p:grpSpPr>
          <a:xfrm>
            <a:off x="5392460" y="-6998"/>
            <a:ext cx="4759268" cy="10287000"/>
            <a:chOff x="0" y="0"/>
            <a:chExt cx="3590488" cy="6858000"/>
          </a:xfrm>
          <a:solidFill>
            <a:srgbClr val="3965B5"/>
          </a:solidFill>
        </p:grpSpPr>
        <p:sp>
          <p:nvSpPr>
            <p:cNvPr id="22" name="Taisnstūris 21">
              <a:extLst>
                <a:ext uri="{FF2B5EF4-FFF2-40B4-BE49-F238E27FC236}">
                  <a16:creationId xmlns:a16="http://schemas.microsoft.com/office/drawing/2014/main" id="{69BB3321-F82E-4AA8-A37C-95F02BE99D4E}"/>
                </a:ext>
              </a:extLst>
            </p:cNvPr>
            <p:cNvSpPr/>
            <p:nvPr/>
          </p:nvSpPr>
          <p:spPr>
            <a:xfrm>
              <a:off x="0" y="0"/>
              <a:ext cx="3053593" cy="6858000"/>
            </a:xfrm>
            <a:prstGeom prst="rect">
              <a:avLst/>
            </a:prstGeom>
            <a:grpFill/>
            <a:ln>
              <a:solidFill>
                <a:srgbClr val="3965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23" name="Vienādsānu trīsstūris 22">
              <a:extLst>
                <a:ext uri="{FF2B5EF4-FFF2-40B4-BE49-F238E27FC236}">
                  <a16:creationId xmlns:a16="http://schemas.microsoft.com/office/drawing/2014/main" id="{1FD8D85F-7F8C-3B38-9871-0F128AC71FE4}"/>
                </a:ext>
              </a:extLst>
            </p:cNvPr>
            <p:cNvSpPr/>
            <p:nvPr/>
          </p:nvSpPr>
          <p:spPr>
            <a:xfrm rot="5400000">
              <a:off x="2441197" y="1258348"/>
              <a:ext cx="1761688" cy="536895"/>
            </a:xfrm>
            <a:prstGeom prst="triangle">
              <a:avLst/>
            </a:prstGeom>
            <a:grpFill/>
            <a:ln>
              <a:solidFill>
                <a:srgbClr val="3965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grpSp>
      <p:grpSp>
        <p:nvGrpSpPr>
          <p:cNvPr id="3" name="Grupa 2">
            <a:extLst>
              <a:ext uri="{FF2B5EF4-FFF2-40B4-BE49-F238E27FC236}">
                <a16:creationId xmlns:a16="http://schemas.microsoft.com/office/drawing/2014/main" id="{148352F0-CA21-CE8F-77CA-F192B0044948}"/>
              </a:ext>
            </a:extLst>
          </p:cNvPr>
          <p:cNvGrpSpPr/>
          <p:nvPr/>
        </p:nvGrpSpPr>
        <p:grpSpPr>
          <a:xfrm>
            <a:off x="1378339" y="6998"/>
            <a:ext cx="4759268" cy="10287000"/>
            <a:chOff x="0" y="0"/>
            <a:chExt cx="3590488" cy="6858000"/>
          </a:xfrm>
          <a:solidFill>
            <a:srgbClr val="2A4B86"/>
          </a:solidFill>
        </p:grpSpPr>
        <p:sp>
          <p:nvSpPr>
            <p:cNvPr id="4" name="Taisnstūris 3">
              <a:extLst>
                <a:ext uri="{FF2B5EF4-FFF2-40B4-BE49-F238E27FC236}">
                  <a16:creationId xmlns:a16="http://schemas.microsoft.com/office/drawing/2014/main" id="{43B4E074-AD98-FBA9-C7B6-335A24D1A3BA}"/>
                </a:ext>
              </a:extLst>
            </p:cNvPr>
            <p:cNvSpPr/>
            <p:nvPr/>
          </p:nvSpPr>
          <p:spPr>
            <a:xfrm>
              <a:off x="0" y="0"/>
              <a:ext cx="3053593" cy="6858000"/>
            </a:xfrm>
            <a:prstGeom prst="rect">
              <a:avLst/>
            </a:prstGeom>
            <a:grpFill/>
            <a:ln>
              <a:solidFill>
                <a:srgbClr val="2A4B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17" name="Vienādsānu trīsstūris 16">
              <a:extLst>
                <a:ext uri="{FF2B5EF4-FFF2-40B4-BE49-F238E27FC236}">
                  <a16:creationId xmlns:a16="http://schemas.microsoft.com/office/drawing/2014/main" id="{6F6A1BD1-1A44-5A53-F873-7EA740771A30}"/>
                </a:ext>
              </a:extLst>
            </p:cNvPr>
            <p:cNvSpPr/>
            <p:nvPr/>
          </p:nvSpPr>
          <p:spPr>
            <a:xfrm rot="5400000">
              <a:off x="2441197" y="1258348"/>
              <a:ext cx="1761688" cy="536895"/>
            </a:xfrm>
            <a:prstGeom prst="triangle">
              <a:avLst/>
            </a:prstGeom>
            <a:grpFill/>
            <a:ln>
              <a:solidFill>
                <a:srgbClr val="2A4B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grpSp>
      <p:sp>
        <p:nvSpPr>
          <p:cNvPr id="5" name="Taisnstūris 4">
            <a:extLst>
              <a:ext uri="{FF2B5EF4-FFF2-40B4-BE49-F238E27FC236}">
                <a16:creationId xmlns:a16="http://schemas.microsoft.com/office/drawing/2014/main" id="{5BD0A06F-4C03-CA9F-2C51-19A3397CBA1C}"/>
              </a:ext>
            </a:extLst>
          </p:cNvPr>
          <p:cNvSpPr/>
          <p:nvPr/>
        </p:nvSpPr>
        <p:spPr>
          <a:xfrm>
            <a:off x="-21142" y="0"/>
            <a:ext cx="1529633" cy="10287000"/>
          </a:xfrm>
          <a:prstGeom prst="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6" name="Vienādsānu trīsstūris 5">
            <a:extLst>
              <a:ext uri="{FF2B5EF4-FFF2-40B4-BE49-F238E27FC236}">
                <a16:creationId xmlns:a16="http://schemas.microsoft.com/office/drawing/2014/main" id="{92BA9CA0-DB0D-DDA5-2AF4-42769B45238C}"/>
              </a:ext>
            </a:extLst>
          </p:cNvPr>
          <p:cNvSpPr/>
          <p:nvPr/>
        </p:nvSpPr>
        <p:spPr>
          <a:xfrm rot="5400000">
            <a:off x="589896" y="1887523"/>
            <a:ext cx="2642532" cy="805343"/>
          </a:xfrm>
          <a:prstGeom prst="triangle">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34" name="TextBox 33">
            <a:extLst>
              <a:ext uri="{FF2B5EF4-FFF2-40B4-BE49-F238E27FC236}">
                <a16:creationId xmlns:a16="http://schemas.microsoft.com/office/drawing/2014/main" id="{735E9A21-0C5F-E32F-7FAA-0BBE2487CBF3}"/>
              </a:ext>
            </a:extLst>
          </p:cNvPr>
          <p:cNvSpPr txBox="1"/>
          <p:nvPr/>
        </p:nvSpPr>
        <p:spPr>
          <a:xfrm>
            <a:off x="13356579" y="4513468"/>
            <a:ext cx="3930825" cy="1119537"/>
          </a:xfrm>
          <a:prstGeom prst="rect">
            <a:avLst/>
          </a:prstGeom>
          <a:noFill/>
        </p:spPr>
        <p:txBody>
          <a:bodyPr wrap="square" rtlCol="0">
            <a:spAutoFit/>
          </a:bodyPr>
          <a:lstStyle/>
          <a:p>
            <a:pPr algn="ctr"/>
            <a:r>
              <a:rPr lang="lv-LV" sz="4650" b="1" dirty="0">
                <a:solidFill>
                  <a:schemeClr val="bg1"/>
                </a:solidFill>
              </a:rPr>
              <a:t>CEĻVEDIS</a:t>
            </a:r>
          </a:p>
          <a:p>
            <a:pPr algn="ctr"/>
            <a:r>
              <a:rPr lang="lv-LV" sz="2025" b="1" dirty="0">
                <a:solidFill>
                  <a:schemeClr val="bg1"/>
                </a:solidFill>
              </a:rPr>
              <a:t>PAR AUSTRUMBALTIJAS OSTĀM</a:t>
            </a:r>
          </a:p>
        </p:txBody>
      </p:sp>
      <p:sp>
        <p:nvSpPr>
          <p:cNvPr id="43" name="TextBox 42">
            <a:extLst>
              <a:ext uri="{FF2B5EF4-FFF2-40B4-BE49-F238E27FC236}">
                <a16:creationId xmlns:a16="http://schemas.microsoft.com/office/drawing/2014/main" id="{B3EBB520-32CA-0E44-5626-560EFECE48F4}"/>
              </a:ext>
            </a:extLst>
          </p:cNvPr>
          <p:cNvSpPr txBox="1"/>
          <p:nvPr/>
        </p:nvSpPr>
        <p:spPr>
          <a:xfrm>
            <a:off x="13464555" y="5774114"/>
            <a:ext cx="3957291" cy="923330"/>
          </a:xfrm>
          <a:prstGeom prst="rect">
            <a:avLst/>
          </a:prstGeom>
          <a:noFill/>
        </p:spPr>
        <p:txBody>
          <a:bodyPr wrap="square" rtlCol="0">
            <a:spAutoFit/>
          </a:bodyPr>
          <a:lstStyle/>
          <a:p>
            <a:pPr algn="ctr"/>
            <a:r>
              <a:rPr lang="lv-LV" sz="5400" b="1" dirty="0">
                <a:solidFill>
                  <a:schemeClr val="bg1"/>
                </a:solidFill>
              </a:rPr>
              <a:t>2 | 5000</a:t>
            </a:r>
          </a:p>
        </p:txBody>
      </p:sp>
      <p:sp>
        <p:nvSpPr>
          <p:cNvPr id="44" name="TextBox 43">
            <a:extLst>
              <a:ext uri="{FF2B5EF4-FFF2-40B4-BE49-F238E27FC236}">
                <a16:creationId xmlns:a16="http://schemas.microsoft.com/office/drawing/2014/main" id="{FB52DB5C-72F7-6B78-B27F-D763246F57B0}"/>
              </a:ext>
            </a:extLst>
          </p:cNvPr>
          <p:cNvSpPr txBox="1"/>
          <p:nvPr/>
        </p:nvSpPr>
        <p:spPr>
          <a:xfrm>
            <a:off x="15098354" y="6466452"/>
            <a:ext cx="2189976" cy="507831"/>
          </a:xfrm>
          <a:prstGeom prst="rect">
            <a:avLst/>
          </a:prstGeom>
          <a:noFill/>
        </p:spPr>
        <p:txBody>
          <a:bodyPr wrap="square" rtlCol="0">
            <a:spAutoFit/>
          </a:bodyPr>
          <a:lstStyle/>
          <a:p>
            <a:pPr algn="ctr"/>
            <a:r>
              <a:rPr lang="lv-LV" sz="2700" b="1" dirty="0">
                <a:solidFill>
                  <a:schemeClr val="bg1"/>
                </a:solidFill>
              </a:rPr>
              <a:t>eksemplāri</a:t>
            </a:r>
          </a:p>
        </p:txBody>
      </p:sp>
      <p:sp>
        <p:nvSpPr>
          <p:cNvPr id="45" name="TextBox 44">
            <a:extLst>
              <a:ext uri="{FF2B5EF4-FFF2-40B4-BE49-F238E27FC236}">
                <a16:creationId xmlns:a16="http://schemas.microsoft.com/office/drawing/2014/main" id="{737D2EF8-20A6-273C-E4F8-F4351CCD2CFE}"/>
              </a:ext>
            </a:extLst>
          </p:cNvPr>
          <p:cNvSpPr txBox="1"/>
          <p:nvPr/>
        </p:nvSpPr>
        <p:spPr>
          <a:xfrm>
            <a:off x="13424432" y="6466452"/>
            <a:ext cx="1791962" cy="507831"/>
          </a:xfrm>
          <a:prstGeom prst="rect">
            <a:avLst/>
          </a:prstGeom>
          <a:noFill/>
        </p:spPr>
        <p:txBody>
          <a:bodyPr wrap="square" rtlCol="0">
            <a:spAutoFit/>
          </a:bodyPr>
          <a:lstStyle/>
          <a:p>
            <a:pPr algn="r"/>
            <a:r>
              <a:rPr lang="lv-LV" sz="2700" b="1" dirty="0">
                <a:solidFill>
                  <a:schemeClr val="bg1"/>
                </a:solidFill>
              </a:rPr>
              <a:t>valodas</a:t>
            </a:r>
          </a:p>
        </p:txBody>
      </p:sp>
      <p:sp>
        <p:nvSpPr>
          <p:cNvPr id="46" name="TextBox 45">
            <a:extLst>
              <a:ext uri="{FF2B5EF4-FFF2-40B4-BE49-F238E27FC236}">
                <a16:creationId xmlns:a16="http://schemas.microsoft.com/office/drawing/2014/main" id="{DA66C625-02FB-1DC6-632B-DD9519B88382}"/>
              </a:ext>
            </a:extLst>
          </p:cNvPr>
          <p:cNvSpPr txBox="1"/>
          <p:nvPr/>
        </p:nvSpPr>
        <p:spPr>
          <a:xfrm>
            <a:off x="13510757" y="7091905"/>
            <a:ext cx="3747398" cy="3046988"/>
          </a:xfrm>
          <a:prstGeom prst="rect">
            <a:avLst/>
          </a:prstGeom>
          <a:noFill/>
        </p:spPr>
        <p:txBody>
          <a:bodyPr wrap="square">
            <a:spAutoFit/>
          </a:bodyPr>
          <a:lstStyle/>
          <a:p>
            <a:r>
              <a:rPr lang="lv-LV" sz="2400" b="1" kern="0" dirty="0">
                <a:solidFill>
                  <a:schemeClr val="bg1"/>
                </a:solidFill>
                <a:latin typeface="Calibri" panose="020F0502020204030204" pitchFamily="34" charset="0"/>
                <a:ea typeface="Times New Roman" panose="02020603050405020304" pitchFamily="18" charset="0"/>
              </a:rPr>
              <a:t>Ceļvedis informācijas sniegšanai par Latvijas un Igaunijas ostām vācu un angļu valodā, izplatīts: Jahtu ostās Latvijā, Igaunijā, Vācijā, jahtu tūrisma pasākumos un izstādēs Eiropā.</a:t>
            </a:r>
            <a:endParaRPr lang="lv-LV" sz="2400" b="1" dirty="0">
              <a:solidFill>
                <a:schemeClr val="bg1"/>
              </a:solidFill>
            </a:endParaRPr>
          </a:p>
        </p:txBody>
      </p:sp>
      <p:sp>
        <p:nvSpPr>
          <p:cNvPr id="15" name="Taisnstūris 14">
            <a:hlinkClick r:id="rId2"/>
            <a:extLst>
              <a:ext uri="{FF2B5EF4-FFF2-40B4-BE49-F238E27FC236}">
                <a16:creationId xmlns:a16="http://schemas.microsoft.com/office/drawing/2014/main" id="{34259E7D-2354-5386-2A13-5DC9CB8D6ECE}"/>
              </a:ext>
            </a:extLst>
          </p:cNvPr>
          <p:cNvSpPr/>
          <p:nvPr/>
        </p:nvSpPr>
        <p:spPr>
          <a:xfrm>
            <a:off x="14252744" y="297581"/>
            <a:ext cx="2777913" cy="3971232"/>
          </a:xfrm>
          <a:prstGeom prst="rect">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16" name="TextBox 15">
            <a:extLst>
              <a:ext uri="{FF2B5EF4-FFF2-40B4-BE49-F238E27FC236}">
                <a16:creationId xmlns:a16="http://schemas.microsoft.com/office/drawing/2014/main" id="{7F792240-AE60-6D35-84F6-478602BDDE30}"/>
              </a:ext>
            </a:extLst>
          </p:cNvPr>
          <p:cNvSpPr txBox="1"/>
          <p:nvPr/>
        </p:nvSpPr>
        <p:spPr>
          <a:xfrm>
            <a:off x="5322639" y="4543306"/>
            <a:ext cx="3930825" cy="1119537"/>
          </a:xfrm>
          <a:prstGeom prst="rect">
            <a:avLst/>
          </a:prstGeom>
          <a:noFill/>
        </p:spPr>
        <p:txBody>
          <a:bodyPr wrap="square" rtlCol="0">
            <a:spAutoFit/>
          </a:bodyPr>
          <a:lstStyle/>
          <a:p>
            <a:pPr algn="ctr"/>
            <a:r>
              <a:rPr lang="lv-LV" sz="4650" b="1" dirty="0">
                <a:solidFill>
                  <a:schemeClr val="bg1"/>
                </a:solidFill>
              </a:rPr>
              <a:t>CEĻVEDIS</a:t>
            </a:r>
          </a:p>
          <a:p>
            <a:pPr algn="ctr"/>
            <a:r>
              <a:rPr lang="lv-LV" sz="2025" b="1" dirty="0">
                <a:solidFill>
                  <a:schemeClr val="bg1"/>
                </a:solidFill>
              </a:rPr>
              <a:t>«IZZINI BALTUS»</a:t>
            </a:r>
          </a:p>
        </p:txBody>
      </p:sp>
      <p:sp>
        <p:nvSpPr>
          <p:cNvPr id="19" name="TextBox 18">
            <a:extLst>
              <a:ext uri="{FF2B5EF4-FFF2-40B4-BE49-F238E27FC236}">
                <a16:creationId xmlns:a16="http://schemas.microsoft.com/office/drawing/2014/main" id="{42816078-AB4C-BD36-DCF4-2562D64E0584}"/>
              </a:ext>
            </a:extLst>
          </p:cNvPr>
          <p:cNvSpPr txBox="1"/>
          <p:nvPr/>
        </p:nvSpPr>
        <p:spPr>
          <a:xfrm>
            <a:off x="5430615" y="5803952"/>
            <a:ext cx="3957291" cy="923330"/>
          </a:xfrm>
          <a:prstGeom prst="rect">
            <a:avLst/>
          </a:prstGeom>
          <a:noFill/>
        </p:spPr>
        <p:txBody>
          <a:bodyPr wrap="square" rtlCol="0">
            <a:spAutoFit/>
          </a:bodyPr>
          <a:lstStyle/>
          <a:p>
            <a:pPr algn="ctr"/>
            <a:r>
              <a:rPr lang="lv-LV" sz="5400" b="1" dirty="0">
                <a:solidFill>
                  <a:schemeClr val="bg1"/>
                </a:solidFill>
              </a:rPr>
              <a:t>3 | 16100</a:t>
            </a:r>
          </a:p>
        </p:txBody>
      </p:sp>
      <p:sp>
        <p:nvSpPr>
          <p:cNvPr id="20" name="TextBox 19">
            <a:extLst>
              <a:ext uri="{FF2B5EF4-FFF2-40B4-BE49-F238E27FC236}">
                <a16:creationId xmlns:a16="http://schemas.microsoft.com/office/drawing/2014/main" id="{A93B66F7-D4D1-30F7-8F1E-4CD45FD77981}"/>
              </a:ext>
            </a:extLst>
          </p:cNvPr>
          <p:cNvSpPr txBox="1"/>
          <p:nvPr/>
        </p:nvSpPr>
        <p:spPr>
          <a:xfrm>
            <a:off x="6840254" y="6480447"/>
            <a:ext cx="2189976" cy="507831"/>
          </a:xfrm>
          <a:prstGeom prst="rect">
            <a:avLst/>
          </a:prstGeom>
          <a:noFill/>
        </p:spPr>
        <p:txBody>
          <a:bodyPr wrap="square" rtlCol="0">
            <a:spAutoFit/>
          </a:bodyPr>
          <a:lstStyle/>
          <a:p>
            <a:pPr algn="ctr"/>
            <a:r>
              <a:rPr lang="lv-LV" sz="2700" b="1" dirty="0">
                <a:solidFill>
                  <a:schemeClr val="bg1"/>
                </a:solidFill>
              </a:rPr>
              <a:t>eksemplāri</a:t>
            </a:r>
          </a:p>
        </p:txBody>
      </p:sp>
      <p:sp>
        <p:nvSpPr>
          <p:cNvPr id="21" name="TextBox 20">
            <a:extLst>
              <a:ext uri="{FF2B5EF4-FFF2-40B4-BE49-F238E27FC236}">
                <a16:creationId xmlns:a16="http://schemas.microsoft.com/office/drawing/2014/main" id="{2ADDADA6-D215-B0BF-529B-9235BA510CDB}"/>
              </a:ext>
            </a:extLst>
          </p:cNvPr>
          <p:cNvSpPr txBox="1"/>
          <p:nvPr/>
        </p:nvSpPr>
        <p:spPr>
          <a:xfrm>
            <a:off x="5192264" y="6467298"/>
            <a:ext cx="1791962" cy="507831"/>
          </a:xfrm>
          <a:prstGeom prst="rect">
            <a:avLst/>
          </a:prstGeom>
          <a:noFill/>
        </p:spPr>
        <p:txBody>
          <a:bodyPr wrap="square" rtlCol="0">
            <a:spAutoFit/>
          </a:bodyPr>
          <a:lstStyle/>
          <a:p>
            <a:pPr algn="r"/>
            <a:r>
              <a:rPr lang="lv-LV" sz="2700" b="1" dirty="0">
                <a:solidFill>
                  <a:schemeClr val="bg1"/>
                </a:solidFill>
              </a:rPr>
              <a:t>valodas</a:t>
            </a:r>
          </a:p>
        </p:txBody>
      </p:sp>
      <p:sp>
        <p:nvSpPr>
          <p:cNvPr id="35" name="TextBox 34">
            <a:extLst>
              <a:ext uri="{FF2B5EF4-FFF2-40B4-BE49-F238E27FC236}">
                <a16:creationId xmlns:a16="http://schemas.microsoft.com/office/drawing/2014/main" id="{B5E36A8A-F21A-EA88-A7A2-4E048FC46D4A}"/>
              </a:ext>
            </a:extLst>
          </p:cNvPr>
          <p:cNvSpPr txBox="1"/>
          <p:nvPr/>
        </p:nvSpPr>
        <p:spPr>
          <a:xfrm>
            <a:off x="5458730" y="7121743"/>
            <a:ext cx="4142169" cy="3046988"/>
          </a:xfrm>
          <a:prstGeom prst="rect">
            <a:avLst/>
          </a:prstGeom>
          <a:noFill/>
        </p:spPr>
        <p:txBody>
          <a:bodyPr wrap="square">
            <a:spAutoFit/>
          </a:bodyPr>
          <a:lstStyle/>
          <a:p>
            <a:r>
              <a:rPr lang="lv-LV" sz="2400" b="1" kern="0" dirty="0">
                <a:solidFill>
                  <a:schemeClr val="bg1"/>
                </a:solidFill>
                <a:latin typeface="Calibri" panose="020F0502020204030204" pitchFamily="34" charset="0"/>
                <a:ea typeface="Times New Roman" panose="02020603050405020304" pitchFamily="18" charset="0"/>
              </a:rPr>
              <a:t>Ceļvedis informācijas sniegšanai par tūrisma vietām «Baltu ceļa» ietvaros latviešu, lietuviešu un angļu valodās, izplatīts: TIC (Kurzeme, Rīga, Jūrmala, Šauļi, Klaipēdas reģions), dažādos pasākumos Kurzemē.</a:t>
            </a:r>
            <a:endParaRPr lang="lv-LV" sz="2400" b="1" dirty="0">
              <a:solidFill>
                <a:schemeClr val="bg1"/>
              </a:solidFill>
            </a:endParaRPr>
          </a:p>
        </p:txBody>
      </p:sp>
      <p:sp>
        <p:nvSpPr>
          <p:cNvPr id="40" name="Taisnstūris 39">
            <a:hlinkClick r:id="rId4"/>
            <a:extLst>
              <a:ext uri="{FF2B5EF4-FFF2-40B4-BE49-F238E27FC236}">
                <a16:creationId xmlns:a16="http://schemas.microsoft.com/office/drawing/2014/main" id="{85DEF6CF-E734-F92E-3212-CB2FBFC126CB}"/>
              </a:ext>
            </a:extLst>
          </p:cNvPr>
          <p:cNvSpPr/>
          <p:nvPr/>
        </p:nvSpPr>
        <p:spPr>
          <a:xfrm>
            <a:off x="6145775" y="297581"/>
            <a:ext cx="2777913" cy="3971232"/>
          </a:xfrm>
          <a:prstGeom prst="rect">
            <a:avLst/>
          </a:prstGeom>
          <a:blipFill>
            <a:blip r:embed="rId5"/>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52" name="TextBox 51">
            <a:extLst>
              <a:ext uri="{FF2B5EF4-FFF2-40B4-BE49-F238E27FC236}">
                <a16:creationId xmlns:a16="http://schemas.microsoft.com/office/drawing/2014/main" id="{50B9BECE-23DE-DCFD-A015-7C836469791D}"/>
              </a:ext>
            </a:extLst>
          </p:cNvPr>
          <p:cNvSpPr txBox="1"/>
          <p:nvPr/>
        </p:nvSpPr>
        <p:spPr>
          <a:xfrm>
            <a:off x="9360515" y="4521654"/>
            <a:ext cx="4125390" cy="1742785"/>
          </a:xfrm>
          <a:prstGeom prst="rect">
            <a:avLst/>
          </a:prstGeom>
          <a:noFill/>
        </p:spPr>
        <p:txBody>
          <a:bodyPr wrap="square" rtlCol="0">
            <a:spAutoFit/>
          </a:bodyPr>
          <a:lstStyle/>
          <a:p>
            <a:pPr algn="ctr"/>
            <a:r>
              <a:rPr lang="lv-LV" sz="4650" b="1" dirty="0">
                <a:solidFill>
                  <a:schemeClr val="bg1"/>
                </a:solidFill>
              </a:rPr>
              <a:t>BROŠŪRA</a:t>
            </a:r>
          </a:p>
          <a:p>
            <a:pPr algn="ctr"/>
            <a:r>
              <a:rPr lang="lv-LV" sz="2025" b="1" dirty="0">
                <a:solidFill>
                  <a:schemeClr val="bg1"/>
                </a:solidFill>
              </a:rPr>
              <a:t>«Jauna infrastruktūra  Kurzemē  sabiedrībā balstītu sociālo pakalpojumu sniegšanai»</a:t>
            </a:r>
          </a:p>
        </p:txBody>
      </p:sp>
      <p:sp>
        <p:nvSpPr>
          <p:cNvPr id="55" name="TextBox 54">
            <a:extLst>
              <a:ext uri="{FF2B5EF4-FFF2-40B4-BE49-F238E27FC236}">
                <a16:creationId xmlns:a16="http://schemas.microsoft.com/office/drawing/2014/main" id="{DAADE861-C80B-24A8-8DCA-03EAEEAB7033}"/>
              </a:ext>
            </a:extLst>
          </p:cNvPr>
          <p:cNvSpPr txBox="1"/>
          <p:nvPr/>
        </p:nvSpPr>
        <p:spPr>
          <a:xfrm>
            <a:off x="9416967" y="6474639"/>
            <a:ext cx="3957291" cy="507831"/>
          </a:xfrm>
          <a:prstGeom prst="rect">
            <a:avLst/>
          </a:prstGeom>
          <a:noFill/>
        </p:spPr>
        <p:txBody>
          <a:bodyPr wrap="square" rtlCol="0">
            <a:spAutoFit/>
          </a:bodyPr>
          <a:lstStyle/>
          <a:p>
            <a:pPr algn="ctr"/>
            <a:r>
              <a:rPr lang="lv-LV" sz="2700" b="1" dirty="0">
                <a:solidFill>
                  <a:schemeClr val="bg1"/>
                </a:solidFill>
              </a:rPr>
              <a:t>DIGITĀLĀ FORMĀTĀ</a:t>
            </a:r>
          </a:p>
        </p:txBody>
      </p:sp>
      <p:sp>
        <p:nvSpPr>
          <p:cNvPr id="57" name="TextBox 56">
            <a:extLst>
              <a:ext uri="{FF2B5EF4-FFF2-40B4-BE49-F238E27FC236}">
                <a16:creationId xmlns:a16="http://schemas.microsoft.com/office/drawing/2014/main" id="{439DB81D-2E31-1C07-A7AE-D1BF92E683FC}"/>
              </a:ext>
            </a:extLst>
          </p:cNvPr>
          <p:cNvSpPr txBox="1"/>
          <p:nvPr/>
        </p:nvSpPr>
        <p:spPr>
          <a:xfrm>
            <a:off x="9578599" y="7100092"/>
            <a:ext cx="4011479" cy="2677656"/>
          </a:xfrm>
          <a:prstGeom prst="rect">
            <a:avLst/>
          </a:prstGeom>
          <a:noFill/>
        </p:spPr>
        <p:txBody>
          <a:bodyPr wrap="square">
            <a:spAutoFit/>
          </a:bodyPr>
          <a:lstStyle/>
          <a:p>
            <a:r>
              <a:rPr lang="lv-LV" sz="2400" b="1" kern="0" dirty="0">
                <a:solidFill>
                  <a:schemeClr val="bg1"/>
                </a:solidFill>
                <a:latin typeface="Calibri" panose="020F0502020204030204" pitchFamily="34" charset="0"/>
                <a:ea typeface="Times New Roman" panose="02020603050405020304" pitchFamily="18" charset="0"/>
              </a:rPr>
              <a:t>Informatīvu materiāls tapis sadarbībā ar Kurzemes reģiona pašvaldībām un sniedz informāciju par jauno infrastruktūru Kurzemē, kas tapusi deinstitucionalizācijas procesa īstenošanai. </a:t>
            </a:r>
            <a:endParaRPr lang="lv-LV" sz="2400" b="1" dirty="0">
              <a:solidFill>
                <a:schemeClr val="bg1"/>
              </a:solidFill>
            </a:endParaRPr>
          </a:p>
        </p:txBody>
      </p:sp>
      <p:sp>
        <p:nvSpPr>
          <p:cNvPr id="58" name="Taisnstūris 57">
            <a:hlinkClick r:id="rId6"/>
            <a:extLst>
              <a:ext uri="{FF2B5EF4-FFF2-40B4-BE49-F238E27FC236}">
                <a16:creationId xmlns:a16="http://schemas.microsoft.com/office/drawing/2014/main" id="{E11B2FED-A0EF-8B42-76B0-F7A6CDA4192B}"/>
              </a:ext>
            </a:extLst>
          </p:cNvPr>
          <p:cNvSpPr/>
          <p:nvPr/>
        </p:nvSpPr>
        <p:spPr>
          <a:xfrm>
            <a:off x="10294421" y="311576"/>
            <a:ext cx="2777913" cy="3971232"/>
          </a:xfrm>
          <a:prstGeom prst="rect">
            <a:avLst/>
          </a:prstGeom>
          <a:blipFill>
            <a:blip r:embed="rId7"/>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74" name="Taisnstūris 73">
            <a:hlinkClick r:id="rId6"/>
            <a:extLst>
              <a:ext uri="{FF2B5EF4-FFF2-40B4-BE49-F238E27FC236}">
                <a16:creationId xmlns:a16="http://schemas.microsoft.com/office/drawing/2014/main" id="{8594F81A-BB33-9716-D89C-65F96A448ADE}"/>
              </a:ext>
            </a:extLst>
          </p:cNvPr>
          <p:cNvSpPr/>
          <p:nvPr/>
        </p:nvSpPr>
        <p:spPr>
          <a:xfrm>
            <a:off x="2253198" y="297581"/>
            <a:ext cx="2777913" cy="3971232"/>
          </a:xfrm>
          <a:prstGeom prst="rect">
            <a:avLst/>
          </a:prstGeom>
          <a:blipFill>
            <a:blip r:embed="rId7"/>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pic>
        <p:nvPicPr>
          <p:cNvPr id="75" name="Attēls 74">
            <a:extLst>
              <a:ext uri="{FF2B5EF4-FFF2-40B4-BE49-F238E27FC236}">
                <a16:creationId xmlns:a16="http://schemas.microsoft.com/office/drawing/2014/main" id="{68686708-DF0C-C6E4-B445-6843BBA89073}"/>
              </a:ext>
            </a:extLst>
          </p:cNvPr>
          <p:cNvPicPr>
            <a:picLocks noChangeAspect="1"/>
          </p:cNvPicPr>
          <p:nvPr/>
        </p:nvPicPr>
        <p:blipFill>
          <a:blip r:embed="rId8"/>
          <a:stretch>
            <a:fillRect/>
          </a:stretch>
        </p:blipFill>
        <p:spPr>
          <a:xfrm>
            <a:off x="3015501" y="297580"/>
            <a:ext cx="1038414" cy="3983060"/>
          </a:xfrm>
          <a:prstGeom prst="rect">
            <a:avLst/>
          </a:prstGeom>
        </p:spPr>
      </p:pic>
      <p:pic>
        <p:nvPicPr>
          <p:cNvPr id="76" name="Attēls 75">
            <a:extLst>
              <a:ext uri="{FF2B5EF4-FFF2-40B4-BE49-F238E27FC236}">
                <a16:creationId xmlns:a16="http://schemas.microsoft.com/office/drawing/2014/main" id="{166AB9F5-7822-4484-D81D-A97B89BC63D7}"/>
              </a:ext>
            </a:extLst>
          </p:cNvPr>
          <p:cNvPicPr>
            <a:picLocks noChangeAspect="1"/>
          </p:cNvPicPr>
          <p:nvPr/>
        </p:nvPicPr>
        <p:blipFill>
          <a:blip r:embed="rId9"/>
          <a:stretch>
            <a:fillRect/>
          </a:stretch>
        </p:blipFill>
        <p:spPr>
          <a:xfrm>
            <a:off x="4032056" y="284503"/>
            <a:ext cx="1098537" cy="3984311"/>
          </a:xfrm>
          <a:prstGeom prst="rect">
            <a:avLst/>
          </a:prstGeom>
        </p:spPr>
      </p:pic>
      <p:sp>
        <p:nvSpPr>
          <p:cNvPr id="77" name="TextBox 76">
            <a:extLst>
              <a:ext uri="{FF2B5EF4-FFF2-40B4-BE49-F238E27FC236}">
                <a16:creationId xmlns:a16="http://schemas.microsoft.com/office/drawing/2014/main" id="{BFD0D599-C70F-45D7-82D7-E8052A102AAA}"/>
              </a:ext>
            </a:extLst>
          </p:cNvPr>
          <p:cNvSpPr txBox="1"/>
          <p:nvPr/>
        </p:nvSpPr>
        <p:spPr>
          <a:xfrm rot="16200000">
            <a:off x="-2348565" y="4977519"/>
            <a:ext cx="6691523" cy="553998"/>
          </a:xfrm>
          <a:prstGeom prst="rect">
            <a:avLst/>
          </a:prstGeom>
          <a:noFill/>
        </p:spPr>
        <p:txBody>
          <a:bodyPr wrap="square" rtlCol="0">
            <a:spAutoFit/>
          </a:bodyPr>
          <a:lstStyle/>
          <a:p>
            <a:r>
              <a:rPr lang="lv-LV" sz="3000" b="1" dirty="0">
                <a:solidFill>
                  <a:schemeClr val="bg1"/>
                </a:solidFill>
              </a:rPr>
              <a:t>DRUKĀTIE MATERIĀLI</a:t>
            </a:r>
          </a:p>
        </p:txBody>
      </p:sp>
      <p:sp>
        <p:nvSpPr>
          <p:cNvPr id="78" name="TextBox 77">
            <a:extLst>
              <a:ext uri="{FF2B5EF4-FFF2-40B4-BE49-F238E27FC236}">
                <a16:creationId xmlns:a16="http://schemas.microsoft.com/office/drawing/2014/main" id="{D509AA5E-6937-E082-8779-64C02BE1E5A7}"/>
              </a:ext>
            </a:extLst>
          </p:cNvPr>
          <p:cNvSpPr txBox="1"/>
          <p:nvPr/>
        </p:nvSpPr>
        <p:spPr>
          <a:xfrm>
            <a:off x="1448675" y="6226346"/>
            <a:ext cx="3957291" cy="923330"/>
          </a:xfrm>
          <a:prstGeom prst="rect">
            <a:avLst/>
          </a:prstGeom>
          <a:noFill/>
        </p:spPr>
        <p:txBody>
          <a:bodyPr wrap="square" rtlCol="0">
            <a:spAutoFit/>
          </a:bodyPr>
          <a:lstStyle/>
          <a:p>
            <a:pPr algn="ctr"/>
            <a:r>
              <a:rPr lang="lv-LV" sz="5400" b="1" dirty="0">
                <a:solidFill>
                  <a:schemeClr val="bg1"/>
                </a:solidFill>
              </a:rPr>
              <a:t>3</a:t>
            </a:r>
          </a:p>
        </p:txBody>
      </p:sp>
      <p:sp>
        <p:nvSpPr>
          <p:cNvPr id="79" name="TextBox 78">
            <a:extLst>
              <a:ext uri="{FF2B5EF4-FFF2-40B4-BE49-F238E27FC236}">
                <a16:creationId xmlns:a16="http://schemas.microsoft.com/office/drawing/2014/main" id="{3DAE3607-8254-1550-1F62-632FB1A0DA81}"/>
              </a:ext>
            </a:extLst>
          </p:cNvPr>
          <p:cNvSpPr txBox="1"/>
          <p:nvPr/>
        </p:nvSpPr>
        <p:spPr>
          <a:xfrm>
            <a:off x="1589549" y="8386671"/>
            <a:ext cx="3642074" cy="1569660"/>
          </a:xfrm>
          <a:prstGeom prst="rect">
            <a:avLst/>
          </a:prstGeom>
          <a:noFill/>
        </p:spPr>
        <p:txBody>
          <a:bodyPr wrap="square">
            <a:spAutoFit/>
          </a:bodyPr>
          <a:lstStyle/>
          <a:p>
            <a:r>
              <a:rPr lang="lv-LV" sz="2400" b="1" dirty="0">
                <a:solidFill>
                  <a:schemeClr val="bg1"/>
                </a:solidFill>
              </a:rPr>
              <a:t>Izdoti tādās jomās, kā:</a:t>
            </a:r>
          </a:p>
          <a:p>
            <a:pPr marL="428625" indent="-428625">
              <a:buFont typeface="Arial" panose="020B0604020202020204" pitchFamily="34" charset="0"/>
              <a:buChar char="•"/>
            </a:pPr>
            <a:r>
              <a:rPr lang="lv-LV" sz="2400" b="1" dirty="0">
                <a:solidFill>
                  <a:schemeClr val="bg1"/>
                </a:solidFill>
              </a:rPr>
              <a:t>Tūrisms,</a:t>
            </a:r>
          </a:p>
          <a:p>
            <a:pPr marL="428625" indent="-428625">
              <a:buFont typeface="Arial" panose="020B0604020202020204" pitchFamily="34" charset="0"/>
              <a:buChar char="•"/>
            </a:pPr>
            <a:r>
              <a:rPr lang="lv-LV" sz="2400" b="1" dirty="0">
                <a:solidFill>
                  <a:schemeClr val="bg1"/>
                </a:solidFill>
              </a:rPr>
              <a:t>Sociālo pakalpojumu attīstība.</a:t>
            </a:r>
          </a:p>
        </p:txBody>
      </p:sp>
      <p:sp>
        <p:nvSpPr>
          <p:cNvPr id="80" name="TextBox 79">
            <a:extLst>
              <a:ext uri="{FF2B5EF4-FFF2-40B4-BE49-F238E27FC236}">
                <a16:creationId xmlns:a16="http://schemas.microsoft.com/office/drawing/2014/main" id="{043150EB-C15D-299F-E45D-ADA89DCB99E1}"/>
              </a:ext>
            </a:extLst>
          </p:cNvPr>
          <p:cNvSpPr txBox="1"/>
          <p:nvPr/>
        </p:nvSpPr>
        <p:spPr>
          <a:xfrm>
            <a:off x="1573951" y="7087214"/>
            <a:ext cx="3572531" cy="923330"/>
          </a:xfrm>
          <a:prstGeom prst="rect">
            <a:avLst/>
          </a:prstGeom>
          <a:noFill/>
        </p:spPr>
        <p:txBody>
          <a:bodyPr wrap="square" rtlCol="0">
            <a:spAutoFit/>
          </a:bodyPr>
          <a:lstStyle/>
          <a:p>
            <a:pPr algn="ctr"/>
            <a:r>
              <a:rPr lang="lv-LV" sz="2700" b="1" dirty="0">
                <a:solidFill>
                  <a:schemeClr val="bg1"/>
                </a:solidFill>
              </a:rPr>
              <a:t>INFORMATĪVI MATERIĀLI</a:t>
            </a:r>
          </a:p>
        </p:txBody>
      </p:sp>
      <p:sp>
        <p:nvSpPr>
          <p:cNvPr id="81" name="TextBox 80">
            <a:extLst>
              <a:ext uri="{FF2B5EF4-FFF2-40B4-BE49-F238E27FC236}">
                <a16:creationId xmlns:a16="http://schemas.microsoft.com/office/drawing/2014/main" id="{416CAA5F-4392-7B13-B513-5095C647C62C}"/>
              </a:ext>
            </a:extLst>
          </p:cNvPr>
          <p:cNvSpPr txBox="1"/>
          <p:nvPr/>
        </p:nvSpPr>
        <p:spPr>
          <a:xfrm>
            <a:off x="1531152" y="5348051"/>
            <a:ext cx="3957291" cy="738664"/>
          </a:xfrm>
          <a:prstGeom prst="rect">
            <a:avLst/>
          </a:prstGeom>
          <a:noFill/>
        </p:spPr>
        <p:txBody>
          <a:bodyPr wrap="square" rtlCol="0">
            <a:spAutoFit/>
          </a:bodyPr>
          <a:lstStyle/>
          <a:p>
            <a:pPr algn="ctr"/>
            <a:r>
              <a:rPr lang="lv-LV" sz="4200" b="1" dirty="0">
                <a:solidFill>
                  <a:schemeClr val="bg1"/>
                </a:solidFill>
              </a:rPr>
              <a:t>PAVISAM KOPĀ:</a:t>
            </a:r>
          </a:p>
        </p:txBody>
      </p:sp>
      <p:pic>
        <p:nvPicPr>
          <p:cNvPr id="82" name="Attēls 81">
            <a:extLst>
              <a:ext uri="{FF2B5EF4-FFF2-40B4-BE49-F238E27FC236}">
                <a16:creationId xmlns:a16="http://schemas.microsoft.com/office/drawing/2014/main" id="{91D209D3-BD7A-CD3B-4D5C-A4A22455F03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6200000">
            <a:off x="318884" y="9222869"/>
            <a:ext cx="1363410" cy="433014"/>
          </a:xfrm>
          <a:prstGeom prst="rect">
            <a:avLst/>
          </a:prstGeom>
        </p:spPr>
      </p:pic>
    </p:spTree>
    <p:extLst>
      <p:ext uri="{BB962C8B-B14F-4D97-AF65-F5344CB8AC3E}">
        <p14:creationId xmlns:p14="http://schemas.microsoft.com/office/powerpoint/2010/main" val="30893905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aisnstūris 14">
            <a:extLst>
              <a:ext uri="{FF2B5EF4-FFF2-40B4-BE49-F238E27FC236}">
                <a16:creationId xmlns:a16="http://schemas.microsoft.com/office/drawing/2014/main" id="{FA84F986-0B1C-2B1B-1299-22C6BF90B2A9}"/>
              </a:ext>
            </a:extLst>
          </p:cNvPr>
          <p:cNvSpPr/>
          <p:nvPr/>
        </p:nvSpPr>
        <p:spPr>
          <a:xfrm>
            <a:off x="22118" y="0"/>
            <a:ext cx="2278247" cy="10287000"/>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16" name="Vienādsānu trīsstūris 15">
            <a:extLst>
              <a:ext uri="{FF2B5EF4-FFF2-40B4-BE49-F238E27FC236}">
                <a16:creationId xmlns:a16="http://schemas.microsoft.com/office/drawing/2014/main" id="{7CC7DEA7-C717-7762-5C6E-AAD251662EF2}"/>
              </a:ext>
            </a:extLst>
          </p:cNvPr>
          <p:cNvSpPr/>
          <p:nvPr/>
        </p:nvSpPr>
        <p:spPr>
          <a:xfrm rot="5400000">
            <a:off x="1381770" y="1887523"/>
            <a:ext cx="2642532" cy="805343"/>
          </a:xfrm>
          <a:prstGeom prst="triangle">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12" name="Taisnstūris 11">
            <a:extLst>
              <a:ext uri="{FF2B5EF4-FFF2-40B4-BE49-F238E27FC236}">
                <a16:creationId xmlns:a16="http://schemas.microsoft.com/office/drawing/2014/main" id="{8BDA8648-3D70-7C6B-799C-0FF1E48D9282}"/>
              </a:ext>
            </a:extLst>
          </p:cNvPr>
          <p:cNvSpPr/>
          <p:nvPr/>
        </p:nvSpPr>
        <p:spPr>
          <a:xfrm>
            <a:off x="297973" y="0"/>
            <a:ext cx="1725122" cy="1028700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13" name="Vienādsānu trīsstūris 12">
            <a:extLst>
              <a:ext uri="{FF2B5EF4-FFF2-40B4-BE49-F238E27FC236}">
                <a16:creationId xmlns:a16="http://schemas.microsoft.com/office/drawing/2014/main" id="{55B01E2A-A20A-A9DF-A268-EA572222D6E0}"/>
              </a:ext>
            </a:extLst>
          </p:cNvPr>
          <p:cNvSpPr/>
          <p:nvPr/>
        </p:nvSpPr>
        <p:spPr>
          <a:xfrm rot="5400000">
            <a:off x="1104500" y="1887523"/>
            <a:ext cx="2642532" cy="805343"/>
          </a:xfrm>
          <a:prstGeom prst="triangle">
            <a:avLst/>
          </a:prstGeom>
          <a:solidFill>
            <a:schemeClr val="accent1">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9" name="Taisnstūris 8">
            <a:extLst>
              <a:ext uri="{FF2B5EF4-FFF2-40B4-BE49-F238E27FC236}">
                <a16:creationId xmlns:a16="http://schemas.microsoft.com/office/drawing/2014/main" id="{62A66ED0-249E-F996-B740-81EF9C71E3DD}"/>
              </a:ext>
            </a:extLst>
          </p:cNvPr>
          <p:cNvSpPr/>
          <p:nvPr/>
        </p:nvSpPr>
        <p:spPr>
          <a:xfrm>
            <a:off x="22118" y="0"/>
            <a:ext cx="1725122" cy="10287000"/>
          </a:xfrm>
          <a:prstGeom prst="rect">
            <a:avLst/>
          </a:prstGeom>
          <a:solidFill>
            <a:schemeClr val="accent1">
              <a:lumMod val="7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10" name="Vienādsānu trīsstūris 9">
            <a:extLst>
              <a:ext uri="{FF2B5EF4-FFF2-40B4-BE49-F238E27FC236}">
                <a16:creationId xmlns:a16="http://schemas.microsoft.com/office/drawing/2014/main" id="{C7F8C325-CF1E-ECD3-F62B-5BC8D0B63377}"/>
              </a:ext>
            </a:extLst>
          </p:cNvPr>
          <p:cNvSpPr/>
          <p:nvPr/>
        </p:nvSpPr>
        <p:spPr>
          <a:xfrm rot="5400000">
            <a:off x="828645" y="1887523"/>
            <a:ext cx="2642532" cy="805343"/>
          </a:xfrm>
          <a:prstGeom prst="triangle">
            <a:avLst/>
          </a:prstGeom>
          <a:solidFill>
            <a:schemeClr val="accent1">
              <a:lumMod val="7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5" name="Taisnstūris 4">
            <a:extLst>
              <a:ext uri="{FF2B5EF4-FFF2-40B4-BE49-F238E27FC236}">
                <a16:creationId xmlns:a16="http://schemas.microsoft.com/office/drawing/2014/main" id="{5BD0A06F-4C03-CA9F-2C51-19A3397CBA1C}"/>
              </a:ext>
            </a:extLst>
          </p:cNvPr>
          <p:cNvSpPr/>
          <p:nvPr/>
        </p:nvSpPr>
        <p:spPr>
          <a:xfrm>
            <a:off x="0" y="0"/>
            <a:ext cx="1508490" cy="10287000"/>
          </a:xfrm>
          <a:prstGeom prst="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6" name="Vienādsānu trīsstūris 5">
            <a:extLst>
              <a:ext uri="{FF2B5EF4-FFF2-40B4-BE49-F238E27FC236}">
                <a16:creationId xmlns:a16="http://schemas.microsoft.com/office/drawing/2014/main" id="{92BA9CA0-DB0D-DDA5-2AF4-42769B45238C}"/>
              </a:ext>
            </a:extLst>
          </p:cNvPr>
          <p:cNvSpPr/>
          <p:nvPr/>
        </p:nvSpPr>
        <p:spPr>
          <a:xfrm rot="5400000">
            <a:off x="589896" y="1887523"/>
            <a:ext cx="2642532" cy="805343"/>
          </a:xfrm>
          <a:prstGeom prst="triangle">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20" name="TextBox 19">
            <a:extLst>
              <a:ext uri="{FF2B5EF4-FFF2-40B4-BE49-F238E27FC236}">
                <a16:creationId xmlns:a16="http://schemas.microsoft.com/office/drawing/2014/main" id="{BB00628D-EC92-7F50-2177-E2CD17C23889}"/>
              </a:ext>
            </a:extLst>
          </p:cNvPr>
          <p:cNvSpPr txBox="1"/>
          <p:nvPr/>
        </p:nvSpPr>
        <p:spPr>
          <a:xfrm>
            <a:off x="4301340" y="6673965"/>
            <a:ext cx="13450077" cy="923330"/>
          </a:xfrm>
          <a:prstGeom prst="rect">
            <a:avLst/>
          </a:prstGeom>
          <a:noFill/>
        </p:spPr>
        <p:txBody>
          <a:bodyPr wrap="square" rtlCol="0">
            <a:spAutoFit/>
          </a:bodyPr>
          <a:lstStyle/>
          <a:p>
            <a:pPr algn="ctr"/>
            <a:r>
              <a:rPr lang="lv-LV" sz="5400" b="1" dirty="0"/>
              <a:t>VIDEO</a:t>
            </a:r>
          </a:p>
        </p:txBody>
      </p:sp>
      <p:sp>
        <p:nvSpPr>
          <p:cNvPr id="21" name="TextBox 20">
            <a:extLst>
              <a:ext uri="{FF2B5EF4-FFF2-40B4-BE49-F238E27FC236}">
                <a16:creationId xmlns:a16="http://schemas.microsoft.com/office/drawing/2014/main" id="{A015A153-7EC7-296D-E4FB-56DF5F2F34AA}"/>
              </a:ext>
            </a:extLst>
          </p:cNvPr>
          <p:cNvSpPr txBox="1"/>
          <p:nvPr/>
        </p:nvSpPr>
        <p:spPr>
          <a:xfrm rot="16200000">
            <a:off x="-2911480" y="4394833"/>
            <a:ext cx="7839839" cy="553998"/>
          </a:xfrm>
          <a:prstGeom prst="rect">
            <a:avLst/>
          </a:prstGeom>
          <a:noFill/>
        </p:spPr>
        <p:txBody>
          <a:bodyPr wrap="square" rtlCol="0">
            <a:spAutoFit/>
          </a:bodyPr>
          <a:lstStyle/>
          <a:p>
            <a:r>
              <a:rPr lang="lv-LV" sz="3000" b="1" dirty="0">
                <a:solidFill>
                  <a:schemeClr val="bg1"/>
                </a:solidFill>
              </a:rPr>
              <a:t>VIDEO</a:t>
            </a:r>
          </a:p>
        </p:txBody>
      </p:sp>
      <p:sp>
        <p:nvSpPr>
          <p:cNvPr id="3" name="TextBox 2">
            <a:extLst>
              <a:ext uri="{FF2B5EF4-FFF2-40B4-BE49-F238E27FC236}">
                <a16:creationId xmlns:a16="http://schemas.microsoft.com/office/drawing/2014/main" id="{4636C151-377C-EFB1-6010-6F7D6C935CF6}"/>
              </a:ext>
            </a:extLst>
          </p:cNvPr>
          <p:cNvSpPr txBox="1"/>
          <p:nvPr/>
        </p:nvSpPr>
        <p:spPr>
          <a:xfrm>
            <a:off x="5255182" y="4058588"/>
            <a:ext cx="12332948" cy="1754326"/>
          </a:xfrm>
          <a:prstGeom prst="rect">
            <a:avLst/>
          </a:prstGeom>
          <a:noFill/>
        </p:spPr>
        <p:txBody>
          <a:bodyPr wrap="square" rtlCol="0">
            <a:spAutoFit/>
          </a:bodyPr>
          <a:lstStyle/>
          <a:p>
            <a:pPr algn="ctr"/>
            <a:r>
              <a:rPr lang="lv-LV" sz="5400" b="1" dirty="0"/>
              <a:t>Kurzemes plānošanas reģiona īstenotās aktivitātes 2023.gadā</a:t>
            </a:r>
          </a:p>
        </p:txBody>
      </p:sp>
      <p:pic>
        <p:nvPicPr>
          <p:cNvPr id="17" name="Attēls 16">
            <a:extLst>
              <a:ext uri="{FF2B5EF4-FFF2-40B4-BE49-F238E27FC236}">
                <a16:creationId xmlns:a16="http://schemas.microsoft.com/office/drawing/2014/main" id="{99B6B2AB-B15C-9E07-C884-A92B18C303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318884" y="9222869"/>
            <a:ext cx="1363410" cy="433014"/>
          </a:xfrm>
          <a:prstGeom prst="rect">
            <a:avLst/>
          </a:prstGeom>
        </p:spPr>
      </p:pic>
    </p:spTree>
    <p:extLst>
      <p:ext uri="{BB962C8B-B14F-4D97-AF65-F5344CB8AC3E}">
        <p14:creationId xmlns:p14="http://schemas.microsoft.com/office/powerpoint/2010/main" val="1865652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06871" y="952500"/>
            <a:ext cx="16230600" cy="1051570"/>
          </a:xfrm>
          <a:prstGeom prst="rect">
            <a:avLst/>
          </a:prstGeom>
        </p:spPr>
        <p:txBody>
          <a:bodyPr lIns="0" tIns="0" rIns="0" bIns="0" rtlCol="0" anchor="t">
            <a:spAutoFit/>
          </a:bodyPr>
          <a:lstStyle/>
          <a:p>
            <a:pPr>
              <a:lnSpc>
                <a:spcPts val="4780"/>
              </a:lnSpc>
            </a:pPr>
            <a:r>
              <a:rPr lang="en-US" sz="3200" spc="775" dirty="0">
                <a:solidFill>
                  <a:srgbClr val="2B2C30"/>
                </a:solidFill>
                <a:latin typeface="Public Sans Bold"/>
              </a:rPr>
              <a:t>KURZEMES PLĀNOŠANAS REĢIONA </a:t>
            </a:r>
            <a:r>
              <a:rPr lang="lv-LV" sz="3200" spc="775" dirty="0">
                <a:solidFill>
                  <a:srgbClr val="2B2C30"/>
                </a:solidFill>
                <a:latin typeface="Public Sans Bold"/>
              </a:rPr>
              <a:t>BUDŽETS 2023/2024</a:t>
            </a:r>
            <a:endParaRPr lang="en-US" sz="3200" spc="775" dirty="0">
              <a:solidFill>
                <a:srgbClr val="2B2C30"/>
              </a:solidFill>
              <a:latin typeface="Public Sans Bold"/>
            </a:endParaRPr>
          </a:p>
          <a:p>
            <a:pPr>
              <a:lnSpc>
                <a:spcPts val="3380"/>
              </a:lnSpc>
              <a:spcBef>
                <a:spcPct val="0"/>
              </a:spcBef>
            </a:pPr>
            <a:endParaRPr lang="en-US" sz="3200" spc="775" dirty="0">
              <a:solidFill>
                <a:srgbClr val="2B2C30"/>
              </a:solidFill>
              <a:latin typeface="Public Sans Bold"/>
            </a:endParaRPr>
          </a:p>
        </p:txBody>
      </p:sp>
      <p:sp>
        <p:nvSpPr>
          <p:cNvPr id="3" name="AutoShape 3"/>
          <p:cNvSpPr/>
          <p:nvPr/>
        </p:nvSpPr>
        <p:spPr>
          <a:xfrm flipV="1">
            <a:off x="1028695" y="1760761"/>
            <a:ext cx="16230594" cy="38509"/>
          </a:xfrm>
          <a:prstGeom prst="line">
            <a:avLst/>
          </a:prstGeom>
          <a:ln w="9525" cap="flat">
            <a:solidFill>
              <a:srgbClr val="2B2C30"/>
            </a:solidFill>
            <a:prstDash val="solid"/>
            <a:headEnd type="none" w="sm" len="sm"/>
            <a:tailEnd type="none" w="sm" len="sm"/>
          </a:ln>
        </p:spPr>
        <p:txBody>
          <a:bodyPr/>
          <a:lstStyle/>
          <a:p>
            <a:endParaRPr lang="lv-LV"/>
          </a:p>
        </p:txBody>
      </p:sp>
      <p:sp>
        <p:nvSpPr>
          <p:cNvPr id="5" name="Text Placeholder 2">
            <a:extLst>
              <a:ext uri="{FF2B5EF4-FFF2-40B4-BE49-F238E27FC236}">
                <a16:creationId xmlns:a16="http://schemas.microsoft.com/office/drawing/2014/main" id="{A8536FBD-930A-E122-5780-69DF6460347F}"/>
              </a:ext>
            </a:extLst>
          </p:cNvPr>
          <p:cNvSpPr txBox="1">
            <a:spLocks/>
          </p:cNvSpPr>
          <p:nvPr/>
        </p:nvSpPr>
        <p:spPr>
          <a:xfrm>
            <a:off x="846336" y="1819720"/>
            <a:ext cx="6298632" cy="595881"/>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lv-LV" dirty="0"/>
              <a:t>2023</a:t>
            </a:r>
            <a:endParaRPr lang="en-US" dirty="0"/>
          </a:p>
        </p:txBody>
      </p:sp>
      <p:sp>
        <p:nvSpPr>
          <p:cNvPr id="6" name="Text Placeholder 4">
            <a:extLst>
              <a:ext uri="{FF2B5EF4-FFF2-40B4-BE49-F238E27FC236}">
                <a16:creationId xmlns:a16="http://schemas.microsoft.com/office/drawing/2014/main" id="{927E1818-C9E2-473D-8CEB-D2ACE0F9D5CF}"/>
              </a:ext>
            </a:extLst>
          </p:cNvPr>
          <p:cNvSpPr txBox="1">
            <a:spLocks/>
          </p:cNvSpPr>
          <p:nvPr/>
        </p:nvSpPr>
        <p:spPr>
          <a:xfrm>
            <a:off x="9525000" y="1881475"/>
            <a:ext cx="6329651" cy="595881"/>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lv-LV" dirty="0"/>
              <a:t>2024</a:t>
            </a:r>
            <a:endParaRPr lang="en-US" dirty="0"/>
          </a:p>
        </p:txBody>
      </p:sp>
      <p:graphicFrame>
        <p:nvGraphicFramePr>
          <p:cNvPr id="7" name="object 4">
            <a:extLst>
              <a:ext uri="{FF2B5EF4-FFF2-40B4-BE49-F238E27FC236}">
                <a16:creationId xmlns:a16="http://schemas.microsoft.com/office/drawing/2014/main" id="{137FCB02-65F6-B5CD-EDB1-27219CD86659}"/>
              </a:ext>
            </a:extLst>
          </p:cNvPr>
          <p:cNvGraphicFramePr>
            <a:graphicFrameLocks noGrp="1"/>
          </p:cNvGraphicFramePr>
          <p:nvPr>
            <p:extLst>
              <p:ext uri="{D42A27DB-BD31-4B8C-83A1-F6EECF244321}">
                <p14:modId xmlns:p14="http://schemas.microsoft.com/office/powerpoint/2010/main" val="2903224983"/>
              </p:ext>
            </p:extLst>
          </p:nvPr>
        </p:nvGraphicFramePr>
        <p:xfrm>
          <a:off x="846336" y="2477356"/>
          <a:ext cx="7535665" cy="7192700"/>
        </p:xfrm>
        <a:graphic>
          <a:graphicData uri="http://schemas.openxmlformats.org/drawingml/2006/table">
            <a:tbl>
              <a:tblPr firstRow="1" bandRow="1">
                <a:tableStyleId>{3B4B98B0-60AC-42C2-AFA5-B58CD77FA1E5}</a:tableStyleId>
              </a:tblPr>
              <a:tblGrid>
                <a:gridCol w="6011664">
                  <a:extLst>
                    <a:ext uri="{9D8B030D-6E8A-4147-A177-3AD203B41FA5}">
                      <a16:colId xmlns:a16="http://schemas.microsoft.com/office/drawing/2014/main" val="20000"/>
                    </a:ext>
                  </a:extLst>
                </a:gridCol>
                <a:gridCol w="1524001">
                  <a:extLst>
                    <a:ext uri="{9D8B030D-6E8A-4147-A177-3AD203B41FA5}">
                      <a16:colId xmlns:a16="http://schemas.microsoft.com/office/drawing/2014/main" val="20001"/>
                    </a:ext>
                  </a:extLst>
                </a:gridCol>
              </a:tblGrid>
              <a:tr h="363193">
                <a:tc>
                  <a:txBody>
                    <a:bodyPr/>
                    <a:lstStyle/>
                    <a:p>
                      <a:pPr marL="91440">
                        <a:lnSpc>
                          <a:spcPct val="100000"/>
                        </a:lnSpc>
                        <a:spcBef>
                          <a:spcPts val="240"/>
                        </a:spcBef>
                      </a:pPr>
                      <a:r>
                        <a:rPr sz="1800" b="1" spc="-25" dirty="0">
                          <a:latin typeface="Public Sans" panose="020B0604020202020204" charset="-70"/>
                        </a:rPr>
                        <a:t>Tāmes</a:t>
                      </a:r>
                      <a:r>
                        <a:rPr sz="1800" b="1" spc="-50" dirty="0">
                          <a:latin typeface="Public Sans" panose="020B0604020202020204" charset="-70"/>
                        </a:rPr>
                        <a:t> </a:t>
                      </a:r>
                      <a:r>
                        <a:rPr sz="1800" b="1" spc="-5" dirty="0">
                          <a:latin typeface="Public Sans" panose="020B0604020202020204" charset="-70"/>
                        </a:rPr>
                        <a:t>nosaukums</a:t>
                      </a:r>
                      <a:endParaRPr sz="1800" dirty="0">
                        <a:latin typeface="Public Sans" panose="020B0604020202020204" charset="-70"/>
                        <a:cs typeface="Calibri"/>
                      </a:endParaRPr>
                    </a:p>
                  </a:txBody>
                  <a:tcPr marL="0" marR="0" marT="30480" marB="0"/>
                </a:tc>
                <a:tc>
                  <a:txBody>
                    <a:bodyPr/>
                    <a:lstStyle/>
                    <a:p>
                      <a:pPr marL="92075">
                        <a:lnSpc>
                          <a:spcPct val="100000"/>
                        </a:lnSpc>
                        <a:spcBef>
                          <a:spcPts val="240"/>
                        </a:spcBef>
                      </a:pPr>
                      <a:r>
                        <a:rPr sz="1800" b="1" spc="-10" dirty="0" err="1">
                          <a:latin typeface="Public Sans" panose="020B0604020202020204" charset="-70"/>
                        </a:rPr>
                        <a:t>Budžet</a:t>
                      </a:r>
                      <a:r>
                        <a:rPr lang="lv-LV" sz="1800" b="1" spc="-10" dirty="0">
                          <a:latin typeface="Public Sans" panose="020B0604020202020204" charset="-70"/>
                        </a:rPr>
                        <a:t>s</a:t>
                      </a:r>
                      <a:endParaRPr sz="1800" dirty="0">
                        <a:latin typeface="Public Sans" panose="020B0604020202020204" charset="-70"/>
                        <a:cs typeface="Calibri"/>
                      </a:endParaRPr>
                    </a:p>
                  </a:txBody>
                  <a:tcPr marL="0" marR="0" marT="30480" marB="0"/>
                </a:tc>
                <a:extLst>
                  <a:ext uri="{0D108BD9-81ED-4DB2-BD59-A6C34878D82A}">
                    <a16:rowId xmlns:a16="http://schemas.microsoft.com/office/drawing/2014/main" val="10000"/>
                  </a:ext>
                </a:extLst>
              </a:tr>
              <a:tr h="998779">
                <a:tc>
                  <a:txBody>
                    <a:bodyPr/>
                    <a:lstStyle/>
                    <a:p>
                      <a:pPr marL="91440" marR="615950">
                        <a:lnSpc>
                          <a:spcPct val="100000"/>
                        </a:lnSpc>
                        <a:spcBef>
                          <a:spcPts val="240"/>
                        </a:spcBef>
                      </a:pPr>
                      <a:r>
                        <a:rPr sz="1800" spc="-10" dirty="0">
                          <a:latin typeface="Public Sans" panose="020B0604020202020204" charset="-70"/>
                        </a:rPr>
                        <a:t>Kurzemes</a:t>
                      </a:r>
                      <a:r>
                        <a:rPr sz="1800" spc="5" dirty="0">
                          <a:latin typeface="Public Sans" panose="020B0604020202020204" charset="-70"/>
                        </a:rPr>
                        <a:t> </a:t>
                      </a:r>
                      <a:r>
                        <a:rPr sz="1800" dirty="0">
                          <a:latin typeface="Public Sans" panose="020B0604020202020204" charset="-70"/>
                        </a:rPr>
                        <a:t>plānošanas</a:t>
                      </a:r>
                      <a:r>
                        <a:rPr sz="1800" spc="-5" dirty="0">
                          <a:latin typeface="Public Sans" panose="020B0604020202020204" charset="-70"/>
                        </a:rPr>
                        <a:t> reģiona</a:t>
                      </a:r>
                      <a:r>
                        <a:rPr sz="1800" spc="15" dirty="0">
                          <a:latin typeface="Public Sans" panose="020B0604020202020204" charset="-70"/>
                        </a:rPr>
                        <a:t> </a:t>
                      </a:r>
                      <a:r>
                        <a:rPr sz="1800" spc="-5" dirty="0">
                          <a:latin typeface="Public Sans" panose="020B0604020202020204" charset="-70"/>
                        </a:rPr>
                        <a:t>pamatdarbības</a:t>
                      </a:r>
                      <a:r>
                        <a:rPr sz="1800" spc="5" dirty="0">
                          <a:latin typeface="Public Sans" panose="020B0604020202020204" charset="-70"/>
                        </a:rPr>
                        <a:t> </a:t>
                      </a:r>
                      <a:r>
                        <a:rPr sz="1800" spc="-5" dirty="0">
                          <a:latin typeface="Public Sans" panose="020B0604020202020204" charset="-70"/>
                        </a:rPr>
                        <a:t>(t.sk.</a:t>
                      </a:r>
                      <a:r>
                        <a:rPr sz="1800" spc="-10" dirty="0">
                          <a:latin typeface="Public Sans" panose="020B0604020202020204" charset="-70"/>
                        </a:rPr>
                        <a:t> </a:t>
                      </a:r>
                      <a:r>
                        <a:rPr sz="1800" dirty="0">
                          <a:latin typeface="Public Sans" panose="020B0604020202020204" charset="-70"/>
                        </a:rPr>
                        <a:t>uzņēmējdarbības</a:t>
                      </a:r>
                      <a:r>
                        <a:rPr sz="1800" spc="15" dirty="0">
                          <a:latin typeface="Public Sans" panose="020B0604020202020204" charset="-70"/>
                        </a:rPr>
                        <a:t> </a:t>
                      </a:r>
                      <a:r>
                        <a:rPr sz="1800" spc="-10" dirty="0">
                          <a:latin typeface="Public Sans" panose="020B0604020202020204" charset="-70"/>
                        </a:rPr>
                        <a:t>centra</a:t>
                      </a:r>
                      <a:r>
                        <a:rPr sz="1800" dirty="0">
                          <a:latin typeface="Public Sans" panose="020B0604020202020204" charset="-70"/>
                        </a:rPr>
                        <a:t> darbības) </a:t>
                      </a:r>
                      <a:r>
                        <a:rPr sz="1800" spc="-390" dirty="0">
                          <a:latin typeface="Public Sans" panose="020B0604020202020204" charset="-70"/>
                        </a:rPr>
                        <a:t> </a:t>
                      </a:r>
                      <a:r>
                        <a:rPr sz="1800" spc="-5" dirty="0">
                          <a:latin typeface="Public Sans" panose="020B0604020202020204" charset="-70"/>
                        </a:rPr>
                        <a:t>nodrošināšana</a:t>
                      </a:r>
                      <a:endParaRPr sz="1800" dirty="0">
                        <a:latin typeface="Public Sans" panose="020B0604020202020204" charset="-70"/>
                        <a:cs typeface="Calibri"/>
                      </a:endParaRPr>
                    </a:p>
                  </a:txBody>
                  <a:tcPr marL="0" marR="0" marT="30480" marB="0"/>
                </a:tc>
                <a:tc>
                  <a:txBody>
                    <a:bodyPr/>
                    <a:lstStyle/>
                    <a:p>
                      <a:pPr marL="92075">
                        <a:lnSpc>
                          <a:spcPct val="100000"/>
                        </a:lnSpc>
                        <a:spcBef>
                          <a:spcPts val="240"/>
                        </a:spcBef>
                      </a:pPr>
                      <a:r>
                        <a:rPr sz="1800" b="1" dirty="0">
                          <a:latin typeface="Public Sans" panose="020B0604020202020204" charset="-70"/>
                        </a:rPr>
                        <a:t>185</a:t>
                      </a:r>
                      <a:r>
                        <a:rPr sz="1800" b="1" spc="-30" dirty="0">
                          <a:latin typeface="Public Sans" panose="020B0604020202020204" charset="-70"/>
                        </a:rPr>
                        <a:t> </a:t>
                      </a:r>
                      <a:r>
                        <a:rPr sz="1800" b="1" dirty="0">
                          <a:latin typeface="Public Sans" panose="020B0604020202020204" charset="-70"/>
                        </a:rPr>
                        <a:t>529</a:t>
                      </a:r>
                      <a:r>
                        <a:rPr sz="1800" b="1" spc="-25" dirty="0">
                          <a:latin typeface="Public Sans" panose="020B0604020202020204" charset="-70"/>
                        </a:rPr>
                        <a:t> </a:t>
                      </a:r>
                      <a:r>
                        <a:rPr sz="1800" b="1" dirty="0">
                          <a:latin typeface="Public Sans" panose="020B0604020202020204" charset="-70"/>
                        </a:rPr>
                        <a:t>EUR</a:t>
                      </a:r>
                      <a:endParaRPr sz="1800" dirty="0">
                        <a:latin typeface="Public Sans" panose="020B0604020202020204" charset="-70"/>
                        <a:cs typeface="Calibri"/>
                      </a:endParaRPr>
                    </a:p>
                  </a:txBody>
                  <a:tcPr marL="0" marR="0" marT="30480" marB="0"/>
                </a:tc>
                <a:extLst>
                  <a:ext uri="{0D108BD9-81ED-4DB2-BD59-A6C34878D82A}">
                    <a16:rowId xmlns:a16="http://schemas.microsoft.com/office/drawing/2014/main" val="10001"/>
                  </a:ext>
                </a:extLst>
              </a:tr>
              <a:tr h="763667">
                <a:tc>
                  <a:txBody>
                    <a:bodyPr/>
                    <a:lstStyle/>
                    <a:p>
                      <a:pPr marL="91440">
                        <a:lnSpc>
                          <a:spcPct val="100000"/>
                        </a:lnSpc>
                        <a:spcBef>
                          <a:spcPts val="245"/>
                        </a:spcBef>
                      </a:pPr>
                      <a:r>
                        <a:rPr sz="1800" spc="-10" dirty="0" err="1">
                          <a:latin typeface="Public Sans" panose="020B0604020202020204" charset="-70"/>
                        </a:rPr>
                        <a:t>Atbalsts</a:t>
                      </a:r>
                      <a:r>
                        <a:rPr sz="1800" spc="-5" dirty="0">
                          <a:latin typeface="Public Sans" panose="020B0604020202020204" charset="-70"/>
                        </a:rPr>
                        <a:t> sabiedriskā</a:t>
                      </a:r>
                      <a:r>
                        <a:rPr sz="1800" spc="20" dirty="0">
                          <a:latin typeface="Public Sans" panose="020B0604020202020204" charset="-70"/>
                        </a:rPr>
                        <a:t> </a:t>
                      </a:r>
                      <a:r>
                        <a:rPr sz="1800" spc="-10" dirty="0">
                          <a:latin typeface="Public Sans" panose="020B0604020202020204" charset="-70"/>
                        </a:rPr>
                        <a:t>transporta</a:t>
                      </a:r>
                      <a:r>
                        <a:rPr sz="1800" spc="5" dirty="0">
                          <a:latin typeface="Public Sans" panose="020B0604020202020204" charset="-70"/>
                        </a:rPr>
                        <a:t> </a:t>
                      </a:r>
                      <a:r>
                        <a:rPr sz="1800" spc="-5" dirty="0">
                          <a:latin typeface="Public Sans" panose="020B0604020202020204" charset="-70"/>
                        </a:rPr>
                        <a:t>pakalpojumu</a:t>
                      </a:r>
                      <a:r>
                        <a:rPr sz="1800" spc="10" dirty="0">
                          <a:latin typeface="Public Sans" panose="020B0604020202020204" charset="-70"/>
                        </a:rPr>
                        <a:t> </a:t>
                      </a:r>
                      <a:r>
                        <a:rPr sz="1800" spc="-10" dirty="0">
                          <a:latin typeface="Public Sans" panose="020B0604020202020204" charset="-70"/>
                        </a:rPr>
                        <a:t>organizēšanā</a:t>
                      </a:r>
                      <a:r>
                        <a:rPr sz="1800" spc="20" dirty="0">
                          <a:latin typeface="Public Sans" panose="020B0604020202020204" charset="-70"/>
                        </a:rPr>
                        <a:t> </a:t>
                      </a:r>
                      <a:r>
                        <a:rPr sz="1800" spc="-5" dirty="0">
                          <a:latin typeface="Public Sans" panose="020B0604020202020204" charset="-70"/>
                        </a:rPr>
                        <a:t>reģionālās</a:t>
                      </a:r>
                      <a:r>
                        <a:rPr sz="1800" spc="15" dirty="0">
                          <a:latin typeface="Public Sans" panose="020B0604020202020204" charset="-70"/>
                        </a:rPr>
                        <a:t> </a:t>
                      </a:r>
                      <a:r>
                        <a:rPr sz="1800" spc="-5" dirty="0">
                          <a:latin typeface="Public Sans" panose="020B0604020202020204" charset="-70"/>
                        </a:rPr>
                        <a:t>nozīmes</a:t>
                      </a:r>
                      <a:r>
                        <a:rPr sz="1800" spc="20" dirty="0">
                          <a:latin typeface="Public Sans" panose="020B0604020202020204" charset="-70"/>
                        </a:rPr>
                        <a:t> </a:t>
                      </a:r>
                      <a:r>
                        <a:rPr sz="1800" spc="-10" dirty="0" err="1">
                          <a:latin typeface="Public Sans" panose="020B0604020202020204" charset="-70"/>
                        </a:rPr>
                        <a:t>maršrutos</a:t>
                      </a:r>
                      <a:r>
                        <a:rPr sz="1800" spc="-90" dirty="0">
                          <a:latin typeface="Public Sans" panose="020B0604020202020204" charset="-70"/>
                        </a:rPr>
                        <a:t> </a:t>
                      </a:r>
                      <a:endParaRPr sz="1800" dirty="0">
                        <a:latin typeface="Public Sans" panose="020B0604020202020204" charset="-70"/>
                        <a:cs typeface="Calibri"/>
                      </a:endParaRPr>
                    </a:p>
                  </a:txBody>
                  <a:tcPr marL="0" marR="0" marT="31115" marB="0"/>
                </a:tc>
                <a:tc>
                  <a:txBody>
                    <a:bodyPr/>
                    <a:lstStyle/>
                    <a:p>
                      <a:pPr marL="92075">
                        <a:lnSpc>
                          <a:spcPct val="100000"/>
                        </a:lnSpc>
                        <a:spcBef>
                          <a:spcPts val="245"/>
                        </a:spcBef>
                      </a:pPr>
                      <a:r>
                        <a:rPr lang="lv-LV" sz="1800" b="1" dirty="0">
                          <a:latin typeface="Public Sans" panose="020B0604020202020204" charset="-70"/>
                        </a:rPr>
                        <a:t>50 720 </a:t>
                      </a:r>
                      <a:r>
                        <a:rPr sz="1800" b="1" dirty="0">
                          <a:latin typeface="Public Sans" panose="020B0604020202020204" charset="-70"/>
                        </a:rPr>
                        <a:t>EUR</a:t>
                      </a:r>
                      <a:endParaRPr sz="1800" dirty="0">
                        <a:latin typeface="Public Sans" panose="020B0604020202020204" charset="-70"/>
                        <a:cs typeface="Calibri"/>
                      </a:endParaRPr>
                    </a:p>
                  </a:txBody>
                  <a:tcPr marL="0" marR="0" marT="31115" marB="0"/>
                </a:tc>
                <a:extLst>
                  <a:ext uri="{0D108BD9-81ED-4DB2-BD59-A6C34878D82A}">
                    <a16:rowId xmlns:a16="http://schemas.microsoft.com/office/drawing/2014/main" val="10002"/>
                  </a:ext>
                </a:extLst>
              </a:tr>
              <a:tr h="681932">
                <a:tc>
                  <a:txBody>
                    <a:bodyPr/>
                    <a:lstStyle/>
                    <a:p>
                      <a:pPr marL="91440">
                        <a:lnSpc>
                          <a:spcPct val="100000"/>
                        </a:lnSpc>
                        <a:spcBef>
                          <a:spcPts val="245"/>
                        </a:spcBef>
                      </a:pPr>
                      <a:r>
                        <a:rPr sz="1800" spc="-5" dirty="0">
                          <a:latin typeface="Public Sans" panose="020B0604020202020204" charset="-70"/>
                        </a:rPr>
                        <a:t>Finansējums pabeigto</a:t>
                      </a:r>
                      <a:r>
                        <a:rPr sz="1800" dirty="0">
                          <a:latin typeface="Public Sans" panose="020B0604020202020204" charset="-70"/>
                        </a:rPr>
                        <a:t> </a:t>
                      </a:r>
                      <a:r>
                        <a:rPr sz="1800" spc="-5" dirty="0">
                          <a:latin typeface="Public Sans" panose="020B0604020202020204" charset="-70"/>
                        </a:rPr>
                        <a:t>ES</a:t>
                      </a:r>
                      <a:r>
                        <a:rPr sz="1800" dirty="0">
                          <a:latin typeface="Public Sans" panose="020B0604020202020204" charset="-70"/>
                        </a:rPr>
                        <a:t> </a:t>
                      </a:r>
                      <a:r>
                        <a:rPr sz="1800" spc="-10" dirty="0">
                          <a:latin typeface="Public Sans" panose="020B0604020202020204" charset="-70"/>
                        </a:rPr>
                        <a:t>projektu</a:t>
                      </a:r>
                      <a:r>
                        <a:rPr sz="1800" spc="5" dirty="0">
                          <a:latin typeface="Public Sans" panose="020B0604020202020204" charset="-70"/>
                        </a:rPr>
                        <a:t> </a:t>
                      </a:r>
                      <a:r>
                        <a:rPr sz="1800" spc="-10" dirty="0">
                          <a:latin typeface="Public Sans" panose="020B0604020202020204" charset="-70"/>
                        </a:rPr>
                        <a:t>rezultātu</a:t>
                      </a:r>
                      <a:r>
                        <a:rPr sz="1800" spc="15" dirty="0">
                          <a:latin typeface="Public Sans" panose="020B0604020202020204" charset="-70"/>
                        </a:rPr>
                        <a:t> </a:t>
                      </a:r>
                      <a:r>
                        <a:rPr sz="1800" spc="-5" dirty="0">
                          <a:latin typeface="Public Sans" panose="020B0604020202020204" charset="-70"/>
                        </a:rPr>
                        <a:t>uzturēšanai</a:t>
                      </a:r>
                      <a:r>
                        <a:rPr sz="1800" dirty="0">
                          <a:latin typeface="Public Sans" panose="020B0604020202020204" charset="-70"/>
                        </a:rPr>
                        <a:t> </a:t>
                      </a:r>
                      <a:r>
                        <a:rPr sz="1800" spc="-10" dirty="0">
                          <a:latin typeface="Public Sans" panose="020B0604020202020204" charset="-70"/>
                        </a:rPr>
                        <a:t>Kurzemes</a:t>
                      </a:r>
                      <a:r>
                        <a:rPr sz="1800" spc="10" dirty="0">
                          <a:latin typeface="Public Sans" panose="020B0604020202020204" charset="-70"/>
                        </a:rPr>
                        <a:t> </a:t>
                      </a:r>
                      <a:r>
                        <a:rPr sz="1800" dirty="0">
                          <a:latin typeface="Public Sans" panose="020B0604020202020204" charset="-70"/>
                        </a:rPr>
                        <a:t>plānošanas</a:t>
                      </a:r>
                      <a:r>
                        <a:rPr sz="1800" spc="10" dirty="0">
                          <a:latin typeface="Public Sans" panose="020B0604020202020204" charset="-70"/>
                        </a:rPr>
                        <a:t> </a:t>
                      </a:r>
                      <a:r>
                        <a:rPr sz="1800" spc="-5" dirty="0">
                          <a:latin typeface="Public Sans" panose="020B0604020202020204" charset="-70"/>
                        </a:rPr>
                        <a:t>reģionam</a:t>
                      </a:r>
                      <a:endParaRPr sz="1800" dirty="0">
                        <a:latin typeface="Public Sans" panose="020B0604020202020204" charset="-70"/>
                        <a:cs typeface="Calibri"/>
                      </a:endParaRPr>
                    </a:p>
                  </a:txBody>
                  <a:tcPr marL="0" marR="0" marT="31115" marB="0"/>
                </a:tc>
                <a:tc>
                  <a:txBody>
                    <a:bodyPr/>
                    <a:lstStyle/>
                    <a:p>
                      <a:pPr marL="92075">
                        <a:lnSpc>
                          <a:spcPct val="100000"/>
                        </a:lnSpc>
                        <a:spcBef>
                          <a:spcPts val="245"/>
                        </a:spcBef>
                      </a:pPr>
                      <a:r>
                        <a:rPr sz="1800" b="1" dirty="0">
                          <a:latin typeface="Public Sans" panose="020B0604020202020204" charset="-70"/>
                        </a:rPr>
                        <a:t>6200</a:t>
                      </a:r>
                      <a:r>
                        <a:rPr sz="1800" b="1" spc="-40" dirty="0">
                          <a:latin typeface="Public Sans" panose="020B0604020202020204" charset="-70"/>
                        </a:rPr>
                        <a:t> </a:t>
                      </a:r>
                      <a:r>
                        <a:rPr sz="1800" b="1" dirty="0">
                          <a:latin typeface="Public Sans" panose="020B0604020202020204" charset="-70"/>
                        </a:rPr>
                        <a:t>EUR</a:t>
                      </a:r>
                      <a:endParaRPr sz="1800" dirty="0">
                        <a:latin typeface="Public Sans" panose="020B0604020202020204" charset="-70"/>
                        <a:cs typeface="Calibri"/>
                      </a:endParaRPr>
                    </a:p>
                  </a:txBody>
                  <a:tcPr marL="0" marR="0" marT="31115" marB="0"/>
                </a:tc>
                <a:extLst>
                  <a:ext uri="{0D108BD9-81ED-4DB2-BD59-A6C34878D82A}">
                    <a16:rowId xmlns:a16="http://schemas.microsoft.com/office/drawing/2014/main" val="10003"/>
                  </a:ext>
                </a:extLst>
              </a:tr>
              <a:tr h="681932">
                <a:tc>
                  <a:txBody>
                    <a:bodyPr/>
                    <a:lstStyle/>
                    <a:p>
                      <a:pPr marL="91440">
                        <a:lnSpc>
                          <a:spcPct val="100000"/>
                        </a:lnSpc>
                        <a:spcBef>
                          <a:spcPts val="245"/>
                        </a:spcBef>
                      </a:pPr>
                      <a:r>
                        <a:rPr sz="1800" spc="-5" dirty="0">
                          <a:latin typeface="Public Sans" panose="020B0604020202020204" charset="-70"/>
                        </a:rPr>
                        <a:t>Finansējums</a:t>
                      </a:r>
                      <a:r>
                        <a:rPr sz="1800" dirty="0">
                          <a:latin typeface="Public Sans" panose="020B0604020202020204" charset="-70"/>
                        </a:rPr>
                        <a:t> uzņēmējdarbības</a:t>
                      </a:r>
                      <a:r>
                        <a:rPr sz="1800" spc="10" dirty="0">
                          <a:latin typeface="Public Sans" panose="020B0604020202020204" charset="-70"/>
                        </a:rPr>
                        <a:t> </a:t>
                      </a:r>
                      <a:r>
                        <a:rPr sz="1800" spc="-5" dirty="0">
                          <a:latin typeface="Public Sans" panose="020B0604020202020204" charset="-70"/>
                        </a:rPr>
                        <a:t>veicināšanas</a:t>
                      </a:r>
                      <a:r>
                        <a:rPr sz="1800" spc="15" dirty="0">
                          <a:latin typeface="Public Sans" panose="020B0604020202020204" charset="-70"/>
                        </a:rPr>
                        <a:t> </a:t>
                      </a:r>
                      <a:r>
                        <a:rPr sz="1800" spc="-5" dirty="0">
                          <a:latin typeface="Public Sans" panose="020B0604020202020204" charset="-70"/>
                        </a:rPr>
                        <a:t>pasākumiem</a:t>
                      </a:r>
                      <a:r>
                        <a:rPr sz="1800" spc="5" dirty="0">
                          <a:latin typeface="Public Sans" panose="020B0604020202020204" charset="-70"/>
                        </a:rPr>
                        <a:t> </a:t>
                      </a:r>
                      <a:r>
                        <a:rPr sz="1800" spc="-10" dirty="0">
                          <a:latin typeface="Public Sans" panose="020B0604020202020204" charset="-70"/>
                        </a:rPr>
                        <a:t>Kurzemes</a:t>
                      </a:r>
                      <a:r>
                        <a:rPr sz="1800" spc="25" dirty="0">
                          <a:latin typeface="Public Sans" panose="020B0604020202020204" charset="-70"/>
                        </a:rPr>
                        <a:t> </a:t>
                      </a:r>
                      <a:r>
                        <a:rPr sz="1800" spc="-5" dirty="0">
                          <a:latin typeface="Public Sans" panose="020B0604020202020204" charset="-70"/>
                        </a:rPr>
                        <a:t>plānošanas</a:t>
                      </a:r>
                      <a:r>
                        <a:rPr sz="1800" spc="5" dirty="0">
                          <a:latin typeface="Public Sans" panose="020B0604020202020204" charset="-70"/>
                        </a:rPr>
                        <a:t> </a:t>
                      </a:r>
                      <a:r>
                        <a:rPr sz="1800" spc="-5" dirty="0">
                          <a:latin typeface="Public Sans" panose="020B0604020202020204" charset="-70"/>
                        </a:rPr>
                        <a:t>reģionam</a:t>
                      </a:r>
                      <a:endParaRPr sz="1800" dirty="0">
                        <a:latin typeface="Public Sans" panose="020B0604020202020204" charset="-70"/>
                        <a:cs typeface="Calibri"/>
                      </a:endParaRPr>
                    </a:p>
                  </a:txBody>
                  <a:tcPr marL="0" marR="0" marT="31115" marB="0"/>
                </a:tc>
                <a:tc>
                  <a:txBody>
                    <a:bodyPr/>
                    <a:lstStyle/>
                    <a:p>
                      <a:pPr marL="92075">
                        <a:lnSpc>
                          <a:spcPct val="100000"/>
                        </a:lnSpc>
                        <a:spcBef>
                          <a:spcPts val="245"/>
                        </a:spcBef>
                      </a:pPr>
                      <a:r>
                        <a:rPr sz="1800" b="1" spc="-5" dirty="0">
                          <a:latin typeface="Public Sans" panose="020B0604020202020204" charset="-70"/>
                        </a:rPr>
                        <a:t>4651</a:t>
                      </a:r>
                      <a:r>
                        <a:rPr sz="1800" b="1" spc="-25" dirty="0">
                          <a:latin typeface="Public Sans" panose="020B0604020202020204" charset="-70"/>
                        </a:rPr>
                        <a:t> </a:t>
                      </a:r>
                      <a:r>
                        <a:rPr sz="1800" b="1" dirty="0">
                          <a:latin typeface="Public Sans" panose="020B0604020202020204" charset="-70"/>
                        </a:rPr>
                        <a:t>EUR</a:t>
                      </a:r>
                      <a:endParaRPr sz="1800" dirty="0">
                        <a:latin typeface="Public Sans" panose="020B0604020202020204" charset="-70"/>
                        <a:cs typeface="Calibri"/>
                      </a:endParaRPr>
                    </a:p>
                  </a:txBody>
                  <a:tcPr marL="0" marR="0" marT="31115" marB="0"/>
                </a:tc>
                <a:extLst>
                  <a:ext uri="{0D108BD9-81ED-4DB2-BD59-A6C34878D82A}">
                    <a16:rowId xmlns:a16="http://schemas.microsoft.com/office/drawing/2014/main" val="10004"/>
                  </a:ext>
                </a:extLst>
              </a:tr>
              <a:tr h="2539510">
                <a:tc>
                  <a:txBody>
                    <a:bodyPr/>
                    <a:lstStyle/>
                    <a:p>
                      <a:pPr marL="91440">
                        <a:lnSpc>
                          <a:spcPct val="100000"/>
                        </a:lnSpc>
                        <a:spcBef>
                          <a:spcPts val="245"/>
                        </a:spcBef>
                      </a:pPr>
                      <a:r>
                        <a:rPr sz="1800" spc="-10" dirty="0">
                          <a:latin typeface="Public Sans" panose="020B0604020202020204" charset="-70"/>
                        </a:rPr>
                        <a:t>Diasporas</a:t>
                      </a:r>
                      <a:r>
                        <a:rPr sz="1800" spc="15" dirty="0">
                          <a:latin typeface="Public Sans" panose="020B0604020202020204" charset="-70"/>
                        </a:rPr>
                        <a:t> </a:t>
                      </a:r>
                      <a:r>
                        <a:rPr sz="1800" spc="-10" dirty="0">
                          <a:latin typeface="Public Sans" panose="020B0604020202020204" charset="-70"/>
                        </a:rPr>
                        <a:t>likuma</a:t>
                      </a:r>
                      <a:r>
                        <a:rPr sz="1800" spc="25" dirty="0">
                          <a:latin typeface="Public Sans" panose="020B0604020202020204" charset="-70"/>
                        </a:rPr>
                        <a:t> </a:t>
                      </a:r>
                      <a:r>
                        <a:rPr sz="1800" spc="-5" dirty="0">
                          <a:latin typeface="Public Sans" panose="020B0604020202020204" charset="-70"/>
                        </a:rPr>
                        <a:t>normu</a:t>
                      </a:r>
                      <a:r>
                        <a:rPr sz="1800" spc="25" dirty="0">
                          <a:latin typeface="Public Sans" panose="020B0604020202020204" charset="-70"/>
                        </a:rPr>
                        <a:t> </a:t>
                      </a:r>
                      <a:r>
                        <a:rPr sz="1800" spc="-5" dirty="0">
                          <a:latin typeface="Public Sans" panose="020B0604020202020204" charset="-70"/>
                        </a:rPr>
                        <a:t>īstenošanai</a:t>
                      </a:r>
                      <a:r>
                        <a:rPr sz="1800" spc="15" dirty="0">
                          <a:latin typeface="Public Sans" panose="020B0604020202020204" charset="-70"/>
                        </a:rPr>
                        <a:t> </a:t>
                      </a:r>
                      <a:r>
                        <a:rPr sz="1800" spc="-15" dirty="0">
                          <a:latin typeface="Public Sans" panose="020B0604020202020204" charset="-70"/>
                        </a:rPr>
                        <a:t>(Atbalsta</a:t>
                      </a:r>
                      <a:r>
                        <a:rPr sz="1800" spc="25" dirty="0">
                          <a:latin typeface="Public Sans" panose="020B0604020202020204" charset="-70"/>
                        </a:rPr>
                        <a:t> </a:t>
                      </a:r>
                      <a:r>
                        <a:rPr sz="1800" spc="-5" dirty="0">
                          <a:latin typeface="Public Sans" panose="020B0604020202020204" charset="-70"/>
                        </a:rPr>
                        <a:t>pasākums</a:t>
                      </a:r>
                      <a:r>
                        <a:rPr sz="1800" dirty="0">
                          <a:latin typeface="Public Sans" panose="020B0604020202020204" charset="-70"/>
                        </a:rPr>
                        <a:t> </a:t>
                      </a:r>
                      <a:r>
                        <a:rPr sz="1800" spc="-10" dirty="0" err="1">
                          <a:latin typeface="Public Sans" panose="020B0604020202020204" charset="-70"/>
                        </a:rPr>
                        <a:t>remigrācijas</a:t>
                      </a:r>
                      <a:r>
                        <a:rPr sz="1800" spc="20" dirty="0">
                          <a:latin typeface="Public Sans" panose="020B0604020202020204" charset="-70"/>
                        </a:rPr>
                        <a:t> </a:t>
                      </a:r>
                      <a:r>
                        <a:rPr sz="1800" spc="-5" dirty="0" err="1">
                          <a:latin typeface="Public Sans" panose="020B0604020202020204" charset="-70"/>
                        </a:rPr>
                        <a:t>veicināšanai</a:t>
                      </a:r>
                      <a:r>
                        <a:rPr lang="lv-LV" sz="1800" spc="-5" dirty="0">
                          <a:latin typeface="Public Sans" panose="020B0604020202020204" charset="-70"/>
                        </a:rPr>
                        <a:t> </a:t>
                      </a:r>
                      <a:r>
                        <a:rPr sz="1800" spc="-5" dirty="0">
                          <a:latin typeface="Public Sans" panose="020B0604020202020204" charset="-70"/>
                        </a:rPr>
                        <a:t>“Reģionālās</a:t>
                      </a:r>
                      <a:r>
                        <a:rPr sz="1800" spc="5" dirty="0">
                          <a:latin typeface="Public Sans" panose="020B0604020202020204" charset="-70"/>
                        </a:rPr>
                        <a:t> </a:t>
                      </a:r>
                      <a:r>
                        <a:rPr sz="1800" spc="-10" dirty="0">
                          <a:latin typeface="Public Sans" panose="020B0604020202020204" charset="-70"/>
                        </a:rPr>
                        <a:t>remigrācijas</a:t>
                      </a:r>
                      <a:r>
                        <a:rPr sz="1800" spc="5" dirty="0">
                          <a:latin typeface="Public Sans" panose="020B0604020202020204" charset="-70"/>
                        </a:rPr>
                        <a:t> </a:t>
                      </a:r>
                      <a:r>
                        <a:rPr sz="1800" spc="-15" dirty="0" err="1">
                          <a:latin typeface="Public Sans" panose="020B0604020202020204" charset="-70"/>
                        </a:rPr>
                        <a:t>koordinators</a:t>
                      </a:r>
                      <a:r>
                        <a:rPr sz="1800" spc="-15" dirty="0">
                          <a:latin typeface="Public Sans" panose="020B0604020202020204" charset="-70"/>
                        </a:rPr>
                        <a:t>”)</a:t>
                      </a:r>
                      <a:endParaRPr lang="lv-LV" sz="1800" spc="-15" dirty="0">
                        <a:latin typeface="Public Sans" panose="020B0604020202020204" charset="-70"/>
                      </a:endParaRPr>
                    </a:p>
                    <a:p>
                      <a:pPr marL="92075">
                        <a:lnSpc>
                          <a:spcPct val="100000"/>
                        </a:lnSpc>
                        <a:spcBef>
                          <a:spcPts val="50"/>
                        </a:spcBef>
                      </a:pPr>
                      <a:r>
                        <a:rPr lang="en-US" sz="1800" spc="-5" dirty="0" err="1">
                          <a:latin typeface="Public Sans" panose="020B0604020202020204" charset="-70"/>
                        </a:rPr>
                        <a:t>Funkcijas</a:t>
                      </a:r>
                      <a:r>
                        <a:rPr lang="lv-LV" sz="1800" spc="-5" dirty="0">
                          <a:latin typeface="Public Sans" panose="020B0604020202020204" charset="-70"/>
                        </a:rPr>
                        <a:t> </a:t>
                      </a:r>
                      <a:r>
                        <a:rPr lang="en-US" sz="1800" spc="-5" dirty="0" err="1">
                          <a:latin typeface="Public Sans" panose="020B0604020202020204" charset="-70"/>
                        </a:rPr>
                        <a:t>nodrošināšanai</a:t>
                      </a:r>
                      <a:r>
                        <a:rPr lang="en-US" sz="1800" spc="-5" dirty="0">
                          <a:latin typeface="Public Sans" panose="020B0604020202020204" charset="-70"/>
                        </a:rPr>
                        <a:t>;</a:t>
                      </a:r>
                      <a:endParaRPr lang="lv-LV" sz="1800" spc="-55" dirty="0">
                        <a:latin typeface="Public Sans" panose="020B0604020202020204" charset="-70"/>
                      </a:endParaRPr>
                    </a:p>
                    <a:p>
                      <a:pPr marL="92075" marR="198755">
                        <a:lnSpc>
                          <a:spcPct val="100000"/>
                        </a:lnSpc>
                      </a:pPr>
                      <a:endParaRPr lang="lv-LV" sz="1800" spc="-55" dirty="0">
                        <a:latin typeface="Public Sans" panose="020B0604020202020204" charset="-70"/>
                      </a:endParaRPr>
                    </a:p>
                    <a:p>
                      <a:pPr marL="92075" marR="198755">
                        <a:lnSpc>
                          <a:spcPct val="100000"/>
                        </a:lnSpc>
                      </a:pPr>
                      <a:r>
                        <a:rPr lang="lv-LV" sz="1800" spc="-55" dirty="0">
                          <a:latin typeface="Public Sans" panose="020B0604020202020204" charset="-70"/>
                        </a:rPr>
                        <a:t>R</a:t>
                      </a:r>
                      <a:r>
                        <a:rPr lang="lv-LV" sz="1800" spc="-5" dirty="0">
                          <a:latin typeface="Public Sans" panose="020B0604020202020204" charset="-70"/>
                        </a:rPr>
                        <a:t>eģionālajiem remigrācijas atbalsta </a:t>
                      </a:r>
                      <a:r>
                        <a:rPr lang="lv-LV" sz="1800" dirty="0">
                          <a:latin typeface="Public Sans" panose="020B0604020202020204" charset="-70"/>
                        </a:rPr>
                        <a:t> </a:t>
                      </a:r>
                      <a:r>
                        <a:rPr lang="lv-LV" sz="1800" spc="-5" dirty="0">
                          <a:latin typeface="Public Sans" panose="020B0604020202020204" charset="-70"/>
                        </a:rPr>
                        <a:t>pasākumiem  ieplānoti 80 000 EUR ( netika sniegta atļauja atbalsta pasākumiem, finansējums atgriezts VARAM kontā)</a:t>
                      </a:r>
                      <a:endParaRPr sz="1800" i="1" dirty="0">
                        <a:latin typeface="Public Sans" panose="020B0604020202020204" charset="-70"/>
                        <a:cs typeface="Calibri"/>
                      </a:endParaRPr>
                    </a:p>
                  </a:txBody>
                  <a:tcPr marL="0" marR="0" marT="31115" marB="0"/>
                </a:tc>
                <a:tc>
                  <a:txBody>
                    <a:bodyPr/>
                    <a:lstStyle/>
                    <a:p>
                      <a:pPr marL="92075">
                        <a:lnSpc>
                          <a:spcPct val="100000"/>
                        </a:lnSpc>
                        <a:spcBef>
                          <a:spcPts val="50"/>
                        </a:spcBef>
                      </a:pPr>
                      <a:endParaRPr lang="lv-LV" sz="1800" spc="-5" dirty="0">
                        <a:latin typeface="Public Sans" panose="020B0604020202020204" charset="-70"/>
                      </a:endParaRPr>
                    </a:p>
                    <a:p>
                      <a:pPr marL="92075">
                        <a:lnSpc>
                          <a:spcPct val="100000"/>
                        </a:lnSpc>
                        <a:spcBef>
                          <a:spcPts val="50"/>
                        </a:spcBef>
                      </a:pPr>
                      <a:endParaRPr lang="lv-LV" sz="1800" spc="-5" dirty="0">
                        <a:latin typeface="Public Sans" panose="020B0604020202020204" charset="-70"/>
                      </a:endParaRPr>
                    </a:p>
                    <a:p>
                      <a:pPr marL="92075">
                        <a:lnSpc>
                          <a:spcPct val="100000"/>
                        </a:lnSpc>
                        <a:spcBef>
                          <a:spcPts val="50"/>
                        </a:spcBef>
                      </a:pPr>
                      <a:endParaRPr lang="lv-LV" sz="1800" b="1" spc="-5" dirty="0">
                        <a:latin typeface="Public Sans" panose="020B0604020202020204" charset="-70"/>
                      </a:endParaRPr>
                    </a:p>
                    <a:p>
                      <a:pPr marL="92075">
                        <a:lnSpc>
                          <a:spcPct val="100000"/>
                        </a:lnSpc>
                        <a:spcBef>
                          <a:spcPts val="50"/>
                        </a:spcBef>
                      </a:pPr>
                      <a:r>
                        <a:rPr sz="1800" b="1" spc="-5" dirty="0">
                          <a:latin typeface="Public Sans" panose="020B0604020202020204" charset="-70"/>
                        </a:rPr>
                        <a:t>4</a:t>
                      </a:r>
                      <a:r>
                        <a:rPr lang="lv-LV" sz="1800" b="1" spc="-5" dirty="0">
                          <a:latin typeface="Public Sans" panose="020B0604020202020204" charset="-70"/>
                        </a:rPr>
                        <a:t>2</a:t>
                      </a:r>
                      <a:r>
                        <a:rPr sz="1800" b="1" spc="-15" dirty="0">
                          <a:latin typeface="Public Sans" panose="020B0604020202020204" charset="-70"/>
                        </a:rPr>
                        <a:t> </a:t>
                      </a:r>
                      <a:r>
                        <a:rPr sz="1800" b="1" dirty="0">
                          <a:latin typeface="Public Sans" panose="020B0604020202020204" charset="-70"/>
                        </a:rPr>
                        <a:t>00</a:t>
                      </a:r>
                      <a:r>
                        <a:rPr lang="lv-LV" sz="1800" b="1" dirty="0">
                          <a:latin typeface="Public Sans" panose="020B0604020202020204" charset="-70"/>
                        </a:rPr>
                        <a:t>7</a:t>
                      </a:r>
                      <a:r>
                        <a:rPr sz="1800" b="1" spc="-10" dirty="0">
                          <a:latin typeface="Public Sans" panose="020B0604020202020204" charset="-70"/>
                        </a:rPr>
                        <a:t> </a:t>
                      </a:r>
                      <a:r>
                        <a:rPr sz="1800" b="1" spc="-5" dirty="0">
                          <a:latin typeface="Public Sans" panose="020B0604020202020204" charset="-70"/>
                        </a:rPr>
                        <a:t>EUR</a:t>
                      </a:r>
                      <a:r>
                        <a:rPr sz="1800" b="1" spc="-10" dirty="0">
                          <a:latin typeface="Public Sans" panose="020B0604020202020204" charset="-70"/>
                        </a:rPr>
                        <a:t> </a:t>
                      </a:r>
                      <a:endParaRPr lang="lv-LV" sz="1800" b="1" spc="-10" dirty="0">
                        <a:latin typeface="Public Sans" panose="020B0604020202020204" charset="-70"/>
                      </a:endParaRPr>
                    </a:p>
                    <a:p>
                      <a:pPr marL="92075">
                        <a:lnSpc>
                          <a:spcPct val="100000"/>
                        </a:lnSpc>
                        <a:spcBef>
                          <a:spcPts val="50"/>
                        </a:spcBef>
                      </a:pPr>
                      <a:endParaRPr lang="lv-LV" sz="1800" spc="-10" dirty="0">
                        <a:latin typeface="Public Sans" panose="020B0604020202020204" charset="-70"/>
                      </a:endParaRPr>
                    </a:p>
                    <a:p>
                      <a:pPr marL="92075">
                        <a:lnSpc>
                          <a:spcPct val="100000"/>
                        </a:lnSpc>
                        <a:spcBef>
                          <a:spcPts val="50"/>
                        </a:spcBef>
                      </a:pPr>
                      <a:r>
                        <a:rPr lang="lv-LV" sz="1800" dirty="0">
                          <a:latin typeface="Public Sans" panose="020B0604020202020204" charset="-70"/>
                        </a:rPr>
                        <a:t>0 EUR</a:t>
                      </a:r>
                      <a:endParaRPr sz="1800" dirty="0">
                        <a:latin typeface="Public Sans" panose="020B0604020202020204" charset="-70"/>
                        <a:cs typeface="Calibri"/>
                      </a:endParaRPr>
                    </a:p>
                  </a:txBody>
                  <a:tcPr marL="0" marR="0" marT="31115" marB="0"/>
                </a:tc>
                <a:extLst>
                  <a:ext uri="{0D108BD9-81ED-4DB2-BD59-A6C34878D82A}">
                    <a16:rowId xmlns:a16="http://schemas.microsoft.com/office/drawing/2014/main" val="10005"/>
                  </a:ext>
                </a:extLst>
              </a:tr>
              <a:tr h="594958">
                <a:tc>
                  <a:txBody>
                    <a:bodyPr/>
                    <a:lstStyle/>
                    <a:p>
                      <a:pPr marL="91440">
                        <a:lnSpc>
                          <a:spcPct val="100000"/>
                        </a:lnSpc>
                        <a:spcBef>
                          <a:spcPts val="250"/>
                        </a:spcBef>
                      </a:pPr>
                      <a:r>
                        <a:rPr sz="1800" dirty="0">
                          <a:latin typeface="Public Sans" panose="020B0604020202020204" charset="-70"/>
                        </a:rPr>
                        <a:t>Ieņēmumi</a:t>
                      </a:r>
                      <a:r>
                        <a:rPr sz="1800" spc="5" dirty="0">
                          <a:latin typeface="Public Sans" panose="020B0604020202020204" charset="-70"/>
                        </a:rPr>
                        <a:t> </a:t>
                      </a:r>
                      <a:r>
                        <a:rPr sz="1800" spc="-5" dirty="0">
                          <a:latin typeface="Public Sans" panose="020B0604020202020204" charset="-70"/>
                        </a:rPr>
                        <a:t>no</a:t>
                      </a:r>
                      <a:r>
                        <a:rPr sz="1800" spc="25" dirty="0">
                          <a:latin typeface="Public Sans" panose="020B0604020202020204" charset="-70"/>
                        </a:rPr>
                        <a:t> </a:t>
                      </a:r>
                      <a:r>
                        <a:rPr sz="1800" spc="-20" dirty="0">
                          <a:latin typeface="Public Sans" panose="020B0604020202020204" charset="-70"/>
                        </a:rPr>
                        <a:t>Taksometru</a:t>
                      </a:r>
                      <a:r>
                        <a:rPr sz="1800" spc="-10" dirty="0">
                          <a:latin typeface="Public Sans" panose="020B0604020202020204" charset="-70"/>
                        </a:rPr>
                        <a:t> </a:t>
                      </a:r>
                      <a:r>
                        <a:rPr sz="1800" spc="-5" dirty="0">
                          <a:latin typeface="Public Sans" panose="020B0604020202020204" charset="-70"/>
                        </a:rPr>
                        <a:t>licenču</a:t>
                      </a:r>
                      <a:r>
                        <a:rPr sz="1800" spc="45" dirty="0">
                          <a:latin typeface="Public Sans" panose="020B0604020202020204" charset="-70"/>
                        </a:rPr>
                        <a:t> </a:t>
                      </a:r>
                      <a:r>
                        <a:rPr sz="1800" spc="-10" dirty="0">
                          <a:latin typeface="Public Sans" panose="020B0604020202020204" charset="-70"/>
                        </a:rPr>
                        <a:t>kartīšu</a:t>
                      </a:r>
                      <a:r>
                        <a:rPr sz="1800" spc="5" dirty="0">
                          <a:latin typeface="Public Sans" panose="020B0604020202020204" charset="-70"/>
                        </a:rPr>
                        <a:t> </a:t>
                      </a:r>
                      <a:r>
                        <a:rPr sz="1800" spc="-5" dirty="0">
                          <a:latin typeface="Public Sans" panose="020B0604020202020204" charset="-70"/>
                        </a:rPr>
                        <a:t>izsniegšanas</a:t>
                      </a:r>
                      <a:r>
                        <a:rPr sz="1800" spc="-40" dirty="0">
                          <a:latin typeface="Public Sans" panose="020B0604020202020204" charset="-70"/>
                        </a:rPr>
                        <a:t> </a:t>
                      </a:r>
                      <a:r>
                        <a:rPr sz="1800" dirty="0">
                          <a:latin typeface="Public Sans" panose="020B0604020202020204" charset="-70"/>
                        </a:rPr>
                        <a:t>–</a:t>
                      </a:r>
                      <a:endParaRPr sz="1800" dirty="0">
                        <a:latin typeface="Public Sans" panose="020B0604020202020204" charset="-70"/>
                        <a:cs typeface="Calibri"/>
                      </a:endParaRPr>
                    </a:p>
                  </a:txBody>
                  <a:tcPr marL="0" marR="0" marT="31750" marB="0"/>
                </a:tc>
                <a:tc>
                  <a:txBody>
                    <a:bodyPr/>
                    <a:lstStyle/>
                    <a:p>
                      <a:pPr marL="92075">
                        <a:lnSpc>
                          <a:spcPct val="100000"/>
                        </a:lnSpc>
                        <a:spcBef>
                          <a:spcPts val="250"/>
                        </a:spcBef>
                      </a:pPr>
                      <a:r>
                        <a:rPr lang="lv-LV" sz="1800" b="1" dirty="0">
                          <a:latin typeface="Public Sans" panose="020B0604020202020204" charset="-70"/>
                        </a:rPr>
                        <a:t>522</a:t>
                      </a:r>
                      <a:r>
                        <a:rPr sz="1800" b="1" spc="-45" dirty="0">
                          <a:latin typeface="Public Sans" panose="020B0604020202020204" charset="-70"/>
                        </a:rPr>
                        <a:t> </a:t>
                      </a:r>
                      <a:r>
                        <a:rPr sz="1800" b="1" dirty="0">
                          <a:latin typeface="Public Sans" panose="020B0604020202020204" charset="-70"/>
                        </a:rPr>
                        <a:t>EUR</a:t>
                      </a:r>
                      <a:endParaRPr sz="1800" dirty="0">
                        <a:latin typeface="Public Sans" panose="020B0604020202020204" charset="-70"/>
                        <a:cs typeface="Calibri"/>
                      </a:endParaRPr>
                    </a:p>
                  </a:txBody>
                  <a:tcPr marL="0" marR="0" marT="31750" marB="0"/>
                </a:tc>
                <a:extLst>
                  <a:ext uri="{0D108BD9-81ED-4DB2-BD59-A6C34878D82A}">
                    <a16:rowId xmlns:a16="http://schemas.microsoft.com/office/drawing/2014/main" val="10006"/>
                  </a:ext>
                </a:extLst>
              </a:tr>
              <a:tr h="568729">
                <a:tc>
                  <a:txBody>
                    <a:bodyPr/>
                    <a:lstStyle/>
                    <a:p>
                      <a:pPr marL="142875">
                        <a:lnSpc>
                          <a:spcPct val="100000"/>
                        </a:lnSpc>
                        <a:spcBef>
                          <a:spcPts val="250"/>
                        </a:spcBef>
                      </a:pPr>
                      <a:r>
                        <a:rPr sz="1800" spc="-10" dirty="0">
                          <a:latin typeface="Public Sans" panose="020B0604020202020204" charset="-70"/>
                        </a:rPr>
                        <a:t>Atbalsts</a:t>
                      </a:r>
                      <a:r>
                        <a:rPr sz="1800" spc="-5" dirty="0">
                          <a:latin typeface="Public Sans" panose="020B0604020202020204" charset="-70"/>
                        </a:rPr>
                        <a:t> </a:t>
                      </a:r>
                      <a:r>
                        <a:rPr sz="1800" spc="-10" dirty="0">
                          <a:latin typeface="Public Sans" panose="020B0604020202020204" charset="-70"/>
                        </a:rPr>
                        <a:t>Kurzemes</a:t>
                      </a:r>
                      <a:r>
                        <a:rPr sz="1800" spc="15" dirty="0">
                          <a:latin typeface="Public Sans" panose="020B0604020202020204" charset="-70"/>
                        </a:rPr>
                        <a:t> </a:t>
                      </a:r>
                      <a:r>
                        <a:rPr sz="1800" dirty="0">
                          <a:latin typeface="Public Sans" panose="020B0604020202020204" charset="-70"/>
                        </a:rPr>
                        <a:t>plānošanas</a:t>
                      </a:r>
                      <a:r>
                        <a:rPr sz="1800" spc="-5" dirty="0">
                          <a:latin typeface="Public Sans" panose="020B0604020202020204" charset="-70"/>
                        </a:rPr>
                        <a:t> reģiona</a:t>
                      </a:r>
                      <a:r>
                        <a:rPr sz="1800" spc="15" dirty="0">
                          <a:latin typeface="Public Sans" panose="020B0604020202020204" charset="-70"/>
                        </a:rPr>
                        <a:t> </a:t>
                      </a:r>
                      <a:r>
                        <a:rPr sz="1800" spc="-10" dirty="0">
                          <a:latin typeface="Public Sans" panose="020B0604020202020204" charset="-70"/>
                        </a:rPr>
                        <a:t>funkciju</a:t>
                      </a:r>
                      <a:r>
                        <a:rPr sz="1800" spc="15" dirty="0">
                          <a:latin typeface="Public Sans" panose="020B0604020202020204" charset="-70"/>
                        </a:rPr>
                        <a:t> </a:t>
                      </a:r>
                      <a:r>
                        <a:rPr sz="1800" spc="-5" dirty="0">
                          <a:latin typeface="Public Sans" panose="020B0604020202020204" charset="-70"/>
                        </a:rPr>
                        <a:t>izpildei</a:t>
                      </a:r>
                      <a:endParaRPr sz="1800" dirty="0">
                        <a:latin typeface="Public Sans" panose="020B0604020202020204" charset="-70"/>
                        <a:cs typeface="Calibri"/>
                      </a:endParaRPr>
                    </a:p>
                  </a:txBody>
                  <a:tcPr marL="0" marR="0" marT="31750" marB="0"/>
                </a:tc>
                <a:tc>
                  <a:txBody>
                    <a:bodyPr/>
                    <a:lstStyle/>
                    <a:p>
                      <a:pPr marL="92075">
                        <a:lnSpc>
                          <a:spcPct val="100000"/>
                        </a:lnSpc>
                        <a:spcBef>
                          <a:spcPts val="250"/>
                        </a:spcBef>
                      </a:pPr>
                      <a:r>
                        <a:rPr sz="1800" b="1" dirty="0">
                          <a:latin typeface="Public Sans" panose="020B0604020202020204" charset="-70"/>
                        </a:rPr>
                        <a:t>100</a:t>
                      </a:r>
                      <a:r>
                        <a:rPr sz="1800" b="1" spc="-30" dirty="0">
                          <a:latin typeface="Public Sans" panose="020B0604020202020204" charset="-70"/>
                        </a:rPr>
                        <a:t> </a:t>
                      </a:r>
                      <a:r>
                        <a:rPr sz="1800" b="1" dirty="0">
                          <a:latin typeface="Public Sans" panose="020B0604020202020204" charset="-70"/>
                        </a:rPr>
                        <a:t>000</a:t>
                      </a:r>
                      <a:r>
                        <a:rPr sz="1800" b="1" spc="-25" dirty="0">
                          <a:latin typeface="Public Sans" panose="020B0604020202020204" charset="-70"/>
                        </a:rPr>
                        <a:t> </a:t>
                      </a:r>
                      <a:r>
                        <a:rPr sz="1800" b="1" dirty="0">
                          <a:latin typeface="Public Sans" panose="020B0604020202020204" charset="-70"/>
                        </a:rPr>
                        <a:t>EUR</a:t>
                      </a:r>
                      <a:endParaRPr sz="1800" dirty="0">
                        <a:latin typeface="Public Sans" panose="020B0604020202020204" charset="-70"/>
                        <a:cs typeface="Calibri"/>
                      </a:endParaRPr>
                    </a:p>
                  </a:txBody>
                  <a:tcPr marL="0" marR="0" marT="31750" marB="0"/>
                </a:tc>
                <a:extLst>
                  <a:ext uri="{0D108BD9-81ED-4DB2-BD59-A6C34878D82A}">
                    <a16:rowId xmlns:a16="http://schemas.microsoft.com/office/drawing/2014/main" val="10007"/>
                  </a:ext>
                </a:extLst>
              </a:tr>
            </a:tbl>
          </a:graphicData>
        </a:graphic>
      </p:graphicFrame>
      <p:graphicFrame>
        <p:nvGraphicFramePr>
          <p:cNvPr id="8" name="object 4">
            <a:extLst>
              <a:ext uri="{FF2B5EF4-FFF2-40B4-BE49-F238E27FC236}">
                <a16:creationId xmlns:a16="http://schemas.microsoft.com/office/drawing/2014/main" id="{D28246E9-07A2-E43D-5F0D-977F23DDA38F}"/>
              </a:ext>
            </a:extLst>
          </p:cNvPr>
          <p:cNvGraphicFramePr>
            <a:graphicFrameLocks noGrp="1"/>
          </p:cNvGraphicFramePr>
          <p:nvPr>
            <p:extLst>
              <p:ext uri="{D42A27DB-BD31-4B8C-83A1-F6EECF244321}">
                <p14:modId xmlns:p14="http://schemas.microsoft.com/office/powerpoint/2010/main" val="3806845145"/>
              </p:ext>
            </p:extLst>
          </p:nvPr>
        </p:nvGraphicFramePr>
        <p:xfrm>
          <a:off x="9144000" y="2477356"/>
          <a:ext cx="8297663" cy="7265676"/>
        </p:xfrm>
        <a:graphic>
          <a:graphicData uri="http://schemas.openxmlformats.org/drawingml/2006/table">
            <a:tbl>
              <a:tblPr firstRow="1" bandRow="1">
                <a:tableStyleId>{3B4B98B0-60AC-42C2-AFA5-B58CD77FA1E5}</a:tableStyleId>
              </a:tblPr>
              <a:tblGrid>
                <a:gridCol w="6635683">
                  <a:extLst>
                    <a:ext uri="{9D8B030D-6E8A-4147-A177-3AD203B41FA5}">
                      <a16:colId xmlns:a16="http://schemas.microsoft.com/office/drawing/2014/main" val="20000"/>
                    </a:ext>
                  </a:extLst>
                </a:gridCol>
                <a:gridCol w="1661980">
                  <a:extLst>
                    <a:ext uri="{9D8B030D-6E8A-4147-A177-3AD203B41FA5}">
                      <a16:colId xmlns:a16="http://schemas.microsoft.com/office/drawing/2014/main" val="20001"/>
                    </a:ext>
                  </a:extLst>
                </a:gridCol>
              </a:tblGrid>
              <a:tr h="353022">
                <a:tc>
                  <a:txBody>
                    <a:bodyPr/>
                    <a:lstStyle/>
                    <a:p>
                      <a:pPr marL="91440">
                        <a:lnSpc>
                          <a:spcPct val="100000"/>
                        </a:lnSpc>
                        <a:spcBef>
                          <a:spcPts val="240"/>
                        </a:spcBef>
                      </a:pPr>
                      <a:r>
                        <a:rPr sz="1800" b="1" spc="-25" dirty="0">
                          <a:latin typeface="Public Sans" panose="020B0604020202020204" charset="-70"/>
                        </a:rPr>
                        <a:t>Tāmes</a:t>
                      </a:r>
                      <a:r>
                        <a:rPr sz="1800" b="1" spc="-50" dirty="0">
                          <a:latin typeface="Public Sans" panose="020B0604020202020204" charset="-70"/>
                        </a:rPr>
                        <a:t> </a:t>
                      </a:r>
                      <a:r>
                        <a:rPr sz="1800" b="1" spc="-5" dirty="0">
                          <a:latin typeface="Public Sans" panose="020B0604020202020204" charset="-70"/>
                        </a:rPr>
                        <a:t>nosaukums</a:t>
                      </a:r>
                      <a:endParaRPr sz="1800" dirty="0">
                        <a:latin typeface="Public Sans" panose="020B0604020202020204" charset="-70"/>
                        <a:cs typeface="Calibri"/>
                      </a:endParaRPr>
                    </a:p>
                  </a:txBody>
                  <a:tcPr marL="0" marR="0" marT="30480" marB="0"/>
                </a:tc>
                <a:tc>
                  <a:txBody>
                    <a:bodyPr/>
                    <a:lstStyle/>
                    <a:p>
                      <a:pPr marL="92075">
                        <a:lnSpc>
                          <a:spcPct val="100000"/>
                        </a:lnSpc>
                        <a:spcBef>
                          <a:spcPts val="240"/>
                        </a:spcBef>
                      </a:pPr>
                      <a:r>
                        <a:rPr sz="1800" b="1" spc="-10" dirty="0" err="1">
                          <a:latin typeface="Public Sans" panose="020B0604020202020204" charset="-70"/>
                        </a:rPr>
                        <a:t>Budžet</a:t>
                      </a:r>
                      <a:r>
                        <a:rPr lang="lv-LV" sz="1800" b="1" spc="-10" dirty="0">
                          <a:latin typeface="Public Sans" panose="020B0604020202020204" charset="-70"/>
                        </a:rPr>
                        <a:t>s</a:t>
                      </a:r>
                      <a:endParaRPr sz="1800" dirty="0">
                        <a:latin typeface="Public Sans" panose="020B0604020202020204" charset="-70"/>
                        <a:cs typeface="Calibri"/>
                      </a:endParaRPr>
                    </a:p>
                  </a:txBody>
                  <a:tcPr marL="0" marR="0" marT="30480" marB="0"/>
                </a:tc>
                <a:extLst>
                  <a:ext uri="{0D108BD9-81ED-4DB2-BD59-A6C34878D82A}">
                    <a16:rowId xmlns:a16="http://schemas.microsoft.com/office/drawing/2014/main" val="10000"/>
                  </a:ext>
                </a:extLst>
              </a:tr>
              <a:tr h="977867">
                <a:tc>
                  <a:txBody>
                    <a:bodyPr/>
                    <a:lstStyle/>
                    <a:p>
                      <a:pPr marL="91440" marR="615950">
                        <a:lnSpc>
                          <a:spcPct val="100000"/>
                        </a:lnSpc>
                        <a:spcBef>
                          <a:spcPts val="240"/>
                        </a:spcBef>
                      </a:pPr>
                      <a:r>
                        <a:rPr sz="1800" spc="-10" dirty="0">
                          <a:latin typeface="Public Sans" panose="020B0604020202020204" charset="-70"/>
                        </a:rPr>
                        <a:t>Kurzemes</a:t>
                      </a:r>
                      <a:r>
                        <a:rPr sz="1800" spc="5" dirty="0">
                          <a:latin typeface="Public Sans" panose="020B0604020202020204" charset="-70"/>
                        </a:rPr>
                        <a:t> </a:t>
                      </a:r>
                      <a:r>
                        <a:rPr sz="1800" dirty="0">
                          <a:latin typeface="Public Sans" panose="020B0604020202020204" charset="-70"/>
                        </a:rPr>
                        <a:t>plānošanas</a:t>
                      </a:r>
                      <a:r>
                        <a:rPr sz="1800" spc="-5" dirty="0">
                          <a:latin typeface="Public Sans" panose="020B0604020202020204" charset="-70"/>
                        </a:rPr>
                        <a:t> reģiona</a:t>
                      </a:r>
                      <a:r>
                        <a:rPr sz="1800" spc="15" dirty="0">
                          <a:latin typeface="Public Sans" panose="020B0604020202020204" charset="-70"/>
                        </a:rPr>
                        <a:t> </a:t>
                      </a:r>
                      <a:r>
                        <a:rPr sz="1800" spc="-5" dirty="0">
                          <a:latin typeface="Public Sans" panose="020B0604020202020204" charset="-70"/>
                        </a:rPr>
                        <a:t>pamatdarbības</a:t>
                      </a:r>
                      <a:r>
                        <a:rPr sz="1800" spc="5" dirty="0">
                          <a:latin typeface="Public Sans" panose="020B0604020202020204" charset="-70"/>
                        </a:rPr>
                        <a:t> </a:t>
                      </a:r>
                      <a:r>
                        <a:rPr sz="1800" spc="-5" dirty="0">
                          <a:latin typeface="Public Sans" panose="020B0604020202020204" charset="-70"/>
                        </a:rPr>
                        <a:t>(t.sk.</a:t>
                      </a:r>
                      <a:r>
                        <a:rPr sz="1800" spc="-10" dirty="0">
                          <a:latin typeface="Public Sans" panose="020B0604020202020204" charset="-70"/>
                        </a:rPr>
                        <a:t> </a:t>
                      </a:r>
                      <a:r>
                        <a:rPr sz="1800" dirty="0" err="1">
                          <a:latin typeface="Public Sans" panose="020B0604020202020204" charset="-70"/>
                        </a:rPr>
                        <a:t>uzņēmējdarbības</a:t>
                      </a:r>
                      <a:r>
                        <a:rPr sz="1800" spc="15" dirty="0">
                          <a:latin typeface="Public Sans" panose="020B0604020202020204" charset="-70"/>
                        </a:rPr>
                        <a:t> </a:t>
                      </a:r>
                      <a:r>
                        <a:rPr sz="1800" spc="-10" dirty="0">
                          <a:latin typeface="Public Sans" panose="020B0604020202020204" charset="-70"/>
                        </a:rPr>
                        <a:t>centra</a:t>
                      </a:r>
                      <a:r>
                        <a:rPr sz="1800" dirty="0">
                          <a:latin typeface="Public Sans" panose="020B0604020202020204" charset="-70"/>
                        </a:rPr>
                        <a:t> darbības) </a:t>
                      </a:r>
                      <a:r>
                        <a:rPr sz="1800" spc="-390" dirty="0">
                          <a:latin typeface="Public Sans" panose="020B0604020202020204" charset="-70"/>
                        </a:rPr>
                        <a:t> </a:t>
                      </a:r>
                      <a:r>
                        <a:rPr sz="1800" spc="-5" dirty="0">
                          <a:latin typeface="Public Sans" panose="020B0604020202020204" charset="-70"/>
                        </a:rPr>
                        <a:t>nodrošināšana</a:t>
                      </a:r>
                      <a:endParaRPr sz="1800" dirty="0">
                        <a:latin typeface="Public Sans" panose="020B0604020202020204" charset="-70"/>
                        <a:cs typeface="Calibri"/>
                      </a:endParaRPr>
                    </a:p>
                  </a:txBody>
                  <a:tcPr marL="0" marR="0" marT="30480" marB="0"/>
                </a:tc>
                <a:tc>
                  <a:txBody>
                    <a:bodyPr/>
                    <a:lstStyle/>
                    <a:p>
                      <a:pPr marL="92075">
                        <a:lnSpc>
                          <a:spcPct val="100000"/>
                        </a:lnSpc>
                        <a:spcBef>
                          <a:spcPts val="240"/>
                        </a:spcBef>
                      </a:pPr>
                      <a:r>
                        <a:rPr sz="1800" b="1" dirty="0">
                          <a:latin typeface="Public Sans" panose="020B0604020202020204" charset="-70"/>
                        </a:rPr>
                        <a:t>185</a:t>
                      </a:r>
                      <a:r>
                        <a:rPr sz="1800" b="1" spc="-30" dirty="0">
                          <a:latin typeface="Public Sans" panose="020B0604020202020204" charset="-70"/>
                        </a:rPr>
                        <a:t> </a:t>
                      </a:r>
                      <a:r>
                        <a:rPr sz="1800" b="1" dirty="0">
                          <a:latin typeface="Public Sans" panose="020B0604020202020204" charset="-70"/>
                        </a:rPr>
                        <a:t>529</a:t>
                      </a:r>
                      <a:r>
                        <a:rPr sz="1800" b="1" spc="-25" dirty="0">
                          <a:latin typeface="Public Sans" panose="020B0604020202020204" charset="-70"/>
                        </a:rPr>
                        <a:t> </a:t>
                      </a:r>
                      <a:r>
                        <a:rPr sz="1800" b="1" dirty="0">
                          <a:latin typeface="Public Sans" panose="020B0604020202020204" charset="-70"/>
                        </a:rPr>
                        <a:t>EUR</a:t>
                      </a:r>
                      <a:endParaRPr sz="1800" dirty="0">
                        <a:latin typeface="Public Sans" panose="020B0604020202020204" charset="-70"/>
                        <a:cs typeface="Calibri"/>
                      </a:endParaRPr>
                    </a:p>
                  </a:txBody>
                  <a:tcPr marL="0" marR="0" marT="30480" marB="0"/>
                </a:tc>
                <a:extLst>
                  <a:ext uri="{0D108BD9-81ED-4DB2-BD59-A6C34878D82A}">
                    <a16:rowId xmlns:a16="http://schemas.microsoft.com/office/drawing/2014/main" val="10001"/>
                  </a:ext>
                </a:extLst>
              </a:tr>
              <a:tr h="771778">
                <a:tc>
                  <a:txBody>
                    <a:bodyPr/>
                    <a:lstStyle/>
                    <a:p>
                      <a:pPr marL="91440">
                        <a:lnSpc>
                          <a:spcPct val="100000"/>
                        </a:lnSpc>
                        <a:spcBef>
                          <a:spcPts val="245"/>
                        </a:spcBef>
                      </a:pPr>
                      <a:r>
                        <a:rPr sz="1800" spc="-10" dirty="0">
                          <a:latin typeface="Public Sans" panose="020B0604020202020204" charset="-70"/>
                        </a:rPr>
                        <a:t>Atbalsts</a:t>
                      </a:r>
                      <a:r>
                        <a:rPr sz="1800" spc="-5" dirty="0">
                          <a:latin typeface="Public Sans" panose="020B0604020202020204" charset="-70"/>
                        </a:rPr>
                        <a:t> sabiedriskā</a:t>
                      </a:r>
                      <a:r>
                        <a:rPr sz="1800" spc="20" dirty="0">
                          <a:latin typeface="Public Sans" panose="020B0604020202020204" charset="-70"/>
                        </a:rPr>
                        <a:t> </a:t>
                      </a:r>
                      <a:r>
                        <a:rPr sz="1800" spc="-10" dirty="0">
                          <a:latin typeface="Public Sans" panose="020B0604020202020204" charset="-70"/>
                        </a:rPr>
                        <a:t>transporta</a:t>
                      </a:r>
                      <a:r>
                        <a:rPr sz="1800" spc="5" dirty="0">
                          <a:latin typeface="Public Sans" panose="020B0604020202020204" charset="-70"/>
                        </a:rPr>
                        <a:t> </a:t>
                      </a:r>
                      <a:r>
                        <a:rPr sz="1800" spc="-5" dirty="0">
                          <a:latin typeface="Public Sans" panose="020B0604020202020204" charset="-70"/>
                        </a:rPr>
                        <a:t>pakalpojumu</a:t>
                      </a:r>
                      <a:r>
                        <a:rPr sz="1800" spc="10" dirty="0">
                          <a:latin typeface="Public Sans" panose="020B0604020202020204" charset="-70"/>
                        </a:rPr>
                        <a:t> </a:t>
                      </a:r>
                      <a:r>
                        <a:rPr sz="1800" spc="-10" dirty="0">
                          <a:latin typeface="Public Sans" panose="020B0604020202020204" charset="-70"/>
                        </a:rPr>
                        <a:t>organizēšanā</a:t>
                      </a:r>
                      <a:r>
                        <a:rPr sz="1800" spc="20" dirty="0">
                          <a:latin typeface="Public Sans" panose="020B0604020202020204" charset="-70"/>
                        </a:rPr>
                        <a:t> </a:t>
                      </a:r>
                      <a:r>
                        <a:rPr sz="1800" spc="-5" dirty="0">
                          <a:latin typeface="Public Sans" panose="020B0604020202020204" charset="-70"/>
                        </a:rPr>
                        <a:t>reģionālās</a:t>
                      </a:r>
                      <a:r>
                        <a:rPr sz="1800" spc="15" dirty="0">
                          <a:latin typeface="Public Sans" panose="020B0604020202020204" charset="-70"/>
                        </a:rPr>
                        <a:t> </a:t>
                      </a:r>
                      <a:r>
                        <a:rPr sz="1800" spc="-5" dirty="0">
                          <a:latin typeface="Public Sans" panose="020B0604020202020204" charset="-70"/>
                        </a:rPr>
                        <a:t>nozīmes</a:t>
                      </a:r>
                      <a:r>
                        <a:rPr sz="1800" spc="20" dirty="0">
                          <a:latin typeface="Public Sans" panose="020B0604020202020204" charset="-70"/>
                        </a:rPr>
                        <a:t> </a:t>
                      </a:r>
                      <a:r>
                        <a:rPr sz="1800" spc="-10" dirty="0" err="1">
                          <a:latin typeface="Public Sans" panose="020B0604020202020204" charset="-70"/>
                        </a:rPr>
                        <a:t>maršrutos</a:t>
                      </a:r>
                      <a:r>
                        <a:rPr sz="1800" spc="-90" dirty="0">
                          <a:latin typeface="Public Sans" panose="020B0604020202020204" charset="-70"/>
                        </a:rPr>
                        <a:t> </a:t>
                      </a:r>
                      <a:endParaRPr lang="lv-LV" sz="1800" spc="-90" dirty="0">
                        <a:latin typeface="Public Sans" panose="020B0604020202020204" charset="-70"/>
                      </a:endParaRPr>
                    </a:p>
                  </a:txBody>
                  <a:tcPr marL="0" marR="0" marT="31115" marB="0"/>
                </a:tc>
                <a:tc>
                  <a:txBody>
                    <a:bodyPr/>
                    <a:lstStyle/>
                    <a:p>
                      <a:pPr marL="92075">
                        <a:lnSpc>
                          <a:spcPct val="100000"/>
                        </a:lnSpc>
                        <a:spcBef>
                          <a:spcPts val="245"/>
                        </a:spcBef>
                      </a:pPr>
                      <a:r>
                        <a:rPr lang="lv-LV" sz="1800" b="1" dirty="0">
                          <a:latin typeface="Public Sans" panose="020B0604020202020204" charset="-70"/>
                        </a:rPr>
                        <a:t>50 720 </a:t>
                      </a:r>
                      <a:r>
                        <a:rPr sz="1800" b="1" dirty="0">
                          <a:latin typeface="Public Sans" panose="020B0604020202020204" charset="-70"/>
                        </a:rPr>
                        <a:t>EUR</a:t>
                      </a:r>
                      <a:endParaRPr lang="lv-LV" sz="1800" b="1" dirty="0">
                        <a:latin typeface="Public Sans" panose="020B0604020202020204" charset="-70"/>
                      </a:endParaRPr>
                    </a:p>
                    <a:p>
                      <a:pPr marL="92075">
                        <a:lnSpc>
                          <a:spcPct val="100000"/>
                        </a:lnSpc>
                        <a:spcBef>
                          <a:spcPts val="245"/>
                        </a:spcBef>
                      </a:pPr>
                      <a:endParaRPr sz="1800" b="0" dirty="0">
                        <a:latin typeface="Public Sans" panose="020B0604020202020204" charset="-70"/>
                        <a:cs typeface="Calibri"/>
                      </a:endParaRPr>
                    </a:p>
                  </a:txBody>
                  <a:tcPr marL="0" marR="0" marT="31115" marB="0"/>
                </a:tc>
                <a:extLst>
                  <a:ext uri="{0D108BD9-81ED-4DB2-BD59-A6C34878D82A}">
                    <a16:rowId xmlns:a16="http://schemas.microsoft.com/office/drawing/2014/main" val="10002"/>
                  </a:ext>
                </a:extLst>
              </a:tr>
              <a:tr h="662836">
                <a:tc>
                  <a:txBody>
                    <a:bodyPr/>
                    <a:lstStyle/>
                    <a:p>
                      <a:pPr marL="91440">
                        <a:lnSpc>
                          <a:spcPct val="100000"/>
                        </a:lnSpc>
                        <a:spcBef>
                          <a:spcPts val="245"/>
                        </a:spcBef>
                      </a:pPr>
                      <a:r>
                        <a:rPr sz="1800" spc="-5" dirty="0">
                          <a:latin typeface="Public Sans" panose="020B0604020202020204" charset="-70"/>
                        </a:rPr>
                        <a:t>Finansējums pabeigto</a:t>
                      </a:r>
                      <a:r>
                        <a:rPr sz="1800" dirty="0">
                          <a:latin typeface="Public Sans" panose="020B0604020202020204" charset="-70"/>
                        </a:rPr>
                        <a:t> </a:t>
                      </a:r>
                      <a:r>
                        <a:rPr sz="1800" spc="-5" dirty="0">
                          <a:latin typeface="Public Sans" panose="020B0604020202020204" charset="-70"/>
                        </a:rPr>
                        <a:t>ES</a:t>
                      </a:r>
                      <a:r>
                        <a:rPr sz="1800" dirty="0">
                          <a:latin typeface="Public Sans" panose="020B0604020202020204" charset="-70"/>
                        </a:rPr>
                        <a:t> </a:t>
                      </a:r>
                      <a:r>
                        <a:rPr sz="1800" spc="-10" dirty="0">
                          <a:latin typeface="Public Sans" panose="020B0604020202020204" charset="-70"/>
                        </a:rPr>
                        <a:t>projektu</a:t>
                      </a:r>
                      <a:r>
                        <a:rPr sz="1800" spc="5" dirty="0">
                          <a:latin typeface="Public Sans" panose="020B0604020202020204" charset="-70"/>
                        </a:rPr>
                        <a:t> </a:t>
                      </a:r>
                      <a:r>
                        <a:rPr sz="1800" spc="-10" dirty="0">
                          <a:latin typeface="Public Sans" panose="020B0604020202020204" charset="-70"/>
                        </a:rPr>
                        <a:t>rezultātu</a:t>
                      </a:r>
                      <a:r>
                        <a:rPr sz="1800" spc="15" dirty="0">
                          <a:latin typeface="Public Sans" panose="020B0604020202020204" charset="-70"/>
                        </a:rPr>
                        <a:t> </a:t>
                      </a:r>
                      <a:r>
                        <a:rPr sz="1800" spc="-5" dirty="0">
                          <a:latin typeface="Public Sans" panose="020B0604020202020204" charset="-70"/>
                        </a:rPr>
                        <a:t>uzturēšanai</a:t>
                      </a:r>
                      <a:r>
                        <a:rPr sz="1800" dirty="0">
                          <a:latin typeface="Public Sans" panose="020B0604020202020204" charset="-70"/>
                        </a:rPr>
                        <a:t> </a:t>
                      </a:r>
                      <a:r>
                        <a:rPr sz="1800" spc="-10" dirty="0">
                          <a:latin typeface="Public Sans" panose="020B0604020202020204" charset="-70"/>
                        </a:rPr>
                        <a:t>Kurzemes</a:t>
                      </a:r>
                      <a:r>
                        <a:rPr sz="1800" spc="10" dirty="0">
                          <a:latin typeface="Public Sans" panose="020B0604020202020204" charset="-70"/>
                        </a:rPr>
                        <a:t> </a:t>
                      </a:r>
                      <a:r>
                        <a:rPr sz="1800" dirty="0">
                          <a:latin typeface="Public Sans" panose="020B0604020202020204" charset="-70"/>
                        </a:rPr>
                        <a:t>plānošanas</a:t>
                      </a:r>
                      <a:r>
                        <a:rPr sz="1800" spc="10" dirty="0">
                          <a:latin typeface="Public Sans" panose="020B0604020202020204" charset="-70"/>
                        </a:rPr>
                        <a:t> </a:t>
                      </a:r>
                      <a:r>
                        <a:rPr sz="1800" spc="-5" dirty="0">
                          <a:latin typeface="Public Sans" panose="020B0604020202020204" charset="-70"/>
                        </a:rPr>
                        <a:t>reģionam</a:t>
                      </a:r>
                      <a:endParaRPr sz="1800" dirty="0">
                        <a:latin typeface="Public Sans" panose="020B0604020202020204" charset="-70"/>
                        <a:cs typeface="Calibri"/>
                      </a:endParaRPr>
                    </a:p>
                  </a:txBody>
                  <a:tcPr marL="0" marR="0" marT="31115" marB="0"/>
                </a:tc>
                <a:tc>
                  <a:txBody>
                    <a:bodyPr/>
                    <a:lstStyle/>
                    <a:p>
                      <a:pPr marL="92075">
                        <a:lnSpc>
                          <a:spcPct val="100000"/>
                        </a:lnSpc>
                        <a:spcBef>
                          <a:spcPts val="245"/>
                        </a:spcBef>
                      </a:pPr>
                      <a:r>
                        <a:rPr sz="1800" b="1" dirty="0">
                          <a:latin typeface="Public Sans" panose="020B0604020202020204" charset="-70"/>
                        </a:rPr>
                        <a:t>6200</a:t>
                      </a:r>
                      <a:r>
                        <a:rPr sz="1800" b="1" spc="-40" dirty="0">
                          <a:latin typeface="Public Sans" panose="020B0604020202020204" charset="-70"/>
                        </a:rPr>
                        <a:t> </a:t>
                      </a:r>
                      <a:r>
                        <a:rPr sz="1800" b="1" dirty="0">
                          <a:latin typeface="Public Sans" panose="020B0604020202020204" charset="-70"/>
                        </a:rPr>
                        <a:t>EUR</a:t>
                      </a:r>
                      <a:endParaRPr sz="1800" dirty="0">
                        <a:latin typeface="Public Sans" panose="020B0604020202020204" charset="-70"/>
                        <a:cs typeface="Calibri"/>
                      </a:endParaRPr>
                    </a:p>
                  </a:txBody>
                  <a:tcPr marL="0" marR="0" marT="31115" marB="0"/>
                </a:tc>
                <a:extLst>
                  <a:ext uri="{0D108BD9-81ED-4DB2-BD59-A6C34878D82A}">
                    <a16:rowId xmlns:a16="http://schemas.microsoft.com/office/drawing/2014/main" val="10003"/>
                  </a:ext>
                </a:extLst>
              </a:tr>
              <a:tr h="662836">
                <a:tc>
                  <a:txBody>
                    <a:bodyPr/>
                    <a:lstStyle/>
                    <a:p>
                      <a:pPr marL="91440">
                        <a:lnSpc>
                          <a:spcPct val="100000"/>
                        </a:lnSpc>
                        <a:spcBef>
                          <a:spcPts val="245"/>
                        </a:spcBef>
                      </a:pPr>
                      <a:r>
                        <a:rPr sz="1800" spc="-5" dirty="0">
                          <a:latin typeface="Public Sans" panose="020B0604020202020204" charset="-70"/>
                        </a:rPr>
                        <a:t>Finansējums</a:t>
                      </a:r>
                      <a:r>
                        <a:rPr sz="1800" dirty="0">
                          <a:latin typeface="Public Sans" panose="020B0604020202020204" charset="-70"/>
                        </a:rPr>
                        <a:t> uzņēmējdarbības</a:t>
                      </a:r>
                      <a:r>
                        <a:rPr sz="1800" spc="10" dirty="0">
                          <a:latin typeface="Public Sans" panose="020B0604020202020204" charset="-70"/>
                        </a:rPr>
                        <a:t> </a:t>
                      </a:r>
                      <a:r>
                        <a:rPr sz="1800" spc="-5" dirty="0">
                          <a:latin typeface="Public Sans" panose="020B0604020202020204" charset="-70"/>
                        </a:rPr>
                        <a:t>veicināšanas</a:t>
                      </a:r>
                      <a:r>
                        <a:rPr sz="1800" spc="15" dirty="0">
                          <a:latin typeface="Public Sans" panose="020B0604020202020204" charset="-70"/>
                        </a:rPr>
                        <a:t> </a:t>
                      </a:r>
                      <a:r>
                        <a:rPr sz="1800" spc="-5" dirty="0">
                          <a:latin typeface="Public Sans" panose="020B0604020202020204" charset="-70"/>
                        </a:rPr>
                        <a:t>pasākumiem</a:t>
                      </a:r>
                      <a:r>
                        <a:rPr sz="1800" spc="5" dirty="0">
                          <a:latin typeface="Public Sans" panose="020B0604020202020204" charset="-70"/>
                        </a:rPr>
                        <a:t> </a:t>
                      </a:r>
                      <a:r>
                        <a:rPr sz="1800" spc="-10" dirty="0">
                          <a:latin typeface="Public Sans" panose="020B0604020202020204" charset="-70"/>
                        </a:rPr>
                        <a:t>Kurzemes</a:t>
                      </a:r>
                      <a:r>
                        <a:rPr sz="1800" spc="25" dirty="0">
                          <a:latin typeface="Public Sans" panose="020B0604020202020204" charset="-70"/>
                        </a:rPr>
                        <a:t> </a:t>
                      </a:r>
                      <a:r>
                        <a:rPr sz="1800" spc="-5" dirty="0">
                          <a:latin typeface="Public Sans" panose="020B0604020202020204" charset="-70"/>
                        </a:rPr>
                        <a:t>plānošanas</a:t>
                      </a:r>
                      <a:r>
                        <a:rPr sz="1800" spc="5" dirty="0">
                          <a:latin typeface="Public Sans" panose="020B0604020202020204" charset="-70"/>
                        </a:rPr>
                        <a:t> </a:t>
                      </a:r>
                      <a:r>
                        <a:rPr sz="1800" spc="-5" dirty="0">
                          <a:latin typeface="Public Sans" panose="020B0604020202020204" charset="-70"/>
                        </a:rPr>
                        <a:t>reģionam</a:t>
                      </a:r>
                      <a:endParaRPr sz="1800" dirty="0">
                        <a:latin typeface="Public Sans" panose="020B0604020202020204" charset="-70"/>
                        <a:cs typeface="Calibri"/>
                      </a:endParaRPr>
                    </a:p>
                  </a:txBody>
                  <a:tcPr marL="0" marR="0" marT="31115" marB="0"/>
                </a:tc>
                <a:tc>
                  <a:txBody>
                    <a:bodyPr/>
                    <a:lstStyle/>
                    <a:p>
                      <a:pPr marL="92075">
                        <a:lnSpc>
                          <a:spcPct val="100000"/>
                        </a:lnSpc>
                        <a:spcBef>
                          <a:spcPts val="245"/>
                        </a:spcBef>
                      </a:pPr>
                      <a:r>
                        <a:rPr sz="1800" b="1" spc="-5" dirty="0">
                          <a:latin typeface="Public Sans" panose="020B0604020202020204" charset="-70"/>
                        </a:rPr>
                        <a:t>4651</a:t>
                      </a:r>
                      <a:r>
                        <a:rPr sz="1800" b="1" spc="-25" dirty="0">
                          <a:latin typeface="Public Sans" panose="020B0604020202020204" charset="-70"/>
                        </a:rPr>
                        <a:t> </a:t>
                      </a:r>
                      <a:r>
                        <a:rPr sz="1800" b="1" dirty="0">
                          <a:latin typeface="Public Sans" panose="020B0604020202020204" charset="-70"/>
                        </a:rPr>
                        <a:t>EUR</a:t>
                      </a:r>
                      <a:endParaRPr sz="1800" dirty="0">
                        <a:latin typeface="Public Sans" panose="020B0604020202020204" charset="-70"/>
                        <a:cs typeface="Calibri"/>
                      </a:endParaRPr>
                    </a:p>
                  </a:txBody>
                  <a:tcPr marL="0" marR="0" marT="31115" marB="0"/>
                </a:tc>
                <a:extLst>
                  <a:ext uri="{0D108BD9-81ED-4DB2-BD59-A6C34878D82A}">
                    <a16:rowId xmlns:a16="http://schemas.microsoft.com/office/drawing/2014/main" val="10004"/>
                  </a:ext>
                </a:extLst>
              </a:tr>
              <a:tr h="2395682">
                <a:tc>
                  <a:txBody>
                    <a:bodyPr/>
                    <a:lstStyle/>
                    <a:p>
                      <a:pPr marL="91440">
                        <a:lnSpc>
                          <a:spcPct val="100000"/>
                        </a:lnSpc>
                        <a:spcBef>
                          <a:spcPts val="245"/>
                        </a:spcBef>
                      </a:pPr>
                      <a:r>
                        <a:rPr sz="1800" spc="-10" dirty="0">
                          <a:latin typeface="Public Sans" panose="020B0604020202020204" charset="-70"/>
                        </a:rPr>
                        <a:t>Diasporas</a:t>
                      </a:r>
                      <a:r>
                        <a:rPr sz="1800" spc="15" dirty="0">
                          <a:latin typeface="Public Sans" panose="020B0604020202020204" charset="-70"/>
                        </a:rPr>
                        <a:t> </a:t>
                      </a:r>
                      <a:r>
                        <a:rPr sz="1800" spc="-10" dirty="0">
                          <a:latin typeface="Public Sans" panose="020B0604020202020204" charset="-70"/>
                        </a:rPr>
                        <a:t>likuma</a:t>
                      </a:r>
                      <a:r>
                        <a:rPr sz="1800" spc="25" dirty="0">
                          <a:latin typeface="Public Sans" panose="020B0604020202020204" charset="-70"/>
                        </a:rPr>
                        <a:t> </a:t>
                      </a:r>
                      <a:r>
                        <a:rPr sz="1800" spc="-5" dirty="0">
                          <a:latin typeface="Public Sans" panose="020B0604020202020204" charset="-70"/>
                        </a:rPr>
                        <a:t>normu</a:t>
                      </a:r>
                      <a:r>
                        <a:rPr sz="1800" spc="25" dirty="0">
                          <a:latin typeface="Public Sans" panose="020B0604020202020204" charset="-70"/>
                        </a:rPr>
                        <a:t> </a:t>
                      </a:r>
                      <a:r>
                        <a:rPr sz="1800" spc="-5" dirty="0">
                          <a:latin typeface="Public Sans" panose="020B0604020202020204" charset="-70"/>
                        </a:rPr>
                        <a:t>īstenošanai</a:t>
                      </a:r>
                      <a:r>
                        <a:rPr sz="1800" spc="15" dirty="0">
                          <a:latin typeface="Public Sans" panose="020B0604020202020204" charset="-70"/>
                        </a:rPr>
                        <a:t> </a:t>
                      </a:r>
                      <a:r>
                        <a:rPr sz="1800" spc="-15" dirty="0">
                          <a:latin typeface="Public Sans" panose="020B0604020202020204" charset="-70"/>
                        </a:rPr>
                        <a:t>(Atbalsta</a:t>
                      </a:r>
                      <a:r>
                        <a:rPr sz="1800" spc="25" dirty="0">
                          <a:latin typeface="Public Sans" panose="020B0604020202020204" charset="-70"/>
                        </a:rPr>
                        <a:t> </a:t>
                      </a:r>
                      <a:r>
                        <a:rPr sz="1800" spc="-5" dirty="0">
                          <a:latin typeface="Public Sans" panose="020B0604020202020204" charset="-70"/>
                        </a:rPr>
                        <a:t>pasākums</a:t>
                      </a:r>
                      <a:r>
                        <a:rPr sz="1800" dirty="0">
                          <a:latin typeface="Public Sans" panose="020B0604020202020204" charset="-70"/>
                        </a:rPr>
                        <a:t> </a:t>
                      </a:r>
                      <a:r>
                        <a:rPr sz="1800" spc="-10" dirty="0" err="1">
                          <a:latin typeface="Public Sans" panose="020B0604020202020204" charset="-70"/>
                        </a:rPr>
                        <a:t>remigrācijas</a:t>
                      </a:r>
                      <a:r>
                        <a:rPr sz="1800" spc="20" dirty="0">
                          <a:latin typeface="Public Sans" panose="020B0604020202020204" charset="-70"/>
                        </a:rPr>
                        <a:t> </a:t>
                      </a:r>
                      <a:r>
                        <a:rPr sz="1800" spc="-5" dirty="0" err="1">
                          <a:latin typeface="Public Sans" panose="020B0604020202020204" charset="-70"/>
                        </a:rPr>
                        <a:t>veicināšanai</a:t>
                      </a:r>
                      <a:r>
                        <a:rPr lang="lv-LV" sz="1800" spc="-5" dirty="0">
                          <a:latin typeface="Public Sans" panose="020B0604020202020204" charset="-70"/>
                        </a:rPr>
                        <a:t> </a:t>
                      </a:r>
                      <a:r>
                        <a:rPr sz="1800" spc="-5" dirty="0">
                          <a:latin typeface="Public Sans" panose="020B0604020202020204" charset="-70"/>
                        </a:rPr>
                        <a:t>“Reģionālās</a:t>
                      </a:r>
                      <a:r>
                        <a:rPr sz="1800" spc="5" dirty="0">
                          <a:latin typeface="Public Sans" panose="020B0604020202020204" charset="-70"/>
                        </a:rPr>
                        <a:t> </a:t>
                      </a:r>
                      <a:r>
                        <a:rPr sz="1800" spc="-10" dirty="0">
                          <a:latin typeface="Public Sans" panose="020B0604020202020204" charset="-70"/>
                        </a:rPr>
                        <a:t>remigrācijas</a:t>
                      </a:r>
                      <a:r>
                        <a:rPr sz="1800" spc="5" dirty="0">
                          <a:latin typeface="Public Sans" panose="020B0604020202020204" charset="-70"/>
                        </a:rPr>
                        <a:t> </a:t>
                      </a:r>
                      <a:r>
                        <a:rPr sz="1800" spc="-15" dirty="0" err="1">
                          <a:latin typeface="Public Sans" panose="020B0604020202020204" charset="-70"/>
                        </a:rPr>
                        <a:t>koordinators</a:t>
                      </a:r>
                      <a:r>
                        <a:rPr sz="1800" spc="-15" dirty="0">
                          <a:latin typeface="Public Sans" panose="020B0604020202020204" charset="-70"/>
                        </a:rPr>
                        <a:t>”)</a:t>
                      </a:r>
                      <a:endParaRPr lang="lv-LV" sz="1800" spc="-15" dirty="0">
                        <a:latin typeface="Public Sans" panose="020B0604020202020204" charset="-70"/>
                      </a:endParaRPr>
                    </a:p>
                    <a:p>
                      <a:pPr marL="92075">
                        <a:lnSpc>
                          <a:spcPct val="100000"/>
                        </a:lnSpc>
                        <a:spcBef>
                          <a:spcPts val="50"/>
                        </a:spcBef>
                      </a:pPr>
                      <a:r>
                        <a:rPr lang="en-US" sz="1800" spc="-5" dirty="0" err="1">
                          <a:latin typeface="Public Sans" panose="020B0604020202020204" charset="-70"/>
                        </a:rPr>
                        <a:t>Funkcijas</a:t>
                      </a:r>
                      <a:r>
                        <a:rPr lang="lv-LV" sz="1800" spc="-5" dirty="0">
                          <a:latin typeface="Public Sans" panose="020B0604020202020204" charset="-70"/>
                        </a:rPr>
                        <a:t> </a:t>
                      </a:r>
                      <a:r>
                        <a:rPr lang="en-US" sz="1800" spc="-5" dirty="0" err="1">
                          <a:latin typeface="Public Sans" panose="020B0604020202020204" charset="-70"/>
                        </a:rPr>
                        <a:t>nodrošināšanai</a:t>
                      </a:r>
                      <a:endParaRPr lang="lv-LV" sz="1800" spc="-55" dirty="0">
                        <a:latin typeface="Public Sans" panose="020B0604020202020204" charset="-70"/>
                      </a:endParaRPr>
                    </a:p>
                    <a:p>
                      <a:pPr marL="92075" marR="198755">
                        <a:lnSpc>
                          <a:spcPct val="100000"/>
                        </a:lnSpc>
                      </a:pPr>
                      <a:endParaRPr lang="lv-LV" sz="1800" spc="-55" dirty="0">
                        <a:latin typeface="Public Sans" panose="020B0604020202020204" charset="-70"/>
                      </a:endParaRPr>
                    </a:p>
                    <a:p>
                      <a:pPr marL="92075" marR="198755">
                        <a:lnSpc>
                          <a:spcPct val="100000"/>
                        </a:lnSpc>
                      </a:pPr>
                      <a:r>
                        <a:rPr lang="lv-LV" sz="1800" spc="-55" dirty="0">
                          <a:latin typeface="Public Sans" panose="020B0604020202020204" charset="-70"/>
                        </a:rPr>
                        <a:t>R</a:t>
                      </a:r>
                      <a:r>
                        <a:rPr lang="lv-LV" sz="1800" spc="-5" dirty="0">
                          <a:latin typeface="Public Sans" panose="020B0604020202020204" charset="-70"/>
                        </a:rPr>
                        <a:t>eģionālajiem remigrācijas atbalsta </a:t>
                      </a:r>
                      <a:r>
                        <a:rPr lang="lv-LV" sz="1800" dirty="0">
                          <a:latin typeface="Public Sans" panose="020B0604020202020204" charset="-70"/>
                        </a:rPr>
                        <a:t> </a:t>
                      </a:r>
                      <a:r>
                        <a:rPr lang="lv-LV" sz="1800" spc="-5" dirty="0">
                          <a:latin typeface="Public Sans" panose="020B0604020202020204" charset="-70"/>
                        </a:rPr>
                        <a:t>pasākumiem</a:t>
                      </a:r>
                    </a:p>
                    <a:p>
                      <a:pPr marL="92075" marR="198755">
                        <a:lnSpc>
                          <a:spcPct val="100000"/>
                        </a:lnSpc>
                      </a:pPr>
                      <a:r>
                        <a:rPr lang="lv-LV" sz="1800" spc="-5" dirty="0">
                          <a:latin typeface="Public Sans" panose="020B0604020202020204" charset="-70"/>
                        </a:rPr>
                        <a:t> </a:t>
                      </a:r>
                    </a:p>
                    <a:p>
                      <a:pPr marL="92075" marR="198755">
                        <a:lnSpc>
                          <a:spcPct val="100000"/>
                        </a:lnSpc>
                      </a:pPr>
                      <a:endParaRPr lang="lv-LV" sz="1800" i="0" spc="-5" dirty="0">
                        <a:latin typeface="Public Sans" panose="020B0604020202020204" charset="-70"/>
                        <a:cs typeface="Calibri"/>
                      </a:endParaRPr>
                    </a:p>
                    <a:p>
                      <a:pPr marL="92075" marR="198755">
                        <a:lnSpc>
                          <a:spcPct val="100000"/>
                        </a:lnSpc>
                      </a:pPr>
                      <a:endParaRPr sz="1800" i="0" dirty="0">
                        <a:latin typeface="Public Sans" panose="020B0604020202020204" charset="-70"/>
                        <a:cs typeface="Calibri"/>
                      </a:endParaRPr>
                    </a:p>
                  </a:txBody>
                  <a:tcPr marL="0" marR="0" marT="31115" marB="0"/>
                </a:tc>
                <a:tc>
                  <a:txBody>
                    <a:bodyPr/>
                    <a:lstStyle/>
                    <a:p>
                      <a:pPr marL="92075">
                        <a:lnSpc>
                          <a:spcPct val="100000"/>
                        </a:lnSpc>
                        <a:spcBef>
                          <a:spcPts val="50"/>
                        </a:spcBef>
                      </a:pPr>
                      <a:endParaRPr lang="lv-LV" sz="1800" spc="-5" dirty="0">
                        <a:latin typeface="Public Sans" panose="020B0604020202020204" charset="-70"/>
                      </a:endParaRPr>
                    </a:p>
                    <a:p>
                      <a:pPr marL="92075">
                        <a:lnSpc>
                          <a:spcPct val="100000"/>
                        </a:lnSpc>
                        <a:spcBef>
                          <a:spcPts val="50"/>
                        </a:spcBef>
                      </a:pPr>
                      <a:endParaRPr lang="lv-LV" sz="1800" spc="-5" dirty="0">
                        <a:latin typeface="Public Sans" panose="020B0604020202020204" charset="-70"/>
                      </a:endParaRPr>
                    </a:p>
                    <a:p>
                      <a:pPr marL="92075">
                        <a:lnSpc>
                          <a:spcPct val="100000"/>
                        </a:lnSpc>
                        <a:spcBef>
                          <a:spcPts val="50"/>
                        </a:spcBef>
                      </a:pPr>
                      <a:endParaRPr lang="lv-LV" sz="1800" b="1" spc="-5" dirty="0">
                        <a:latin typeface="Public Sans" panose="020B0604020202020204" charset="-70"/>
                      </a:endParaRPr>
                    </a:p>
                    <a:p>
                      <a:pPr marL="92075">
                        <a:lnSpc>
                          <a:spcPct val="100000"/>
                        </a:lnSpc>
                        <a:spcBef>
                          <a:spcPts val="50"/>
                        </a:spcBef>
                      </a:pPr>
                      <a:r>
                        <a:rPr sz="1800" b="1" spc="-5" dirty="0">
                          <a:latin typeface="Public Sans" panose="020B0604020202020204" charset="-70"/>
                        </a:rPr>
                        <a:t>40</a:t>
                      </a:r>
                      <a:r>
                        <a:rPr sz="1800" b="1" spc="-15" dirty="0">
                          <a:latin typeface="Public Sans" panose="020B0604020202020204" charset="-70"/>
                        </a:rPr>
                        <a:t> </a:t>
                      </a:r>
                      <a:r>
                        <a:rPr sz="1800" b="1" dirty="0">
                          <a:latin typeface="Public Sans" panose="020B0604020202020204" charset="-70"/>
                        </a:rPr>
                        <a:t>000</a:t>
                      </a:r>
                      <a:r>
                        <a:rPr sz="1800" b="1" spc="-10" dirty="0">
                          <a:latin typeface="Public Sans" panose="020B0604020202020204" charset="-70"/>
                        </a:rPr>
                        <a:t> </a:t>
                      </a:r>
                      <a:r>
                        <a:rPr sz="1800" b="1" spc="-5" dirty="0">
                          <a:latin typeface="Public Sans" panose="020B0604020202020204" charset="-70"/>
                        </a:rPr>
                        <a:t>EUR</a:t>
                      </a:r>
                      <a:r>
                        <a:rPr sz="1800" b="1" spc="-10" dirty="0">
                          <a:latin typeface="Public Sans" panose="020B0604020202020204" charset="-70"/>
                        </a:rPr>
                        <a:t> </a:t>
                      </a:r>
                      <a:endParaRPr lang="lv-LV" sz="1800" b="1" spc="-10" dirty="0">
                        <a:latin typeface="Public Sans" panose="020B0604020202020204" charset="-70"/>
                      </a:endParaRPr>
                    </a:p>
                    <a:p>
                      <a:pPr marL="92075">
                        <a:lnSpc>
                          <a:spcPct val="100000"/>
                        </a:lnSpc>
                        <a:spcBef>
                          <a:spcPts val="50"/>
                        </a:spcBef>
                      </a:pPr>
                      <a:endParaRPr lang="lv-LV" sz="1800" spc="-10" dirty="0">
                        <a:latin typeface="Public Sans" panose="020B0604020202020204" charset="-70"/>
                      </a:endParaRPr>
                    </a:p>
                    <a:p>
                      <a:pPr marL="92075">
                        <a:lnSpc>
                          <a:spcPct val="100000"/>
                        </a:lnSpc>
                        <a:spcBef>
                          <a:spcPts val="50"/>
                        </a:spcBef>
                      </a:pPr>
                      <a:r>
                        <a:rPr lang="lv-LV" sz="1800" dirty="0">
                          <a:latin typeface="Public Sans" panose="020B0604020202020204" charset="-70"/>
                        </a:rPr>
                        <a:t>80 000 EUR</a:t>
                      </a:r>
                      <a:endParaRPr sz="1800" dirty="0">
                        <a:latin typeface="Public Sans" panose="020B0604020202020204" charset="-70"/>
                        <a:cs typeface="Calibri"/>
                      </a:endParaRPr>
                    </a:p>
                  </a:txBody>
                  <a:tcPr marL="0" marR="0" marT="31115" marB="0"/>
                </a:tc>
                <a:extLst>
                  <a:ext uri="{0D108BD9-81ED-4DB2-BD59-A6C34878D82A}">
                    <a16:rowId xmlns:a16="http://schemas.microsoft.com/office/drawing/2014/main" val="10005"/>
                  </a:ext>
                </a:extLst>
              </a:tr>
              <a:tr h="771839">
                <a:tc>
                  <a:txBody>
                    <a:bodyPr/>
                    <a:lstStyle/>
                    <a:p>
                      <a:pPr marL="91440">
                        <a:lnSpc>
                          <a:spcPct val="100000"/>
                        </a:lnSpc>
                        <a:spcBef>
                          <a:spcPts val="250"/>
                        </a:spcBef>
                      </a:pPr>
                      <a:r>
                        <a:rPr sz="1800" dirty="0">
                          <a:latin typeface="Public Sans" panose="020B0604020202020204" charset="-70"/>
                        </a:rPr>
                        <a:t>Ieņēmumi</a:t>
                      </a:r>
                      <a:r>
                        <a:rPr sz="1800" spc="5" dirty="0">
                          <a:latin typeface="Public Sans" panose="020B0604020202020204" charset="-70"/>
                        </a:rPr>
                        <a:t> </a:t>
                      </a:r>
                      <a:r>
                        <a:rPr sz="1800" spc="-5" dirty="0">
                          <a:latin typeface="Public Sans" panose="020B0604020202020204" charset="-70"/>
                        </a:rPr>
                        <a:t>no</a:t>
                      </a:r>
                      <a:r>
                        <a:rPr sz="1800" spc="25" dirty="0">
                          <a:latin typeface="Public Sans" panose="020B0604020202020204" charset="-70"/>
                        </a:rPr>
                        <a:t> </a:t>
                      </a:r>
                      <a:r>
                        <a:rPr sz="1800" spc="-20" dirty="0">
                          <a:latin typeface="Public Sans" panose="020B0604020202020204" charset="-70"/>
                        </a:rPr>
                        <a:t>Taksometru</a:t>
                      </a:r>
                      <a:r>
                        <a:rPr sz="1800" spc="-10" dirty="0">
                          <a:latin typeface="Public Sans" panose="020B0604020202020204" charset="-70"/>
                        </a:rPr>
                        <a:t> </a:t>
                      </a:r>
                      <a:r>
                        <a:rPr sz="1800" spc="-5" dirty="0">
                          <a:latin typeface="Public Sans" panose="020B0604020202020204" charset="-70"/>
                        </a:rPr>
                        <a:t>licenču</a:t>
                      </a:r>
                      <a:r>
                        <a:rPr sz="1800" spc="45" dirty="0">
                          <a:latin typeface="Public Sans" panose="020B0604020202020204" charset="-70"/>
                        </a:rPr>
                        <a:t> </a:t>
                      </a:r>
                      <a:r>
                        <a:rPr sz="1800" spc="-10" dirty="0">
                          <a:latin typeface="Public Sans" panose="020B0604020202020204" charset="-70"/>
                        </a:rPr>
                        <a:t>kartīšu</a:t>
                      </a:r>
                      <a:r>
                        <a:rPr sz="1800" spc="5" dirty="0">
                          <a:latin typeface="Public Sans" panose="020B0604020202020204" charset="-70"/>
                        </a:rPr>
                        <a:t> </a:t>
                      </a:r>
                      <a:r>
                        <a:rPr sz="1800" spc="-5" dirty="0">
                          <a:latin typeface="Public Sans" panose="020B0604020202020204" charset="-70"/>
                        </a:rPr>
                        <a:t>izsniegšanas</a:t>
                      </a:r>
                      <a:r>
                        <a:rPr sz="1800" spc="-40" dirty="0">
                          <a:latin typeface="Public Sans" panose="020B0604020202020204" charset="-70"/>
                        </a:rPr>
                        <a:t> </a:t>
                      </a:r>
                      <a:r>
                        <a:rPr sz="1800" dirty="0">
                          <a:latin typeface="Public Sans" panose="020B0604020202020204" charset="-70"/>
                        </a:rPr>
                        <a:t>–</a:t>
                      </a:r>
                      <a:endParaRPr sz="1800" dirty="0">
                        <a:latin typeface="Public Sans" panose="020B0604020202020204" charset="-70"/>
                        <a:cs typeface="Calibri"/>
                      </a:endParaRPr>
                    </a:p>
                  </a:txBody>
                  <a:tcPr marL="0" marR="0" marT="31750" marB="0"/>
                </a:tc>
                <a:tc>
                  <a:txBody>
                    <a:bodyPr/>
                    <a:lstStyle/>
                    <a:p>
                      <a:pPr marL="92075">
                        <a:lnSpc>
                          <a:spcPct val="100000"/>
                        </a:lnSpc>
                        <a:spcBef>
                          <a:spcPts val="250"/>
                        </a:spcBef>
                      </a:pPr>
                      <a:r>
                        <a:rPr sz="1800" b="1" dirty="0">
                          <a:latin typeface="Public Sans" panose="020B0604020202020204" charset="-70"/>
                        </a:rPr>
                        <a:t>500</a:t>
                      </a:r>
                      <a:r>
                        <a:rPr sz="1800" b="1" spc="-45" dirty="0">
                          <a:latin typeface="Public Sans" panose="020B0604020202020204" charset="-70"/>
                        </a:rPr>
                        <a:t> </a:t>
                      </a:r>
                      <a:r>
                        <a:rPr sz="1800" b="1" dirty="0">
                          <a:latin typeface="Public Sans" panose="020B0604020202020204" charset="-70"/>
                        </a:rPr>
                        <a:t>EUR</a:t>
                      </a:r>
                      <a:endParaRPr sz="1800" dirty="0">
                        <a:latin typeface="Public Sans" panose="020B0604020202020204" charset="-70"/>
                        <a:cs typeface="Calibri"/>
                      </a:endParaRPr>
                    </a:p>
                  </a:txBody>
                  <a:tcPr marL="0" marR="0" marT="31750" marB="0"/>
                </a:tc>
                <a:extLst>
                  <a:ext uri="{0D108BD9-81ED-4DB2-BD59-A6C34878D82A}">
                    <a16:rowId xmlns:a16="http://schemas.microsoft.com/office/drawing/2014/main" val="10006"/>
                  </a:ext>
                </a:extLst>
              </a:tr>
              <a:tr h="552803">
                <a:tc>
                  <a:txBody>
                    <a:bodyPr/>
                    <a:lstStyle/>
                    <a:p>
                      <a:pPr marL="142875">
                        <a:lnSpc>
                          <a:spcPct val="100000"/>
                        </a:lnSpc>
                        <a:spcBef>
                          <a:spcPts val="250"/>
                        </a:spcBef>
                      </a:pPr>
                      <a:r>
                        <a:rPr sz="1800" spc="-10" dirty="0">
                          <a:latin typeface="Public Sans" panose="020B0604020202020204" charset="-70"/>
                        </a:rPr>
                        <a:t>Atbalsts</a:t>
                      </a:r>
                      <a:r>
                        <a:rPr sz="1800" spc="-5" dirty="0">
                          <a:latin typeface="Public Sans" panose="020B0604020202020204" charset="-70"/>
                        </a:rPr>
                        <a:t> </a:t>
                      </a:r>
                      <a:r>
                        <a:rPr sz="1800" spc="-10" dirty="0">
                          <a:latin typeface="Public Sans" panose="020B0604020202020204" charset="-70"/>
                        </a:rPr>
                        <a:t>Kurzemes</a:t>
                      </a:r>
                      <a:r>
                        <a:rPr sz="1800" spc="15" dirty="0">
                          <a:latin typeface="Public Sans" panose="020B0604020202020204" charset="-70"/>
                        </a:rPr>
                        <a:t> </a:t>
                      </a:r>
                      <a:r>
                        <a:rPr sz="1800" dirty="0">
                          <a:latin typeface="Public Sans" panose="020B0604020202020204" charset="-70"/>
                        </a:rPr>
                        <a:t>plānošanas</a:t>
                      </a:r>
                      <a:r>
                        <a:rPr sz="1800" spc="-5" dirty="0">
                          <a:latin typeface="Public Sans" panose="020B0604020202020204" charset="-70"/>
                        </a:rPr>
                        <a:t> reģiona</a:t>
                      </a:r>
                      <a:r>
                        <a:rPr sz="1800" spc="15" dirty="0">
                          <a:latin typeface="Public Sans" panose="020B0604020202020204" charset="-70"/>
                        </a:rPr>
                        <a:t> </a:t>
                      </a:r>
                      <a:r>
                        <a:rPr sz="1800" spc="-10" dirty="0">
                          <a:latin typeface="Public Sans" panose="020B0604020202020204" charset="-70"/>
                        </a:rPr>
                        <a:t>funkciju</a:t>
                      </a:r>
                      <a:r>
                        <a:rPr sz="1800" spc="15" dirty="0">
                          <a:latin typeface="Public Sans" panose="020B0604020202020204" charset="-70"/>
                        </a:rPr>
                        <a:t> </a:t>
                      </a:r>
                      <a:r>
                        <a:rPr sz="1800" spc="-5" dirty="0">
                          <a:latin typeface="Public Sans" panose="020B0604020202020204" charset="-70"/>
                        </a:rPr>
                        <a:t>izpildei</a:t>
                      </a:r>
                      <a:endParaRPr sz="1800" dirty="0">
                        <a:latin typeface="Public Sans" panose="020B0604020202020204" charset="-70"/>
                        <a:cs typeface="Calibri"/>
                      </a:endParaRPr>
                    </a:p>
                  </a:txBody>
                  <a:tcPr marL="0" marR="0" marT="31750" marB="0"/>
                </a:tc>
                <a:tc>
                  <a:txBody>
                    <a:bodyPr/>
                    <a:lstStyle/>
                    <a:p>
                      <a:pPr marL="92075">
                        <a:lnSpc>
                          <a:spcPct val="100000"/>
                        </a:lnSpc>
                        <a:spcBef>
                          <a:spcPts val="250"/>
                        </a:spcBef>
                      </a:pPr>
                      <a:r>
                        <a:rPr sz="1800" b="1" dirty="0">
                          <a:latin typeface="Public Sans" panose="020B0604020202020204" charset="-70"/>
                        </a:rPr>
                        <a:t>100</a:t>
                      </a:r>
                      <a:r>
                        <a:rPr sz="1800" b="1" spc="-30" dirty="0">
                          <a:latin typeface="Public Sans" panose="020B0604020202020204" charset="-70"/>
                        </a:rPr>
                        <a:t> </a:t>
                      </a:r>
                      <a:r>
                        <a:rPr sz="1800" b="1" dirty="0">
                          <a:latin typeface="Public Sans" panose="020B0604020202020204" charset="-70"/>
                        </a:rPr>
                        <a:t>000</a:t>
                      </a:r>
                      <a:r>
                        <a:rPr sz="1800" b="1" spc="-25" dirty="0">
                          <a:latin typeface="Public Sans" panose="020B0604020202020204" charset="-70"/>
                        </a:rPr>
                        <a:t> </a:t>
                      </a:r>
                      <a:r>
                        <a:rPr sz="1800" b="1" dirty="0">
                          <a:latin typeface="Public Sans" panose="020B0604020202020204" charset="-70"/>
                        </a:rPr>
                        <a:t>EUR</a:t>
                      </a:r>
                      <a:endParaRPr sz="1800" dirty="0">
                        <a:latin typeface="Public Sans" panose="020B0604020202020204" charset="-70"/>
                        <a:cs typeface="Calibri"/>
                      </a:endParaRPr>
                    </a:p>
                  </a:txBody>
                  <a:tcPr marL="0" marR="0" marT="31750" marB="0"/>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4795056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isnstūris 1">
            <a:extLst>
              <a:ext uri="{FF2B5EF4-FFF2-40B4-BE49-F238E27FC236}">
                <a16:creationId xmlns:a16="http://schemas.microsoft.com/office/drawing/2014/main" id="{19703A7D-95E6-3690-8C93-DF9972BCC564}"/>
              </a:ext>
            </a:extLst>
          </p:cNvPr>
          <p:cNvSpPr/>
          <p:nvPr/>
        </p:nvSpPr>
        <p:spPr>
          <a:xfrm>
            <a:off x="1508491" y="-6998"/>
            <a:ext cx="10670684" cy="10273005"/>
          </a:xfrm>
          <a:prstGeom prst="rect">
            <a:avLst/>
          </a:prstGeom>
          <a:solidFill>
            <a:srgbClr val="2A4B86"/>
          </a:solidFill>
          <a:ln>
            <a:solidFill>
              <a:srgbClr val="2A4B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grpSp>
        <p:nvGrpSpPr>
          <p:cNvPr id="27" name="Grupa 26">
            <a:extLst>
              <a:ext uri="{FF2B5EF4-FFF2-40B4-BE49-F238E27FC236}">
                <a16:creationId xmlns:a16="http://schemas.microsoft.com/office/drawing/2014/main" id="{93804007-05C8-CBD0-2613-6117B407AD37}"/>
              </a:ext>
            </a:extLst>
          </p:cNvPr>
          <p:cNvGrpSpPr/>
          <p:nvPr/>
        </p:nvGrpSpPr>
        <p:grpSpPr>
          <a:xfrm>
            <a:off x="13246676" y="-6998"/>
            <a:ext cx="4759268" cy="10287000"/>
            <a:chOff x="0" y="0"/>
            <a:chExt cx="3590488" cy="6858000"/>
          </a:xfrm>
          <a:solidFill>
            <a:srgbClr val="799AD5"/>
          </a:solidFill>
        </p:grpSpPr>
        <p:sp>
          <p:nvSpPr>
            <p:cNvPr id="28" name="Taisnstūris 27">
              <a:extLst>
                <a:ext uri="{FF2B5EF4-FFF2-40B4-BE49-F238E27FC236}">
                  <a16:creationId xmlns:a16="http://schemas.microsoft.com/office/drawing/2014/main" id="{17D3FC71-5CA1-5F02-8C74-52B1E575168A}"/>
                </a:ext>
              </a:extLst>
            </p:cNvPr>
            <p:cNvSpPr/>
            <p:nvPr/>
          </p:nvSpPr>
          <p:spPr>
            <a:xfrm>
              <a:off x="0" y="0"/>
              <a:ext cx="3053593" cy="6858000"/>
            </a:xfrm>
            <a:prstGeom prst="rect">
              <a:avLst/>
            </a:prstGeom>
            <a:grpFill/>
            <a:ln>
              <a:solidFill>
                <a:srgbClr val="799A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29" name="Vienādsānu trīsstūris 28">
              <a:extLst>
                <a:ext uri="{FF2B5EF4-FFF2-40B4-BE49-F238E27FC236}">
                  <a16:creationId xmlns:a16="http://schemas.microsoft.com/office/drawing/2014/main" id="{3DCDD9AB-DE6D-04A7-61B3-1422BF9F8CE7}"/>
                </a:ext>
              </a:extLst>
            </p:cNvPr>
            <p:cNvSpPr/>
            <p:nvPr/>
          </p:nvSpPr>
          <p:spPr>
            <a:xfrm rot="5400000">
              <a:off x="2441197" y="1258348"/>
              <a:ext cx="1761688" cy="536895"/>
            </a:xfrm>
            <a:prstGeom prst="triangle">
              <a:avLst/>
            </a:prstGeom>
            <a:grpFill/>
            <a:ln>
              <a:solidFill>
                <a:srgbClr val="799A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grpSp>
      <p:grpSp>
        <p:nvGrpSpPr>
          <p:cNvPr id="24" name="Grupa 23">
            <a:extLst>
              <a:ext uri="{FF2B5EF4-FFF2-40B4-BE49-F238E27FC236}">
                <a16:creationId xmlns:a16="http://schemas.microsoft.com/office/drawing/2014/main" id="{325ECF5A-4DE3-8DAE-64AB-870A1ACECB3A}"/>
              </a:ext>
            </a:extLst>
          </p:cNvPr>
          <p:cNvGrpSpPr/>
          <p:nvPr/>
        </p:nvGrpSpPr>
        <p:grpSpPr>
          <a:xfrm>
            <a:off x="12890845" y="6998"/>
            <a:ext cx="4759268" cy="10287000"/>
            <a:chOff x="0" y="0"/>
            <a:chExt cx="3590488" cy="6858000"/>
          </a:xfrm>
          <a:solidFill>
            <a:srgbClr val="507BC8"/>
          </a:solidFill>
        </p:grpSpPr>
        <p:sp>
          <p:nvSpPr>
            <p:cNvPr id="25" name="Taisnstūris 24">
              <a:extLst>
                <a:ext uri="{FF2B5EF4-FFF2-40B4-BE49-F238E27FC236}">
                  <a16:creationId xmlns:a16="http://schemas.microsoft.com/office/drawing/2014/main" id="{35A699C8-CBA0-DE65-E861-1C95097A11C9}"/>
                </a:ext>
              </a:extLst>
            </p:cNvPr>
            <p:cNvSpPr/>
            <p:nvPr/>
          </p:nvSpPr>
          <p:spPr>
            <a:xfrm>
              <a:off x="0" y="0"/>
              <a:ext cx="3053593" cy="6858000"/>
            </a:xfrm>
            <a:prstGeom prst="rect">
              <a:avLst/>
            </a:prstGeom>
            <a:grpFill/>
            <a:ln>
              <a:solidFill>
                <a:srgbClr val="507BC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26" name="Vienādsānu trīsstūris 25">
              <a:extLst>
                <a:ext uri="{FF2B5EF4-FFF2-40B4-BE49-F238E27FC236}">
                  <a16:creationId xmlns:a16="http://schemas.microsoft.com/office/drawing/2014/main" id="{FE22DAC5-7D9F-C670-4A3C-72B4791CE2B9}"/>
                </a:ext>
              </a:extLst>
            </p:cNvPr>
            <p:cNvSpPr/>
            <p:nvPr/>
          </p:nvSpPr>
          <p:spPr>
            <a:xfrm rot="5400000">
              <a:off x="2441197" y="1258348"/>
              <a:ext cx="1761688" cy="536895"/>
            </a:xfrm>
            <a:prstGeom prst="triangle">
              <a:avLst/>
            </a:prstGeom>
            <a:grpFill/>
            <a:ln>
              <a:solidFill>
                <a:srgbClr val="507BC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grpSp>
      <p:grpSp>
        <p:nvGrpSpPr>
          <p:cNvPr id="18" name="Grupa 17">
            <a:extLst>
              <a:ext uri="{FF2B5EF4-FFF2-40B4-BE49-F238E27FC236}">
                <a16:creationId xmlns:a16="http://schemas.microsoft.com/office/drawing/2014/main" id="{37941D59-5366-A20E-D43B-2DA1E9B8C72D}"/>
              </a:ext>
            </a:extLst>
          </p:cNvPr>
          <p:cNvGrpSpPr/>
          <p:nvPr/>
        </p:nvGrpSpPr>
        <p:grpSpPr>
          <a:xfrm>
            <a:off x="12535010" y="-6998"/>
            <a:ext cx="4759268" cy="10287000"/>
            <a:chOff x="0" y="0"/>
            <a:chExt cx="3590488" cy="6858000"/>
          </a:xfrm>
          <a:solidFill>
            <a:srgbClr val="3965B5"/>
          </a:solidFill>
        </p:grpSpPr>
        <p:sp>
          <p:nvSpPr>
            <p:cNvPr id="22" name="Taisnstūris 21">
              <a:extLst>
                <a:ext uri="{FF2B5EF4-FFF2-40B4-BE49-F238E27FC236}">
                  <a16:creationId xmlns:a16="http://schemas.microsoft.com/office/drawing/2014/main" id="{69BB3321-F82E-4AA8-A37C-95F02BE99D4E}"/>
                </a:ext>
              </a:extLst>
            </p:cNvPr>
            <p:cNvSpPr/>
            <p:nvPr/>
          </p:nvSpPr>
          <p:spPr>
            <a:xfrm>
              <a:off x="0" y="0"/>
              <a:ext cx="3053593" cy="6858000"/>
            </a:xfrm>
            <a:prstGeom prst="rect">
              <a:avLst/>
            </a:prstGeom>
            <a:grpFill/>
            <a:ln>
              <a:solidFill>
                <a:srgbClr val="3965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23" name="Vienādsānu trīsstūris 22">
              <a:extLst>
                <a:ext uri="{FF2B5EF4-FFF2-40B4-BE49-F238E27FC236}">
                  <a16:creationId xmlns:a16="http://schemas.microsoft.com/office/drawing/2014/main" id="{1FD8D85F-7F8C-3B38-9871-0F128AC71FE4}"/>
                </a:ext>
              </a:extLst>
            </p:cNvPr>
            <p:cNvSpPr/>
            <p:nvPr/>
          </p:nvSpPr>
          <p:spPr>
            <a:xfrm rot="5400000">
              <a:off x="2441197" y="1258348"/>
              <a:ext cx="1761688" cy="536895"/>
            </a:xfrm>
            <a:prstGeom prst="triangle">
              <a:avLst/>
            </a:prstGeom>
            <a:grpFill/>
            <a:ln>
              <a:solidFill>
                <a:srgbClr val="3965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grpSp>
      <p:grpSp>
        <p:nvGrpSpPr>
          <p:cNvPr id="3" name="Grupa 2">
            <a:extLst>
              <a:ext uri="{FF2B5EF4-FFF2-40B4-BE49-F238E27FC236}">
                <a16:creationId xmlns:a16="http://schemas.microsoft.com/office/drawing/2014/main" id="{148352F0-CA21-CE8F-77CA-F192B0044948}"/>
              </a:ext>
            </a:extLst>
          </p:cNvPr>
          <p:cNvGrpSpPr/>
          <p:nvPr/>
        </p:nvGrpSpPr>
        <p:grpSpPr>
          <a:xfrm>
            <a:off x="12179176" y="20993"/>
            <a:ext cx="4759268" cy="10287000"/>
            <a:chOff x="0" y="0"/>
            <a:chExt cx="3590488" cy="6858000"/>
          </a:xfrm>
          <a:solidFill>
            <a:srgbClr val="2A4B86"/>
          </a:solidFill>
        </p:grpSpPr>
        <p:sp>
          <p:nvSpPr>
            <p:cNvPr id="4" name="Taisnstūris 3">
              <a:extLst>
                <a:ext uri="{FF2B5EF4-FFF2-40B4-BE49-F238E27FC236}">
                  <a16:creationId xmlns:a16="http://schemas.microsoft.com/office/drawing/2014/main" id="{43B4E074-AD98-FBA9-C7B6-335A24D1A3BA}"/>
                </a:ext>
              </a:extLst>
            </p:cNvPr>
            <p:cNvSpPr/>
            <p:nvPr/>
          </p:nvSpPr>
          <p:spPr>
            <a:xfrm>
              <a:off x="0" y="0"/>
              <a:ext cx="3053593" cy="6858000"/>
            </a:xfrm>
            <a:prstGeom prst="rect">
              <a:avLst/>
            </a:prstGeom>
            <a:grpFill/>
            <a:ln>
              <a:solidFill>
                <a:srgbClr val="2A4B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17" name="Vienādsānu trīsstūris 16">
              <a:extLst>
                <a:ext uri="{FF2B5EF4-FFF2-40B4-BE49-F238E27FC236}">
                  <a16:creationId xmlns:a16="http://schemas.microsoft.com/office/drawing/2014/main" id="{6F6A1BD1-1A44-5A53-F873-7EA740771A30}"/>
                </a:ext>
              </a:extLst>
            </p:cNvPr>
            <p:cNvSpPr/>
            <p:nvPr/>
          </p:nvSpPr>
          <p:spPr>
            <a:xfrm rot="5400000">
              <a:off x="2441197" y="1258348"/>
              <a:ext cx="1761688" cy="536895"/>
            </a:xfrm>
            <a:prstGeom prst="triangle">
              <a:avLst/>
            </a:prstGeom>
            <a:grpFill/>
            <a:ln>
              <a:solidFill>
                <a:srgbClr val="2A4B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grpSp>
      <p:sp>
        <p:nvSpPr>
          <p:cNvPr id="5" name="Taisnstūris 4">
            <a:extLst>
              <a:ext uri="{FF2B5EF4-FFF2-40B4-BE49-F238E27FC236}">
                <a16:creationId xmlns:a16="http://schemas.microsoft.com/office/drawing/2014/main" id="{5BD0A06F-4C03-CA9F-2C51-19A3397CBA1C}"/>
              </a:ext>
            </a:extLst>
          </p:cNvPr>
          <p:cNvSpPr/>
          <p:nvPr/>
        </p:nvSpPr>
        <p:spPr>
          <a:xfrm>
            <a:off x="0" y="0"/>
            <a:ext cx="1508490" cy="10287000"/>
          </a:xfrm>
          <a:prstGeom prst="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6" name="Vienādsānu trīsstūris 5">
            <a:extLst>
              <a:ext uri="{FF2B5EF4-FFF2-40B4-BE49-F238E27FC236}">
                <a16:creationId xmlns:a16="http://schemas.microsoft.com/office/drawing/2014/main" id="{92BA9CA0-DB0D-DDA5-2AF4-42769B45238C}"/>
              </a:ext>
            </a:extLst>
          </p:cNvPr>
          <p:cNvSpPr/>
          <p:nvPr/>
        </p:nvSpPr>
        <p:spPr>
          <a:xfrm rot="5400000">
            <a:off x="589896" y="1887523"/>
            <a:ext cx="2642532" cy="805343"/>
          </a:xfrm>
          <a:prstGeom prst="triangle">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46" name="TextBox 45">
            <a:extLst>
              <a:ext uri="{FF2B5EF4-FFF2-40B4-BE49-F238E27FC236}">
                <a16:creationId xmlns:a16="http://schemas.microsoft.com/office/drawing/2014/main" id="{DA66C625-02FB-1DC6-632B-DD9519B88382}"/>
              </a:ext>
            </a:extLst>
          </p:cNvPr>
          <p:cNvSpPr txBox="1"/>
          <p:nvPr/>
        </p:nvSpPr>
        <p:spPr>
          <a:xfrm>
            <a:off x="1705390" y="8834495"/>
            <a:ext cx="14521388" cy="1200329"/>
          </a:xfrm>
          <a:prstGeom prst="rect">
            <a:avLst/>
          </a:prstGeom>
          <a:noFill/>
        </p:spPr>
        <p:txBody>
          <a:bodyPr wrap="square">
            <a:spAutoFit/>
          </a:bodyPr>
          <a:lstStyle/>
          <a:p>
            <a:r>
              <a:rPr lang="lv-LV" sz="2400" b="1" kern="0" dirty="0">
                <a:solidFill>
                  <a:schemeClr val="bg1"/>
                </a:solidFill>
                <a:latin typeface="Calibri" panose="020F0502020204030204" pitchFamily="34" charset="0"/>
                <a:ea typeface="Times New Roman" panose="02020603050405020304" pitchFamily="18" charset="0"/>
              </a:rPr>
              <a:t>Projekta «Kurzeme visiem» noslēguma video par projekta rezultātiem un Kurzemes reģionā tapušo infrastruktūru sabiedrībā balstītu sociālo pakalpojumu sniegšanai, kas tapis 2023.gada decembrī sadarbībā ar jauniešu multimediju studiju “Frekvence”: </a:t>
            </a:r>
            <a:r>
              <a:rPr lang="lv-LV" sz="2400" b="1" dirty="0">
                <a:solidFill>
                  <a:schemeClr val="bg1"/>
                </a:solidFill>
                <a:hlinkClick r:id="rId3">
                  <a:extLst>
                    <a:ext uri="{A12FA001-AC4F-418D-AE19-62706E023703}">
                      <ahyp:hlinkClr xmlns:ahyp="http://schemas.microsoft.com/office/drawing/2018/hyperlinkcolor" val="tx"/>
                    </a:ext>
                  </a:extLst>
                </a:hlinkClick>
              </a:rPr>
              <a:t>https://www.youtube.com/watch?v=Dm12ig81okQ</a:t>
            </a:r>
            <a:r>
              <a:rPr lang="lv-LV" sz="2400" b="1" kern="0" dirty="0">
                <a:solidFill>
                  <a:schemeClr val="bg1"/>
                </a:solidFill>
                <a:latin typeface="Calibri" panose="020F0502020204030204" pitchFamily="34" charset="0"/>
              </a:rPr>
              <a:t> </a:t>
            </a:r>
            <a:endParaRPr lang="lv-LV" sz="2400" b="1" dirty="0">
              <a:solidFill>
                <a:schemeClr val="bg1"/>
              </a:solidFill>
            </a:endParaRPr>
          </a:p>
        </p:txBody>
      </p:sp>
      <p:sp>
        <p:nvSpPr>
          <p:cNvPr id="10" name="TextBox 9">
            <a:extLst>
              <a:ext uri="{FF2B5EF4-FFF2-40B4-BE49-F238E27FC236}">
                <a16:creationId xmlns:a16="http://schemas.microsoft.com/office/drawing/2014/main" id="{E9AC08A4-5786-F51C-9DA1-35CE04365E5A}"/>
              </a:ext>
            </a:extLst>
          </p:cNvPr>
          <p:cNvSpPr txBox="1"/>
          <p:nvPr/>
        </p:nvSpPr>
        <p:spPr>
          <a:xfrm rot="16200000">
            <a:off x="-2911480" y="4394833"/>
            <a:ext cx="7839839" cy="553998"/>
          </a:xfrm>
          <a:prstGeom prst="rect">
            <a:avLst/>
          </a:prstGeom>
          <a:noFill/>
        </p:spPr>
        <p:txBody>
          <a:bodyPr wrap="square" rtlCol="0">
            <a:spAutoFit/>
          </a:bodyPr>
          <a:lstStyle/>
          <a:p>
            <a:r>
              <a:rPr lang="lv-LV" sz="3000" b="1" dirty="0">
                <a:solidFill>
                  <a:schemeClr val="bg1"/>
                </a:solidFill>
              </a:rPr>
              <a:t>VIDEO</a:t>
            </a:r>
          </a:p>
        </p:txBody>
      </p:sp>
      <p:pic>
        <p:nvPicPr>
          <p:cNvPr id="11" name="Attēls 10">
            <a:extLst>
              <a:ext uri="{FF2B5EF4-FFF2-40B4-BE49-F238E27FC236}">
                <a16:creationId xmlns:a16="http://schemas.microsoft.com/office/drawing/2014/main" id="{95A19429-368D-E493-9A5A-C900E77DBA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318884" y="9222869"/>
            <a:ext cx="1363410" cy="433014"/>
          </a:xfrm>
          <a:prstGeom prst="rect">
            <a:avLst/>
          </a:prstGeom>
        </p:spPr>
      </p:pic>
      <p:pic>
        <p:nvPicPr>
          <p:cNvPr id="7" name="Tiešsaistes multivide 6" title="Projekta &quot;Kurzeme visiem&quot; noslēguma video">
            <a:hlinkClick r:id="" action="ppaction://media"/>
            <a:extLst>
              <a:ext uri="{FF2B5EF4-FFF2-40B4-BE49-F238E27FC236}">
                <a16:creationId xmlns:a16="http://schemas.microsoft.com/office/drawing/2014/main" id="{465CAAC9-B3A0-1545-B0B0-330338FEE6D6}"/>
              </a:ext>
            </a:extLst>
          </p:cNvPr>
          <p:cNvPicPr>
            <a:picLocks noRot="1" noChangeAspect="1"/>
          </p:cNvPicPr>
          <p:nvPr>
            <a:videoFile r:link="rId1"/>
          </p:nvPr>
        </p:nvPicPr>
        <p:blipFill>
          <a:blip r:embed="rId5"/>
          <a:stretch>
            <a:fillRect/>
          </a:stretch>
        </p:blipFill>
        <p:spPr>
          <a:xfrm>
            <a:off x="2669665" y="1333500"/>
            <a:ext cx="12542655" cy="7086600"/>
          </a:xfrm>
          <a:prstGeom prst="rect">
            <a:avLst/>
          </a:prstGeom>
        </p:spPr>
      </p:pic>
    </p:spTree>
    <p:extLst>
      <p:ext uri="{BB962C8B-B14F-4D97-AF65-F5344CB8AC3E}">
        <p14:creationId xmlns:p14="http://schemas.microsoft.com/office/powerpoint/2010/main" val="251584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aisnstūris 14">
            <a:extLst>
              <a:ext uri="{FF2B5EF4-FFF2-40B4-BE49-F238E27FC236}">
                <a16:creationId xmlns:a16="http://schemas.microsoft.com/office/drawing/2014/main" id="{FA84F986-0B1C-2B1B-1299-22C6BF90B2A9}"/>
              </a:ext>
            </a:extLst>
          </p:cNvPr>
          <p:cNvSpPr/>
          <p:nvPr/>
        </p:nvSpPr>
        <p:spPr>
          <a:xfrm>
            <a:off x="1004777" y="0"/>
            <a:ext cx="1295588" cy="10287000"/>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16" name="Vienādsānu trīsstūris 15">
            <a:extLst>
              <a:ext uri="{FF2B5EF4-FFF2-40B4-BE49-F238E27FC236}">
                <a16:creationId xmlns:a16="http://schemas.microsoft.com/office/drawing/2014/main" id="{7CC7DEA7-C717-7762-5C6E-AAD251662EF2}"/>
              </a:ext>
            </a:extLst>
          </p:cNvPr>
          <p:cNvSpPr/>
          <p:nvPr/>
        </p:nvSpPr>
        <p:spPr>
          <a:xfrm rot="5400000">
            <a:off x="1381770" y="1887523"/>
            <a:ext cx="2642532" cy="805343"/>
          </a:xfrm>
          <a:prstGeom prst="triangle">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12" name="Taisnstūris 11">
            <a:extLst>
              <a:ext uri="{FF2B5EF4-FFF2-40B4-BE49-F238E27FC236}">
                <a16:creationId xmlns:a16="http://schemas.microsoft.com/office/drawing/2014/main" id="{8BDA8648-3D70-7C6B-799C-0FF1E48D9282}"/>
              </a:ext>
            </a:extLst>
          </p:cNvPr>
          <p:cNvSpPr/>
          <p:nvPr/>
        </p:nvSpPr>
        <p:spPr>
          <a:xfrm>
            <a:off x="1217096" y="0"/>
            <a:ext cx="805998" cy="1028700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13" name="Vienādsānu trīsstūris 12">
            <a:extLst>
              <a:ext uri="{FF2B5EF4-FFF2-40B4-BE49-F238E27FC236}">
                <a16:creationId xmlns:a16="http://schemas.microsoft.com/office/drawing/2014/main" id="{55B01E2A-A20A-A9DF-A268-EA572222D6E0}"/>
              </a:ext>
            </a:extLst>
          </p:cNvPr>
          <p:cNvSpPr/>
          <p:nvPr/>
        </p:nvSpPr>
        <p:spPr>
          <a:xfrm rot="5400000">
            <a:off x="1104500" y="1887523"/>
            <a:ext cx="2642532" cy="805343"/>
          </a:xfrm>
          <a:prstGeom prst="triangle">
            <a:avLst/>
          </a:prstGeom>
          <a:solidFill>
            <a:schemeClr val="accent1">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9" name="Taisnstūris 8">
            <a:extLst>
              <a:ext uri="{FF2B5EF4-FFF2-40B4-BE49-F238E27FC236}">
                <a16:creationId xmlns:a16="http://schemas.microsoft.com/office/drawing/2014/main" id="{62A66ED0-249E-F996-B740-81EF9C71E3DD}"/>
              </a:ext>
            </a:extLst>
          </p:cNvPr>
          <p:cNvSpPr/>
          <p:nvPr/>
        </p:nvSpPr>
        <p:spPr>
          <a:xfrm>
            <a:off x="784082" y="0"/>
            <a:ext cx="963158" cy="10287000"/>
          </a:xfrm>
          <a:prstGeom prst="rect">
            <a:avLst/>
          </a:prstGeom>
          <a:solidFill>
            <a:schemeClr val="accent1">
              <a:lumMod val="7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10" name="Vienādsānu trīsstūris 9">
            <a:extLst>
              <a:ext uri="{FF2B5EF4-FFF2-40B4-BE49-F238E27FC236}">
                <a16:creationId xmlns:a16="http://schemas.microsoft.com/office/drawing/2014/main" id="{C7F8C325-CF1E-ECD3-F62B-5BC8D0B63377}"/>
              </a:ext>
            </a:extLst>
          </p:cNvPr>
          <p:cNvSpPr/>
          <p:nvPr/>
        </p:nvSpPr>
        <p:spPr>
          <a:xfrm rot="5400000">
            <a:off x="828645" y="1887523"/>
            <a:ext cx="2642532" cy="805343"/>
          </a:xfrm>
          <a:prstGeom prst="triangle">
            <a:avLst/>
          </a:prstGeom>
          <a:solidFill>
            <a:schemeClr val="accent1">
              <a:lumMod val="7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5" name="Taisnstūris 4">
            <a:extLst>
              <a:ext uri="{FF2B5EF4-FFF2-40B4-BE49-F238E27FC236}">
                <a16:creationId xmlns:a16="http://schemas.microsoft.com/office/drawing/2014/main" id="{5BD0A06F-4C03-CA9F-2C51-19A3397CBA1C}"/>
              </a:ext>
            </a:extLst>
          </p:cNvPr>
          <p:cNvSpPr/>
          <p:nvPr/>
        </p:nvSpPr>
        <p:spPr>
          <a:xfrm>
            <a:off x="-21262" y="0"/>
            <a:ext cx="1529753" cy="10287000"/>
          </a:xfrm>
          <a:prstGeom prst="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6" name="Vienādsānu trīsstūris 5">
            <a:extLst>
              <a:ext uri="{FF2B5EF4-FFF2-40B4-BE49-F238E27FC236}">
                <a16:creationId xmlns:a16="http://schemas.microsoft.com/office/drawing/2014/main" id="{92BA9CA0-DB0D-DDA5-2AF4-42769B45238C}"/>
              </a:ext>
            </a:extLst>
          </p:cNvPr>
          <p:cNvSpPr/>
          <p:nvPr/>
        </p:nvSpPr>
        <p:spPr>
          <a:xfrm rot="5400000">
            <a:off x="589896" y="1887523"/>
            <a:ext cx="2642532" cy="805343"/>
          </a:xfrm>
          <a:prstGeom prst="triangle">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20" name="TextBox 19">
            <a:extLst>
              <a:ext uri="{FF2B5EF4-FFF2-40B4-BE49-F238E27FC236}">
                <a16:creationId xmlns:a16="http://schemas.microsoft.com/office/drawing/2014/main" id="{BB00628D-EC92-7F50-2177-E2CD17C23889}"/>
              </a:ext>
            </a:extLst>
          </p:cNvPr>
          <p:cNvSpPr txBox="1"/>
          <p:nvPr/>
        </p:nvSpPr>
        <p:spPr>
          <a:xfrm>
            <a:off x="4301340" y="6673966"/>
            <a:ext cx="13450077" cy="1754326"/>
          </a:xfrm>
          <a:prstGeom prst="rect">
            <a:avLst/>
          </a:prstGeom>
          <a:noFill/>
        </p:spPr>
        <p:txBody>
          <a:bodyPr wrap="square" rtlCol="0">
            <a:spAutoFit/>
          </a:bodyPr>
          <a:lstStyle/>
          <a:p>
            <a:pPr algn="ctr"/>
            <a:r>
              <a:rPr lang="lv-LV" sz="5400" b="1" dirty="0"/>
              <a:t>SADARBĪBA AR ĀRVALSTU BLOGERIEM KURZEMES REĢIONA POPULARIZĒŠANAI</a:t>
            </a:r>
          </a:p>
        </p:txBody>
      </p:sp>
      <p:sp>
        <p:nvSpPr>
          <p:cNvPr id="21" name="TextBox 20">
            <a:extLst>
              <a:ext uri="{FF2B5EF4-FFF2-40B4-BE49-F238E27FC236}">
                <a16:creationId xmlns:a16="http://schemas.microsoft.com/office/drawing/2014/main" id="{A015A153-7EC7-296D-E4FB-56DF5F2F34AA}"/>
              </a:ext>
            </a:extLst>
          </p:cNvPr>
          <p:cNvSpPr txBox="1"/>
          <p:nvPr/>
        </p:nvSpPr>
        <p:spPr>
          <a:xfrm rot="16200000">
            <a:off x="-2911480" y="4394835"/>
            <a:ext cx="7839839" cy="553998"/>
          </a:xfrm>
          <a:prstGeom prst="rect">
            <a:avLst/>
          </a:prstGeom>
          <a:noFill/>
        </p:spPr>
        <p:txBody>
          <a:bodyPr wrap="square" rtlCol="0">
            <a:spAutoFit/>
          </a:bodyPr>
          <a:lstStyle/>
          <a:p>
            <a:r>
              <a:rPr lang="lv-LV" sz="3000" b="1" dirty="0">
                <a:solidFill>
                  <a:schemeClr val="bg1"/>
                </a:solidFill>
              </a:rPr>
              <a:t>SADARBĪBA AR ĀRVALSTU BLOGERIEM</a:t>
            </a:r>
          </a:p>
        </p:txBody>
      </p:sp>
      <p:sp>
        <p:nvSpPr>
          <p:cNvPr id="3" name="TextBox 2">
            <a:extLst>
              <a:ext uri="{FF2B5EF4-FFF2-40B4-BE49-F238E27FC236}">
                <a16:creationId xmlns:a16="http://schemas.microsoft.com/office/drawing/2014/main" id="{4636C151-377C-EFB1-6010-6F7D6C935CF6}"/>
              </a:ext>
            </a:extLst>
          </p:cNvPr>
          <p:cNvSpPr txBox="1"/>
          <p:nvPr/>
        </p:nvSpPr>
        <p:spPr>
          <a:xfrm>
            <a:off x="5255182" y="4058588"/>
            <a:ext cx="12332948" cy="1754326"/>
          </a:xfrm>
          <a:prstGeom prst="rect">
            <a:avLst/>
          </a:prstGeom>
          <a:noFill/>
        </p:spPr>
        <p:txBody>
          <a:bodyPr wrap="square" rtlCol="0">
            <a:spAutoFit/>
          </a:bodyPr>
          <a:lstStyle/>
          <a:p>
            <a:pPr algn="ctr"/>
            <a:r>
              <a:rPr lang="lv-LV" sz="5400" b="1" dirty="0"/>
              <a:t>Kurzemes plānošanas reģiona īstenotās aktivitātes 2023.gadā</a:t>
            </a:r>
          </a:p>
        </p:txBody>
      </p:sp>
      <p:pic>
        <p:nvPicPr>
          <p:cNvPr id="17" name="Attēls 16">
            <a:extLst>
              <a:ext uri="{FF2B5EF4-FFF2-40B4-BE49-F238E27FC236}">
                <a16:creationId xmlns:a16="http://schemas.microsoft.com/office/drawing/2014/main" id="{99B6B2AB-B15C-9E07-C884-A92B18C303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318884" y="9222869"/>
            <a:ext cx="1363410" cy="433014"/>
          </a:xfrm>
          <a:prstGeom prst="rect">
            <a:avLst/>
          </a:prstGeom>
        </p:spPr>
      </p:pic>
    </p:spTree>
    <p:extLst>
      <p:ext uri="{BB962C8B-B14F-4D97-AF65-F5344CB8AC3E}">
        <p14:creationId xmlns:p14="http://schemas.microsoft.com/office/powerpoint/2010/main" val="39163288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isnstūris 1">
            <a:extLst>
              <a:ext uri="{FF2B5EF4-FFF2-40B4-BE49-F238E27FC236}">
                <a16:creationId xmlns:a16="http://schemas.microsoft.com/office/drawing/2014/main" id="{19703A7D-95E6-3690-8C93-DF9972BCC564}"/>
              </a:ext>
            </a:extLst>
          </p:cNvPr>
          <p:cNvSpPr/>
          <p:nvPr/>
        </p:nvSpPr>
        <p:spPr>
          <a:xfrm>
            <a:off x="1491792" y="190500"/>
            <a:ext cx="10670684" cy="10328987"/>
          </a:xfrm>
          <a:prstGeom prst="rect">
            <a:avLst/>
          </a:prstGeom>
          <a:solidFill>
            <a:schemeClr val="accent3">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grpSp>
        <p:nvGrpSpPr>
          <p:cNvPr id="27" name="Grupa 26">
            <a:extLst>
              <a:ext uri="{FF2B5EF4-FFF2-40B4-BE49-F238E27FC236}">
                <a16:creationId xmlns:a16="http://schemas.microsoft.com/office/drawing/2014/main" id="{93804007-05C8-CBD0-2613-6117B407AD37}"/>
              </a:ext>
            </a:extLst>
          </p:cNvPr>
          <p:cNvGrpSpPr/>
          <p:nvPr/>
        </p:nvGrpSpPr>
        <p:grpSpPr>
          <a:xfrm>
            <a:off x="13246676" y="-6998"/>
            <a:ext cx="4759268" cy="10287000"/>
            <a:chOff x="0" y="0"/>
            <a:chExt cx="3590488" cy="6858000"/>
          </a:xfrm>
          <a:solidFill>
            <a:srgbClr val="799AD5"/>
          </a:solidFill>
        </p:grpSpPr>
        <p:sp>
          <p:nvSpPr>
            <p:cNvPr id="28" name="Taisnstūris 27">
              <a:extLst>
                <a:ext uri="{FF2B5EF4-FFF2-40B4-BE49-F238E27FC236}">
                  <a16:creationId xmlns:a16="http://schemas.microsoft.com/office/drawing/2014/main" id="{17D3FC71-5CA1-5F02-8C74-52B1E575168A}"/>
                </a:ext>
              </a:extLst>
            </p:cNvPr>
            <p:cNvSpPr/>
            <p:nvPr/>
          </p:nvSpPr>
          <p:spPr>
            <a:xfrm>
              <a:off x="0" y="0"/>
              <a:ext cx="3053593" cy="6858000"/>
            </a:xfrm>
            <a:prstGeom prst="rect">
              <a:avLst/>
            </a:prstGeom>
            <a:grpFill/>
            <a:ln>
              <a:solidFill>
                <a:srgbClr val="799A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29" name="Vienādsānu trīsstūris 28">
              <a:extLst>
                <a:ext uri="{FF2B5EF4-FFF2-40B4-BE49-F238E27FC236}">
                  <a16:creationId xmlns:a16="http://schemas.microsoft.com/office/drawing/2014/main" id="{3DCDD9AB-DE6D-04A7-61B3-1422BF9F8CE7}"/>
                </a:ext>
              </a:extLst>
            </p:cNvPr>
            <p:cNvSpPr/>
            <p:nvPr/>
          </p:nvSpPr>
          <p:spPr>
            <a:xfrm rot="5400000">
              <a:off x="2441197" y="1258348"/>
              <a:ext cx="1761688" cy="536895"/>
            </a:xfrm>
            <a:prstGeom prst="triangle">
              <a:avLst/>
            </a:prstGeom>
            <a:grpFill/>
            <a:ln>
              <a:solidFill>
                <a:srgbClr val="799A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grpSp>
      <p:grpSp>
        <p:nvGrpSpPr>
          <p:cNvPr id="24" name="Grupa 23">
            <a:extLst>
              <a:ext uri="{FF2B5EF4-FFF2-40B4-BE49-F238E27FC236}">
                <a16:creationId xmlns:a16="http://schemas.microsoft.com/office/drawing/2014/main" id="{325ECF5A-4DE3-8DAE-64AB-870A1ACECB3A}"/>
              </a:ext>
            </a:extLst>
          </p:cNvPr>
          <p:cNvGrpSpPr/>
          <p:nvPr/>
        </p:nvGrpSpPr>
        <p:grpSpPr>
          <a:xfrm>
            <a:off x="12890845" y="6998"/>
            <a:ext cx="4759268" cy="10287000"/>
            <a:chOff x="0" y="0"/>
            <a:chExt cx="3590488" cy="6858000"/>
          </a:xfrm>
          <a:solidFill>
            <a:srgbClr val="507BC8"/>
          </a:solidFill>
        </p:grpSpPr>
        <p:sp>
          <p:nvSpPr>
            <p:cNvPr id="25" name="Taisnstūris 24">
              <a:extLst>
                <a:ext uri="{FF2B5EF4-FFF2-40B4-BE49-F238E27FC236}">
                  <a16:creationId xmlns:a16="http://schemas.microsoft.com/office/drawing/2014/main" id="{35A699C8-CBA0-DE65-E861-1C95097A11C9}"/>
                </a:ext>
              </a:extLst>
            </p:cNvPr>
            <p:cNvSpPr/>
            <p:nvPr/>
          </p:nvSpPr>
          <p:spPr>
            <a:xfrm>
              <a:off x="0" y="0"/>
              <a:ext cx="3053593" cy="6858000"/>
            </a:xfrm>
            <a:prstGeom prst="rect">
              <a:avLst/>
            </a:prstGeom>
            <a:grpFill/>
            <a:ln>
              <a:solidFill>
                <a:srgbClr val="507BC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26" name="Vienādsānu trīsstūris 25">
              <a:extLst>
                <a:ext uri="{FF2B5EF4-FFF2-40B4-BE49-F238E27FC236}">
                  <a16:creationId xmlns:a16="http://schemas.microsoft.com/office/drawing/2014/main" id="{FE22DAC5-7D9F-C670-4A3C-72B4791CE2B9}"/>
                </a:ext>
              </a:extLst>
            </p:cNvPr>
            <p:cNvSpPr/>
            <p:nvPr/>
          </p:nvSpPr>
          <p:spPr>
            <a:xfrm rot="5400000">
              <a:off x="2441197" y="1258348"/>
              <a:ext cx="1761688" cy="536895"/>
            </a:xfrm>
            <a:prstGeom prst="triangle">
              <a:avLst/>
            </a:prstGeom>
            <a:grpFill/>
            <a:ln>
              <a:solidFill>
                <a:srgbClr val="507BC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grpSp>
      <p:grpSp>
        <p:nvGrpSpPr>
          <p:cNvPr id="18" name="Grupa 17">
            <a:extLst>
              <a:ext uri="{FF2B5EF4-FFF2-40B4-BE49-F238E27FC236}">
                <a16:creationId xmlns:a16="http://schemas.microsoft.com/office/drawing/2014/main" id="{37941D59-5366-A20E-D43B-2DA1E9B8C72D}"/>
              </a:ext>
            </a:extLst>
          </p:cNvPr>
          <p:cNvGrpSpPr/>
          <p:nvPr/>
        </p:nvGrpSpPr>
        <p:grpSpPr>
          <a:xfrm>
            <a:off x="12535010" y="-6998"/>
            <a:ext cx="4759268" cy="10287000"/>
            <a:chOff x="0" y="0"/>
            <a:chExt cx="3590488" cy="6858000"/>
          </a:xfrm>
          <a:solidFill>
            <a:srgbClr val="3965B5"/>
          </a:solidFill>
        </p:grpSpPr>
        <p:sp>
          <p:nvSpPr>
            <p:cNvPr id="22" name="Taisnstūris 21">
              <a:extLst>
                <a:ext uri="{FF2B5EF4-FFF2-40B4-BE49-F238E27FC236}">
                  <a16:creationId xmlns:a16="http://schemas.microsoft.com/office/drawing/2014/main" id="{69BB3321-F82E-4AA8-A37C-95F02BE99D4E}"/>
                </a:ext>
              </a:extLst>
            </p:cNvPr>
            <p:cNvSpPr/>
            <p:nvPr/>
          </p:nvSpPr>
          <p:spPr>
            <a:xfrm>
              <a:off x="0" y="0"/>
              <a:ext cx="3053593" cy="6858000"/>
            </a:xfrm>
            <a:prstGeom prst="rect">
              <a:avLst/>
            </a:prstGeom>
            <a:grpFill/>
            <a:ln>
              <a:solidFill>
                <a:srgbClr val="3965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23" name="Vienādsānu trīsstūris 22">
              <a:extLst>
                <a:ext uri="{FF2B5EF4-FFF2-40B4-BE49-F238E27FC236}">
                  <a16:creationId xmlns:a16="http://schemas.microsoft.com/office/drawing/2014/main" id="{1FD8D85F-7F8C-3B38-9871-0F128AC71FE4}"/>
                </a:ext>
              </a:extLst>
            </p:cNvPr>
            <p:cNvSpPr/>
            <p:nvPr/>
          </p:nvSpPr>
          <p:spPr>
            <a:xfrm rot="5400000">
              <a:off x="2441197" y="1258348"/>
              <a:ext cx="1761688" cy="536895"/>
            </a:xfrm>
            <a:prstGeom prst="triangle">
              <a:avLst/>
            </a:prstGeom>
            <a:grpFill/>
            <a:ln>
              <a:solidFill>
                <a:srgbClr val="3965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grpSp>
      <p:grpSp>
        <p:nvGrpSpPr>
          <p:cNvPr id="3" name="Grupa 2">
            <a:extLst>
              <a:ext uri="{FF2B5EF4-FFF2-40B4-BE49-F238E27FC236}">
                <a16:creationId xmlns:a16="http://schemas.microsoft.com/office/drawing/2014/main" id="{148352F0-CA21-CE8F-77CA-F192B0044948}"/>
              </a:ext>
            </a:extLst>
          </p:cNvPr>
          <p:cNvGrpSpPr/>
          <p:nvPr/>
        </p:nvGrpSpPr>
        <p:grpSpPr>
          <a:xfrm>
            <a:off x="12117571" y="-6999"/>
            <a:ext cx="4759268" cy="10287000"/>
            <a:chOff x="0" y="0"/>
            <a:chExt cx="3590488" cy="6858000"/>
          </a:xfrm>
          <a:solidFill>
            <a:schemeClr val="accent3">
              <a:lumMod val="20000"/>
              <a:lumOff val="80000"/>
            </a:schemeClr>
          </a:solidFill>
        </p:grpSpPr>
        <p:sp>
          <p:nvSpPr>
            <p:cNvPr id="4" name="Taisnstūris 3">
              <a:extLst>
                <a:ext uri="{FF2B5EF4-FFF2-40B4-BE49-F238E27FC236}">
                  <a16:creationId xmlns:a16="http://schemas.microsoft.com/office/drawing/2014/main" id="{43B4E074-AD98-FBA9-C7B6-335A24D1A3BA}"/>
                </a:ext>
              </a:extLst>
            </p:cNvPr>
            <p:cNvSpPr/>
            <p:nvPr/>
          </p:nvSpPr>
          <p:spPr>
            <a:xfrm>
              <a:off x="0" y="0"/>
              <a:ext cx="3053593" cy="6858000"/>
            </a:xfrm>
            <a:prstGeom prst="rect">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17" name="Vienādsānu trīsstūris 16">
              <a:extLst>
                <a:ext uri="{FF2B5EF4-FFF2-40B4-BE49-F238E27FC236}">
                  <a16:creationId xmlns:a16="http://schemas.microsoft.com/office/drawing/2014/main" id="{6F6A1BD1-1A44-5A53-F873-7EA740771A30}"/>
                </a:ext>
              </a:extLst>
            </p:cNvPr>
            <p:cNvSpPr/>
            <p:nvPr/>
          </p:nvSpPr>
          <p:spPr>
            <a:xfrm rot="5400000">
              <a:off x="2441197" y="1258348"/>
              <a:ext cx="1761688" cy="536895"/>
            </a:xfrm>
            <a:prstGeom prst="triangl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grpSp>
      <p:pic>
        <p:nvPicPr>
          <p:cNvPr id="12" name="Attēls 11">
            <a:extLst>
              <a:ext uri="{FF2B5EF4-FFF2-40B4-BE49-F238E27FC236}">
                <a16:creationId xmlns:a16="http://schemas.microsoft.com/office/drawing/2014/main" id="{4B486BBD-4F72-2F92-5E91-A2782391D1C8}"/>
              </a:ext>
            </a:extLst>
          </p:cNvPr>
          <p:cNvPicPr>
            <a:picLocks noChangeAspect="1"/>
          </p:cNvPicPr>
          <p:nvPr/>
        </p:nvPicPr>
        <p:blipFill>
          <a:blip r:embed="rId2"/>
          <a:stretch>
            <a:fillRect/>
          </a:stretch>
        </p:blipFill>
        <p:spPr>
          <a:xfrm>
            <a:off x="1572932" y="34989"/>
            <a:ext cx="3403691" cy="4334994"/>
          </a:xfrm>
          <a:prstGeom prst="rect">
            <a:avLst/>
          </a:prstGeom>
        </p:spPr>
      </p:pic>
      <p:sp>
        <p:nvSpPr>
          <p:cNvPr id="5" name="Taisnstūris 4">
            <a:extLst>
              <a:ext uri="{FF2B5EF4-FFF2-40B4-BE49-F238E27FC236}">
                <a16:creationId xmlns:a16="http://schemas.microsoft.com/office/drawing/2014/main" id="{5BD0A06F-4C03-CA9F-2C51-19A3397CBA1C}"/>
              </a:ext>
            </a:extLst>
          </p:cNvPr>
          <p:cNvSpPr/>
          <p:nvPr/>
        </p:nvSpPr>
        <p:spPr>
          <a:xfrm>
            <a:off x="0" y="0"/>
            <a:ext cx="1508490" cy="10287000"/>
          </a:xfrm>
          <a:prstGeom prst="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6" name="Vienādsānu trīsstūris 5">
            <a:extLst>
              <a:ext uri="{FF2B5EF4-FFF2-40B4-BE49-F238E27FC236}">
                <a16:creationId xmlns:a16="http://schemas.microsoft.com/office/drawing/2014/main" id="{92BA9CA0-DB0D-DDA5-2AF4-42769B45238C}"/>
              </a:ext>
            </a:extLst>
          </p:cNvPr>
          <p:cNvSpPr/>
          <p:nvPr/>
        </p:nvSpPr>
        <p:spPr>
          <a:xfrm rot="5400000">
            <a:off x="589896" y="1887523"/>
            <a:ext cx="2642532" cy="805343"/>
          </a:xfrm>
          <a:prstGeom prst="triangle">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46" name="TextBox 45">
            <a:extLst>
              <a:ext uri="{FF2B5EF4-FFF2-40B4-BE49-F238E27FC236}">
                <a16:creationId xmlns:a16="http://schemas.microsoft.com/office/drawing/2014/main" id="{DA66C625-02FB-1DC6-632B-DD9519B88382}"/>
              </a:ext>
            </a:extLst>
          </p:cNvPr>
          <p:cNvSpPr txBox="1"/>
          <p:nvPr/>
        </p:nvSpPr>
        <p:spPr>
          <a:xfrm>
            <a:off x="1705388" y="9096303"/>
            <a:ext cx="14521388" cy="830997"/>
          </a:xfrm>
          <a:prstGeom prst="rect">
            <a:avLst/>
          </a:prstGeom>
          <a:noFill/>
        </p:spPr>
        <p:txBody>
          <a:bodyPr wrap="square">
            <a:spAutoFit/>
          </a:bodyPr>
          <a:lstStyle/>
          <a:p>
            <a:r>
              <a:rPr lang="lv-LV" sz="2400" b="1" kern="0" dirty="0">
                <a:solidFill>
                  <a:schemeClr val="accent1">
                    <a:lumMod val="50000"/>
                  </a:schemeClr>
                </a:solidFill>
                <a:latin typeface="Calibri" panose="020F0502020204030204" pitchFamily="34" charset="0"/>
                <a:ea typeface="Times New Roman" panose="02020603050405020304" pitchFamily="18" charset="0"/>
              </a:rPr>
              <a:t>Lielbritānijas ceļojumu </a:t>
            </a:r>
            <a:r>
              <a:rPr lang="lv-LV" sz="2400" b="1" kern="0" dirty="0" err="1">
                <a:solidFill>
                  <a:schemeClr val="accent1">
                    <a:lumMod val="50000"/>
                  </a:schemeClr>
                </a:solidFill>
                <a:latin typeface="Calibri" panose="020F0502020204030204" pitchFamily="34" charset="0"/>
                <a:ea typeface="Times New Roman" panose="02020603050405020304" pitchFamily="18" charset="0"/>
              </a:rPr>
              <a:t>blogera</a:t>
            </a:r>
            <a:r>
              <a:rPr lang="lv-LV" sz="2400" b="1" kern="0" dirty="0">
                <a:solidFill>
                  <a:schemeClr val="accent1">
                    <a:lumMod val="50000"/>
                  </a:schemeClr>
                </a:solidFill>
                <a:latin typeface="Calibri" panose="020F0502020204030204" pitchFamily="34" charset="0"/>
                <a:ea typeface="Times New Roman" panose="02020603050405020304" pitchFamily="18" charset="0"/>
              </a:rPr>
              <a:t> Skot </a:t>
            </a:r>
            <a:r>
              <a:rPr lang="lv-LV" sz="2400" b="1" kern="0" dirty="0" err="1">
                <a:solidFill>
                  <a:schemeClr val="accent1">
                    <a:lumMod val="50000"/>
                  </a:schemeClr>
                </a:solidFill>
                <a:latin typeface="Calibri" panose="020F0502020204030204" pitchFamily="34" charset="0"/>
                <a:ea typeface="Times New Roman" panose="02020603050405020304" pitchFamily="18" charset="0"/>
              </a:rPr>
              <a:t>Tisson</a:t>
            </a:r>
            <a:r>
              <a:rPr lang="lv-LV" sz="2400" b="1" kern="0" dirty="0">
                <a:solidFill>
                  <a:schemeClr val="accent1">
                    <a:lumMod val="50000"/>
                  </a:schemeClr>
                </a:solidFill>
                <a:latin typeface="Calibri" panose="020F0502020204030204" pitchFamily="34" charset="0"/>
                <a:ea typeface="Times New Roman" panose="02020603050405020304" pitchFamily="18" charset="0"/>
              </a:rPr>
              <a:t> vizīte Kurzemē - </a:t>
            </a:r>
            <a:r>
              <a:rPr lang="it-IT" sz="2400" b="1" kern="0" dirty="0">
                <a:solidFill>
                  <a:schemeClr val="accent1">
                    <a:lumMod val="50000"/>
                  </a:schemeClr>
                </a:solidFill>
                <a:latin typeface="Calibri" panose="020F0502020204030204" pitchFamily="34" charset="0"/>
                <a:ea typeface="Times New Roman" panose="02020603050405020304" pitchFamily="18" charset="0"/>
              </a:rPr>
              <a:t>Sabil</a:t>
            </a:r>
            <a:r>
              <a:rPr lang="lv-LV" sz="2400" b="1" kern="0" dirty="0">
                <a:solidFill>
                  <a:schemeClr val="accent1">
                    <a:lumMod val="50000"/>
                  </a:schemeClr>
                </a:solidFill>
                <a:latin typeface="Calibri" panose="020F0502020204030204" pitchFamily="34" charset="0"/>
                <a:ea typeface="Times New Roman" panose="02020603050405020304" pitchFamily="18" charset="0"/>
              </a:rPr>
              <a:t>ē</a:t>
            </a:r>
            <a:r>
              <a:rPr lang="it-IT" sz="2400" b="1" kern="0" dirty="0">
                <a:solidFill>
                  <a:schemeClr val="accent1">
                    <a:lumMod val="50000"/>
                  </a:schemeClr>
                </a:solidFill>
                <a:latin typeface="Calibri" panose="020F0502020204030204" pitchFamily="34" charset="0"/>
                <a:ea typeface="Times New Roman" panose="02020603050405020304" pitchFamily="18" charset="0"/>
              </a:rPr>
              <a:t> - Kandav</a:t>
            </a:r>
            <a:r>
              <a:rPr lang="lv-LV" sz="2400" b="1" kern="0" dirty="0">
                <a:solidFill>
                  <a:schemeClr val="accent1">
                    <a:lumMod val="50000"/>
                  </a:schemeClr>
                </a:solidFill>
                <a:latin typeface="Calibri" panose="020F0502020204030204" pitchFamily="34" charset="0"/>
                <a:ea typeface="Times New Roman" panose="02020603050405020304" pitchFamily="18" charset="0"/>
              </a:rPr>
              <a:t>ā</a:t>
            </a:r>
            <a:r>
              <a:rPr lang="it-IT" sz="2400" b="1" kern="0" dirty="0">
                <a:solidFill>
                  <a:schemeClr val="accent1">
                    <a:lumMod val="50000"/>
                  </a:schemeClr>
                </a:solidFill>
                <a:latin typeface="Calibri" panose="020F0502020204030204" pitchFamily="34" charset="0"/>
                <a:ea typeface="Times New Roman" panose="02020603050405020304" pitchFamily="18" charset="0"/>
              </a:rPr>
              <a:t> un Kolk</a:t>
            </a:r>
            <a:r>
              <a:rPr lang="lv-LV" sz="2400" b="1" kern="0" dirty="0">
                <a:solidFill>
                  <a:schemeClr val="accent1">
                    <a:lumMod val="50000"/>
                  </a:schemeClr>
                </a:solidFill>
                <a:latin typeface="Calibri" panose="020F0502020204030204" pitchFamily="34" charset="0"/>
                <a:ea typeface="Times New Roman" panose="02020603050405020304" pitchFamily="18" charset="0"/>
              </a:rPr>
              <a:t>ā</a:t>
            </a:r>
            <a:r>
              <a:rPr lang="it-IT" sz="2400" b="1" kern="0" dirty="0">
                <a:solidFill>
                  <a:schemeClr val="accent1">
                    <a:lumMod val="50000"/>
                  </a:schemeClr>
                </a:solidFill>
                <a:latin typeface="Calibri" panose="020F0502020204030204" pitchFamily="34" charset="0"/>
                <a:ea typeface="Times New Roman" panose="02020603050405020304" pitchFamily="18" charset="0"/>
              </a:rPr>
              <a:t> – Ģipk</a:t>
            </a:r>
            <a:r>
              <a:rPr lang="lv-LV" sz="2400" b="1" kern="0" dirty="0">
                <a:solidFill>
                  <a:schemeClr val="accent1">
                    <a:lumMod val="50000"/>
                  </a:schemeClr>
                </a:solidFill>
                <a:latin typeface="Calibri" panose="020F0502020204030204" pitchFamily="34" charset="0"/>
                <a:ea typeface="Times New Roman" panose="02020603050405020304" pitchFamily="18" charset="0"/>
              </a:rPr>
              <a:t>ā. Radīts saturs Lielbritānijas un pasaules kājāmgājējiem, ceļotājiem: </a:t>
            </a:r>
            <a:r>
              <a:rPr lang="lv-LV" sz="2400" b="1" kern="0" dirty="0">
                <a:solidFill>
                  <a:schemeClr val="accent1">
                    <a:lumMod val="50000"/>
                  </a:schemeClr>
                </a:solidFill>
                <a:latin typeface="Calibri" panose="020F0502020204030204" pitchFamily="34" charset="0"/>
                <a:ea typeface="Times New Roman" panose="02020603050405020304" pitchFamily="18" charset="0"/>
                <a:hlinkClick r:id="rId3"/>
              </a:rPr>
              <a:t>https://www.instagram.com/intrepidescape/</a:t>
            </a:r>
            <a:r>
              <a:rPr lang="lv-LV" sz="2400" b="1" kern="0" dirty="0">
                <a:solidFill>
                  <a:schemeClr val="accent1">
                    <a:lumMod val="50000"/>
                  </a:schemeClr>
                </a:solidFill>
                <a:latin typeface="Calibri" panose="020F0502020204030204" pitchFamily="34" charset="0"/>
                <a:ea typeface="Times New Roman" panose="02020603050405020304" pitchFamily="18" charset="0"/>
              </a:rPr>
              <a:t>     </a:t>
            </a:r>
            <a:endParaRPr lang="lv-LV" sz="2400" b="1" dirty="0">
              <a:solidFill>
                <a:schemeClr val="accent1">
                  <a:lumMod val="50000"/>
                </a:schemeClr>
              </a:solidFill>
            </a:endParaRPr>
          </a:p>
        </p:txBody>
      </p:sp>
      <p:pic>
        <p:nvPicPr>
          <p:cNvPr id="14" name="Attēls 13">
            <a:extLst>
              <a:ext uri="{FF2B5EF4-FFF2-40B4-BE49-F238E27FC236}">
                <a16:creationId xmlns:a16="http://schemas.microsoft.com/office/drawing/2014/main" id="{DDA8F1EC-EA69-3DAC-B39B-98812F765691}"/>
              </a:ext>
            </a:extLst>
          </p:cNvPr>
          <p:cNvPicPr>
            <a:picLocks noChangeAspect="1"/>
          </p:cNvPicPr>
          <p:nvPr/>
        </p:nvPicPr>
        <p:blipFill>
          <a:blip r:embed="rId4"/>
          <a:stretch>
            <a:fillRect/>
          </a:stretch>
        </p:blipFill>
        <p:spPr>
          <a:xfrm>
            <a:off x="1664354" y="5739203"/>
            <a:ext cx="3937955" cy="2852550"/>
          </a:xfrm>
          <a:prstGeom prst="rect">
            <a:avLst/>
          </a:prstGeom>
        </p:spPr>
      </p:pic>
      <p:sp>
        <p:nvSpPr>
          <p:cNvPr id="16" name="TextBox 15">
            <a:extLst>
              <a:ext uri="{FF2B5EF4-FFF2-40B4-BE49-F238E27FC236}">
                <a16:creationId xmlns:a16="http://schemas.microsoft.com/office/drawing/2014/main" id="{0EAF426F-FB88-BEC2-EF76-C2625192CF10}"/>
              </a:ext>
            </a:extLst>
          </p:cNvPr>
          <p:cNvSpPr txBox="1"/>
          <p:nvPr/>
        </p:nvSpPr>
        <p:spPr>
          <a:xfrm rot="16200000">
            <a:off x="-2911480" y="4394835"/>
            <a:ext cx="7839839" cy="553998"/>
          </a:xfrm>
          <a:prstGeom prst="rect">
            <a:avLst/>
          </a:prstGeom>
          <a:noFill/>
        </p:spPr>
        <p:txBody>
          <a:bodyPr wrap="square" rtlCol="0">
            <a:spAutoFit/>
          </a:bodyPr>
          <a:lstStyle/>
          <a:p>
            <a:r>
              <a:rPr lang="lv-LV" sz="3000" b="1" dirty="0">
                <a:solidFill>
                  <a:schemeClr val="bg1"/>
                </a:solidFill>
              </a:rPr>
              <a:t>SADARBĪBA AR ĀRVALSTU BLOGERIEM</a:t>
            </a:r>
          </a:p>
        </p:txBody>
      </p:sp>
      <p:pic>
        <p:nvPicPr>
          <p:cNvPr id="19" name="Attēls 18">
            <a:extLst>
              <a:ext uri="{FF2B5EF4-FFF2-40B4-BE49-F238E27FC236}">
                <a16:creationId xmlns:a16="http://schemas.microsoft.com/office/drawing/2014/main" id="{D0490CE9-AE7B-943B-6ABB-AF1BE34EB7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318884" y="9222869"/>
            <a:ext cx="1363410" cy="433014"/>
          </a:xfrm>
          <a:prstGeom prst="rect">
            <a:avLst/>
          </a:prstGeom>
        </p:spPr>
      </p:pic>
      <p:pic>
        <p:nvPicPr>
          <p:cNvPr id="33" name="Attēls 32">
            <a:hlinkClick r:id="rId6"/>
            <a:extLst>
              <a:ext uri="{FF2B5EF4-FFF2-40B4-BE49-F238E27FC236}">
                <a16:creationId xmlns:a16="http://schemas.microsoft.com/office/drawing/2014/main" id="{507ACB00-3C6B-DA75-59E7-6A7BB016B6D8}"/>
              </a:ext>
            </a:extLst>
          </p:cNvPr>
          <p:cNvPicPr>
            <a:picLocks noChangeAspect="1"/>
          </p:cNvPicPr>
          <p:nvPr/>
        </p:nvPicPr>
        <p:blipFill>
          <a:blip r:embed="rId7"/>
          <a:stretch>
            <a:fillRect/>
          </a:stretch>
        </p:blipFill>
        <p:spPr>
          <a:xfrm>
            <a:off x="5536428" y="371295"/>
            <a:ext cx="9658350" cy="8601075"/>
          </a:xfrm>
          <a:prstGeom prst="rect">
            <a:avLst/>
          </a:prstGeom>
        </p:spPr>
      </p:pic>
      <p:sp>
        <p:nvSpPr>
          <p:cNvPr id="30" name="TextBox 29">
            <a:extLst>
              <a:ext uri="{FF2B5EF4-FFF2-40B4-BE49-F238E27FC236}">
                <a16:creationId xmlns:a16="http://schemas.microsoft.com/office/drawing/2014/main" id="{710E3DD9-0C56-7F08-A3D9-7CAD8A95F6A3}"/>
              </a:ext>
            </a:extLst>
          </p:cNvPr>
          <p:cNvSpPr txBox="1"/>
          <p:nvPr/>
        </p:nvSpPr>
        <p:spPr>
          <a:xfrm>
            <a:off x="10474523" y="5948057"/>
            <a:ext cx="5621144" cy="646331"/>
          </a:xfrm>
          <a:prstGeom prst="rect">
            <a:avLst/>
          </a:prstGeom>
          <a:noFill/>
        </p:spPr>
        <p:txBody>
          <a:bodyPr wrap="square" rtlCol="0">
            <a:spAutoFit/>
          </a:bodyPr>
          <a:lstStyle/>
          <a:p>
            <a:r>
              <a:rPr lang="lv-LV" dirty="0">
                <a:hlinkClick r:id="rId6"/>
              </a:rPr>
              <a:t>https://www.instagram.com/intrepidescape/reel/CupocCwLj09/</a:t>
            </a:r>
            <a:endParaRPr lang="lv-LV" dirty="0"/>
          </a:p>
        </p:txBody>
      </p:sp>
      <p:sp>
        <p:nvSpPr>
          <p:cNvPr id="31" name="Taisnstūris 30">
            <a:extLst>
              <a:ext uri="{FF2B5EF4-FFF2-40B4-BE49-F238E27FC236}">
                <a16:creationId xmlns:a16="http://schemas.microsoft.com/office/drawing/2014/main" id="{BD267051-8F4C-46FA-03D7-EAB882F17531}"/>
              </a:ext>
            </a:extLst>
          </p:cNvPr>
          <p:cNvSpPr/>
          <p:nvPr/>
        </p:nvSpPr>
        <p:spPr>
          <a:xfrm>
            <a:off x="10474523" y="7551206"/>
            <a:ext cx="4962281" cy="3726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Tree>
    <p:extLst>
      <p:ext uri="{BB962C8B-B14F-4D97-AF65-F5344CB8AC3E}">
        <p14:creationId xmlns:p14="http://schemas.microsoft.com/office/powerpoint/2010/main" val="36873057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aisnstūris 14">
            <a:extLst>
              <a:ext uri="{FF2B5EF4-FFF2-40B4-BE49-F238E27FC236}">
                <a16:creationId xmlns:a16="http://schemas.microsoft.com/office/drawing/2014/main" id="{FA84F986-0B1C-2B1B-1299-22C6BF90B2A9}"/>
              </a:ext>
            </a:extLst>
          </p:cNvPr>
          <p:cNvSpPr/>
          <p:nvPr/>
        </p:nvSpPr>
        <p:spPr>
          <a:xfrm>
            <a:off x="391499" y="0"/>
            <a:ext cx="1908866" cy="10287000"/>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16" name="Vienādsānu trīsstūris 15">
            <a:extLst>
              <a:ext uri="{FF2B5EF4-FFF2-40B4-BE49-F238E27FC236}">
                <a16:creationId xmlns:a16="http://schemas.microsoft.com/office/drawing/2014/main" id="{7CC7DEA7-C717-7762-5C6E-AAD251662EF2}"/>
              </a:ext>
            </a:extLst>
          </p:cNvPr>
          <p:cNvSpPr/>
          <p:nvPr/>
        </p:nvSpPr>
        <p:spPr>
          <a:xfrm rot="5400000">
            <a:off x="1381770" y="1887523"/>
            <a:ext cx="2642532" cy="805343"/>
          </a:xfrm>
          <a:prstGeom prst="triangle">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12" name="Taisnstūris 11">
            <a:extLst>
              <a:ext uri="{FF2B5EF4-FFF2-40B4-BE49-F238E27FC236}">
                <a16:creationId xmlns:a16="http://schemas.microsoft.com/office/drawing/2014/main" id="{8BDA8648-3D70-7C6B-799C-0FF1E48D9282}"/>
              </a:ext>
            </a:extLst>
          </p:cNvPr>
          <p:cNvSpPr/>
          <p:nvPr/>
        </p:nvSpPr>
        <p:spPr>
          <a:xfrm>
            <a:off x="391499" y="0"/>
            <a:ext cx="1631595" cy="1028700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13" name="Vienādsānu trīsstūris 12">
            <a:extLst>
              <a:ext uri="{FF2B5EF4-FFF2-40B4-BE49-F238E27FC236}">
                <a16:creationId xmlns:a16="http://schemas.microsoft.com/office/drawing/2014/main" id="{55B01E2A-A20A-A9DF-A268-EA572222D6E0}"/>
              </a:ext>
            </a:extLst>
          </p:cNvPr>
          <p:cNvSpPr/>
          <p:nvPr/>
        </p:nvSpPr>
        <p:spPr>
          <a:xfrm rot="5400000">
            <a:off x="1104500" y="1887523"/>
            <a:ext cx="2642532" cy="805343"/>
          </a:xfrm>
          <a:prstGeom prst="triangle">
            <a:avLst/>
          </a:prstGeom>
          <a:solidFill>
            <a:schemeClr val="accent1">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9" name="Taisnstūris 8">
            <a:extLst>
              <a:ext uri="{FF2B5EF4-FFF2-40B4-BE49-F238E27FC236}">
                <a16:creationId xmlns:a16="http://schemas.microsoft.com/office/drawing/2014/main" id="{62A66ED0-249E-F996-B740-81EF9C71E3DD}"/>
              </a:ext>
            </a:extLst>
          </p:cNvPr>
          <p:cNvSpPr/>
          <p:nvPr/>
        </p:nvSpPr>
        <p:spPr>
          <a:xfrm>
            <a:off x="526311" y="0"/>
            <a:ext cx="1220928" cy="10287000"/>
          </a:xfrm>
          <a:prstGeom prst="rect">
            <a:avLst/>
          </a:prstGeom>
          <a:solidFill>
            <a:schemeClr val="accent1">
              <a:lumMod val="7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10" name="Vienādsānu trīsstūris 9">
            <a:extLst>
              <a:ext uri="{FF2B5EF4-FFF2-40B4-BE49-F238E27FC236}">
                <a16:creationId xmlns:a16="http://schemas.microsoft.com/office/drawing/2014/main" id="{C7F8C325-CF1E-ECD3-F62B-5BC8D0B63377}"/>
              </a:ext>
            </a:extLst>
          </p:cNvPr>
          <p:cNvSpPr/>
          <p:nvPr/>
        </p:nvSpPr>
        <p:spPr>
          <a:xfrm rot="5400000">
            <a:off x="828645" y="1887523"/>
            <a:ext cx="2642532" cy="805343"/>
          </a:xfrm>
          <a:prstGeom prst="triangle">
            <a:avLst/>
          </a:prstGeom>
          <a:solidFill>
            <a:schemeClr val="accent1">
              <a:lumMod val="7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5" name="Taisnstūris 4">
            <a:extLst>
              <a:ext uri="{FF2B5EF4-FFF2-40B4-BE49-F238E27FC236}">
                <a16:creationId xmlns:a16="http://schemas.microsoft.com/office/drawing/2014/main" id="{5BD0A06F-4C03-CA9F-2C51-19A3397CBA1C}"/>
              </a:ext>
            </a:extLst>
          </p:cNvPr>
          <p:cNvSpPr/>
          <p:nvPr/>
        </p:nvSpPr>
        <p:spPr>
          <a:xfrm>
            <a:off x="0" y="0"/>
            <a:ext cx="1508490" cy="10287000"/>
          </a:xfrm>
          <a:prstGeom prst="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6" name="Vienādsānu trīsstūris 5">
            <a:extLst>
              <a:ext uri="{FF2B5EF4-FFF2-40B4-BE49-F238E27FC236}">
                <a16:creationId xmlns:a16="http://schemas.microsoft.com/office/drawing/2014/main" id="{92BA9CA0-DB0D-DDA5-2AF4-42769B45238C}"/>
              </a:ext>
            </a:extLst>
          </p:cNvPr>
          <p:cNvSpPr/>
          <p:nvPr/>
        </p:nvSpPr>
        <p:spPr>
          <a:xfrm rot="5400000">
            <a:off x="589896" y="1887523"/>
            <a:ext cx="2642532" cy="805343"/>
          </a:xfrm>
          <a:prstGeom prst="triangle">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3" name="TextBox 2">
            <a:extLst>
              <a:ext uri="{FF2B5EF4-FFF2-40B4-BE49-F238E27FC236}">
                <a16:creationId xmlns:a16="http://schemas.microsoft.com/office/drawing/2014/main" id="{4A552C4A-4AC0-481D-9E63-36473C400E50}"/>
              </a:ext>
            </a:extLst>
          </p:cNvPr>
          <p:cNvSpPr txBox="1"/>
          <p:nvPr/>
        </p:nvSpPr>
        <p:spPr>
          <a:xfrm>
            <a:off x="4446563" y="4681700"/>
            <a:ext cx="12332948" cy="1426031"/>
          </a:xfrm>
          <a:prstGeom prst="rect">
            <a:avLst/>
          </a:prstGeom>
          <a:noFill/>
        </p:spPr>
        <p:txBody>
          <a:bodyPr wrap="square" rtlCol="0">
            <a:spAutoFit/>
          </a:bodyPr>
          <a:lstStyle/>
          <a:p>
            <a:pPr algn="ctr">
              <a:lnSpc>
                <a:spcPts val="5200"/>
              </a:lnSpc>
            </a:pPr>
            <a:r>
              <a:rPr lang="lv-LV" sz="5400" spc="300" dirty="0">
                <a:solidFill>
                  <a:srgbClr val="2B2C30"/>
                </a:solidFill>
                <a:latin typeface="Public Sans Bold"/>
              </a:rPr>
              <a:t>DETALIZĒTI PAR IEVIEŠANĀ ESOŠAJIEM PROJEKTIEM 2024</a:t>
            </a:r>
            <a:endParaRPr lang="en-US" sz="5400" spc="300" dirty="0">
              <a:solidFill>
                <a:srgbClr val="2B2C30"/>
              </a:solidFill>
              <a:latin typeface="Public Sans Bold"/>
            </a:endParaRPr>
          </a:p>
        </p:txBody>
      </p:sp>
      <p:sp>
        <p:nvSpPr>
          <p:cNvPr id="17" name="TextBox 16">
            <a:extLst>
              <a:ext uri="{FF2B5EF4-FFF2-40B4-BE49-F238E27FC236}">
                <a16:creationId xmlns:a16="http://schemas.microsoft.com/office/drawing/2014/main" id="{EF88F178-6CA7-462B-1539-271FBF067935}"/>
              </a:ext>
            </a:extLst>
          </p:cNvPr>
          <p:cNvSpPr txBox="1"/>
          <p:nvPr/>
        </p:nvSpPr>
        <p:spPr>
          <a:xfrm rot="16200000">
            <a:off x="-2911480" y="4394833"/>
            <a:ext cx="7839839" cy="553998"/>
          </a:xfrm>
          <a:prstGeom prst="rect">
            <a:avLst/>
          </a:prstGeom>
          <a:noFill/>
        </p:spPr>
        <p:txBody>
          <a:bodyPr wrap="square" rtlCol="0">
            <a:spAutoFit/>
          </a:bodyPr>
          <a:lstStyle/>
          <a:p>
            <a:r>
              <a:rPr lang="lv-LV" sz="3000" b="1" dirty="0">
                <a:solidFill>
                  <a:schemeClr val="bg1"/>
                </a:solidFill>
              </a:rPr>
              <a:t>PROJEKTU NODAĻAS  AKTIVITĀTES</a:t>
            </a:r>
          </a:p>
        </p:txBody>
      </p:sp>
      <p:pic>
        <p:nvPicPr>
          <p:cNvPr id="18" name="Attēls 17">
            <a:extLst>
              <a:ext uri="{FF2B5EF4-FFF2-40B4-BE49-F238E27FC236}">
                <a16:creationId xmlns:a16="http://schemas.microsoft.com/office/drawing/2014/main" id="{A5D19812-58A7-DC60-6D7A-D0EDA4131B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318884" y="9222869"/>
            <a:ext cx="1363410" cy="433014"/>
          </a:xfrm>
          <a:prstGeom prst="rect">
            <a:avLst/>
          </a:prstGeom>
        </p:spPr>
      </p:pic>
    </p:spTree>
    <p:extLst>
      <p:ext uri="{BB962C8B-B14F-4D97-AF65-F5344CB8AC3E}">
        <p14:creationId xmlns:p14="http://schemas.microsoft.com/office/powerpoint/2010/main" val="19065427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06871" y="942975"/>
            <a:ext cx="16230600" cy="1523687"/>
          </a:xfrm>
          <a:prstGeom prst="rect">
            <a:avLst/>
          </a:prstGeom>
        </p:spPr>
        <p:txBody>
          <a:bodyPr lIns="0" tIns="0" rIns="0" bIns="0" rtlCol="0" anchor="t">
            <a:spAutoFit/>
          </a:body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lv-LV" sz="6600" b="1" i="0" u="none" strike="noStrike" kern="1200" cap="none" spc="-360" normalizeH="0" baseline="0" noProof="0" dirty="0">
                <a:ln>
                  <a:noFill/>
                </a:ln>
                <a:effectLst/>
                <a:uLnTx/>
                <a:uFillTx/>
                <a:latin typeface="Public Sans" panose="020B0604020202020204" charset="-70"/>
                <a:ea typeface="Calibri" panose="020F0502020204030204" pitchFamily="34" charset="0"/>
                <a:cs typeface="Calibri" panose="020F0502020204030204" pitchFamily="34" charset="0"/>
              </a:rPr>
              <a:t>Tour4Youth</a:t>
            </a:r>
            <a:endParaRPr kumimoji="0" lang="en-US" sz="6600" b="1" i="0" u="none" strike="noStrike" kern="1200" cap="none" spc="-360" normalizeH="0" baseline="0" noProof="0" dirty="0">
              <a:ln>
                <a:noFill/>
              </a:ln>
              <a:effectLst/>
              <a:uLnTx/>
              <a:uFillTx/>
              <a:latin typeface="Public Sans" panose="020B0604020202020204" charset="-70"/>
              <a:ea typeface="Calibri" panose="020F0502020204030204" pitchFamily="34" charset="0"/>
              <a:cs typeface="Calibri" panose="020F0502020204030204" pitchFamily="34" charset="0"/>
            </a:endParaRPr>
          </a:p>
          <a:p>
            <a:pPr>
              <a:lnSpc>
                <a:spcPts val="5200"/>
              </a:lnSpc>
              <a:spcBef>
                <a:spcPct val="0"/>
              </a:spcBef>
            </a:pPr>
            <a:endParaRPr lang="en-US" sz="3714" spc="843" dirty="0">
              <a:latin typeface="Public Sans" panose="020B0604020202020204" charset="-70"/>
            </a:endParaRPr>
          </a:p>
        </p:txBody>
      </p:sp>
      <p:sp>
        <p:nvSpPr>
          <p:cNvPr id="3" name="AutoShape 3"/>
          <p:cNvSpPr/>
          <p:nvPr/>
        </p:nvSpPr>
        <p:spPr>
          <a:xfrm flipV="1">
            <a:off x="1028695" y="1760761"/>
            <a:ext cx="16230594" cy="38509"/>
          </a:xfrm>
          <a:prstGeom prst="line">
            <a:avLst/>
          </a:prstGeom>
          <a:ln w="9525" cap="flat">
            <a:solidFill>
              <a:srgbClr val="2B2C30"/>
            </a:solidFill>
            <a:prstDash val="solid"/>
            <a:headEnd type="none" w="sm" len="sm"/>
            <a:tailEnd type="none" w="sm" len="sm"/>
          </a:ln>
        </p:spPr>
        <p:txBody>
          <a:bodyPr/>
          <a:lstStyle/>
          <a:p>
            <a:endParaRPr lang="lv-LV">
              <a:latin typeface="Public Sans" panose="020B0604020202020204" charset="-70"/>
            </a:endParaRPr>
          </a:p>
        </p:txBody>
      </p:sp>
      <p:sp>
        <p:nvSpPr>
          <p:cNvPr id="4" name="Content Placeholder 2">
            <a:extLst>
              <a:ext uri="{FF2B5EF4-FFF2-40B4-BE49-F238E27FC236}">
                <a16:creationId xmlns:a16="http://schemas.microsoft.com/office/drawing/2014/main" id="{E0D971F4-FB93-D826-35F8-CF932BC4744D}"/>
              </a:ext>
            </a:extLst>
          </p:cNvPr>
          <p:cNvSpPr>
            <a:spLocks noGrp="1"/>
          </p:cNvSpPr>
          <p:nvPr/>
        </p:nvSpPr>
        <p:spPr>
          <a:xfrm>
            <a:off x="1006871" y="2937384"/>
            <a:ext cx="16655766" cy="1614867"/>
          </a:xfrm>
          <a:prstGeom prst="rect">
            <a:avLst/>
          </a:prstGeom>
          <a:solidFill>
            <a:schemeClr val="accent1">
              <a:lumMod val="60000"/>
              <a:lumOff val="40000"/>
            </a:schemeClr>
          </a:solidFill>
          <a:ln>
            <a:noFill/>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lv-LV" sz="1800" dirty="0">
                <a:latin typeface="Public Sans" panose="020B0604020202020204" charset="-70"/>
              </a:rPr>
              <a:t>“Jauniešu nodarbinātības iespēju uzlabošana CB tūrisma, viesmīlības un restorānu nozarēs” </a:t>
            </a:r>
          </a:p>
          <a:p>
            <a:pPr marL="0" indent="0">
              <a:buNone/>
            </a:pPr>
            <a:r>
              <a:rPr lang="lv-LV" sz="1800" b="1" spc="-5" dirty="0">
                <a:latin typeface="Public Sans" panose="020B0604020202020204" charset="-70"/>
                <a:cs typeface="Calibri"/>
              </a:rPr>
              <a:t>PROJEKTA MĒRĶIS: </a:t>
            </a:r>
            <a:r>
              <a:rPr lang="lv-LV" sz="1800" spc="-5" dirty="0">
                <a:latin typeface="Public Sans" panose="020B0604020202020204" charset="-70"/>
                <a:cs typeface="Calibri"/>
              </a:rPr>
              <a:t>palielināt jauniešu konkurētspēju darba tirgū, sniedzot viņiem dažādas zināšanas par tūrisma nozari, tajā nepieciešamo darba spēku. Tādējādi lauku teritorijās dzīvojošie jaunieši tiek mudināti veidot savu dzīvi kopienā. Izveidot tiltu, lai šī paaudze varētu iekļauties darba tirgū darbietilpīgajās tūrisma, viesmīlības un restorānu nozarēs.</a:t>
            </a:r>
          </a:p>
        </p:txBody>
      </p:sp>
      <p:sp>
        <p:nvSpPr>
          <p:cNvPr id="10" name="TextBox 6">
            <a:extLst>
              <a:ext uri="{FF2B5EF4-FFF2-40B4-BE49-F238E27FC236}">
                <a16:creationId xmlns:a16="http://schemas.microsoft.com/office/drawing/2014/main" id="{9384F001-3CCD-6640-7DB1-A9C192A30DA3}"/>
              </a:ext>
            </a:extLst>
          </p:cNvPr>
          <p:cNvSpPr txBox="1"/>
          <p:nvPr/>
        </p:nvSpPr>
        <p:spPr>
          <a:xfrm>
            <a:off x="1219200" y="2254678"/>
            <a:ext cx="3046278" cy="369332"/>
          </a:xfrm>
          <a:prstGeom prst="rect">
            <a:avLst/>
          </a:prstGeom>
          <a:solidFill>
            <a:schemeClr val="bg2">
              <a:lumMod val="90000"/>
            </a:schemeClr>
          </a:solidFill>
        </p:spPr>
        <p:txBody>
          <a:bodyPr wrap="square" rtlCol="0">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lv-LV" dirty="0">
                <a:latin typeface="Public Sans" panose="020B0604020202020204" charset="-70"/>
              </a:rPr>
              <a:t>01.08.2023 – 31.10.2025</a:t>
            </a:r>
          </a:p>
        </p:txBody>
      </p:sp>
      <p:sp>
        <p:nvSpPr>
          <p:cNvPr id="11" name="TextBox 7">
            <a:extLst>
              <a:ext uri="{FF2B5EF4-FFF2-40B4-BE49-F238E27FC236}">
                <a16:creationId xmlns:a16="http://schemas.microsoft.com/office/drawing/2014/main" id="{7D848F6B-74DF-3FFB-4EE6-D57F8317F6CE}"/>
              </a:ext>
            </a:extLst>
          </p:cNvPr>
          <p:cNvSpPr txBox="1"/>
          <p:nvPr/>
        </p:nvSpPr>
        <p:spPr>
          <a:xfrm>
            <a:off x="4648200" y="2257859"/>
            <a:ext cx="3107488" cy="369332"/>
          </a:xfrm>
          <a:prstGeom prst="rect">
            <a:avLst/>
          </a:prstGeom>
          <a:solidFill>
            <a:schemeClr val="bg2">
              <a:lumMod val="90000"/>
            </a:schemeClr>
          </a:solidFill>
        </p:spPr>
        <p:txBody>
          <a:bodyPr wrap="square" rtlCol="0">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lv-LV" dirty="0">
                <a:latin typeface="Public Sans" panose="020B0604020202020204" charset="-70"/>
              </a:rPr>
              <a:t>KPR budžets: 120 239 EUR</a:t>
            </a:r>
          </a:p>
        </p:txBody>
      </p:sp>
      <p:sp>
        <p:nvSpPr>
          <p:cNvPr id="12" name="TextBox 12">
            <a:extLst>
              <a:ext uri="{FF2B5EF4-FFF2-40B4-BE49-F238E27FC236}">
                <a16:creationId xmlns:a16="http://schemas.microsoft.com/office/drawing/2014/main" id="{4D8F41DF-9FD7-B386-EB32-2EB7A2D9BEB1}"/>
              </a:ext>
            </a:extLst>
          </p:cNvPr>
          <p:cNvSpPr txBox="1"/>
          <p:nvPr/>
        </p:nvSpPr>
        <p:spPr>
          <a:xfrm>
            <a:off x="8104586" y="2286243"/>
            <a:ext cx="4239814" cy="369332"/>
          </a:xfrm>
          <a:prstGeom prst="rect">
            <a:avLst/>
          </a:prstGeom>
          <a:solidFill>
            <a:schemeClr val="bg2">
              <a:lumMod val="90000"/>
            </a:schemeClr>
          </a:solidFill>
        </p:spPr>
        <p:txBody>
          <a:bodyPr wrap="square" rtlCol="0">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lv-LV" dirty="0">
                <a:latin typeface="Public Sans" panose="020B0604020202020204" charset="-70"/>
              </a:rPr>
              <a:t>Vadošais: </a:t>
            </a:r>
            <a:r>
              <a:rPr lang="lv-LV" dirty="0" err="1">
                <a:latin typeface="Public Sans" panose="020B0604020202020204" charset="-70"/>
              </a:rPr>
              <a:t>Satakunto</a:t>
            </a:r>
            <a:r>
              <a:rPr lang="lv-LV" dirty="0">
                <a:latin typeface="Public Sans" panose="020B0604020202020204" charset="-70"/>
              </a:rPr>
              <a:t> Universitāte</a:t>
            </a:r>
          </a:p>
        </p:txBody>
      </p:sp>
      <p:pic>
        <p:nvPicPr>
          <p:cNvPr id="13" name="Picture 1">
            <a:extLst>
              <a:ext uri="{FF2B5EF4-FFF2-40B4-BE49-F238E27FC236}">
                <a16:creationId xmlns:a16="http://schemas.microsoft.com/office/drawing/2014/main" id="{D436AD89-1002-5CE6-D744-6E4DF0CC7B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8695" y="8285425"/>
            <a:ext cx="3083430" cy="1562011"/>
          </a:xfrm>
          <a:prstGeom prst="rect">
            <a:avLst/>
          </a:prstGeom>
        </p:spPr>
      </p:pic>
      <p:sp>
        <p:nvSpPr>
          <p:cNvPr id="14" name="TextBox 8">
            <a:extLst>
              <a:ext uri="{FF2B5EF4-FFF2-40B4-BE49-F238E27FC236}">
                <a16:creationId xmlns:a16="http://schemas.microsoft.com/office/drawing/2014/main" id="{F0AD70FC-455B-63BD-CCB8-ED3A53D0B37A}"/>
              </a:ext>
            </a:extLst>
          </p:cNvPr>
          <p:cNvSpPr txBox="1"/>
          <p:nvPr/>
        </p:nvSpPr>
        <p:spPr>
          <a:xfrm>
            <a:off x="1028695" y="4864295"/>
            <a:ext cx="6819905" cy="3139321"/>
          </a:xfrm>
          <a:prstGeom prst="rect">
            <a:avLst/>
          </a:prstGeom>
          <a:noFill/>
        </p:spPr>
        <p:txBody>
          <a:bodyPr wrap="square" rtlCol="0">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lv-LV" dirty="0">
                <a:latin typeface="Public Sans" panose="020B0604020202020204" charset="-70"/>
              </a:rPr>
              <a:t>Nozīmīgākās aktivitātes un rezultāti:</a:t>
            </a:r>
          </a:p>
          <a:p>
            <a:pPr marL="285750" lvl="0" indent="-285750">
              <a:buFont typeface="Arial" panose="020B0604020202020204" pitchFamily="34" charset="0"/>
              <a:buChar char="•"/>
            </a:pPr>
            <a:r>
              <a:rPr lang="lv-LV" b="1" dirty="0">
                <a:latin typeface="Public Sans" panose="020B0604020202020204" charset="-70"/>
              </a:rPr>
              <a:t>Izstrādāts tiešsaistes mācību kurss par karjeras vadību un darba meklēšanu;</a:t>
            </a:r>
          </a:p>
          <a:p>
            <a:pPr marL="285750" lvl="0" indent="-285750">
              <a:buFont typeface="Arial" panose="020B0604020202020204" pitchFamily="34" charset="0"/>
              <a:buChar char="•"/>
            </a:pPr>
            <a:r>
              <a:rPr lang="lv-LV" b="1" dirty="0">
                <a:latin typeface="Public Sans" panose="020B0604020202020204" charset="-70"/>
              </a:rPr>
              <a:t>Tiks rīkota </a:t>
            </a:r>
            <a:r>
              <a:rPr lang="lv-LV" b="1" dirty="0" err="1">
                <a:latin typeface="Public Sans" panose="020B0604020202020204" charset="-70"/>
              </a:rPr>
              <a:t>kontaktbirža</a:t>
            </a:r>
            <a:r>
              <a:rPr lang="lv-LV" b="1" dirty="0">
                <a:latin typeface="Public Sans" panose="020B0604020202020204" charset="-70"/>
              </a:rPr>
              <a:t>, lai savienotu darba meklētājus ar darba devējiem;</a:t>
            </a:r>
          </a:p>
          <a:p>
            <a:pPr marL="285750" lvl="0" indent="-285750">
              <a:buFont typeface="Arial" panose="020B0604020202020204" pitchFamily="34" charset="0"/>
              <a:buChar char="•"/>
            </a:pPr>
            <a:r>
              <a:rPr lang="lv-LV" b="1" dirty="0">
                <a:latin typeface="Public Sans" panose="020B0604020202020204" charset="-70"/>
              </a:rPr>
              <a:t>Nodrošinātas īstermiņa (4-8 nedēļu) prakses vietas tūrisma uzņēmumos </a:t>
            </a:r>
          </a:p>
          <a:p>
            <a:pPr marL="285750" lvl="0" indent="-285750">
              <a:buFont typeface="Arial" panose="020B0604020202020204" pitchFamily="34" charset="0"/>
              <a:buChar char="•"/>
            </a:pPr>
            <a:r>
              <a:rPr lang="lv-LV" b="1" dirty="0">
                <a:latin typeface="Public Sans" panose="020B0604020202020204" charset="-70"/>
              </a:rPr>
              <a:t>20 jauniešiem (5no Kurzemes) tiks dota iespēja stažēties ārvalstīs</a:t>
            </a:r>
          </a:p>
          <a:p>
            <a:pPr marL="285750" lvl="0" indent="-285750">
              <a:buFont typeface="Arial" panose="020B0604020202020204" pitchFamily="34" charset="0"/>
              <a:buChar char="•"/>
            </a:pPr>
            <a:r>
              <a:rPr lang="lv-LV" dirty="0">
                <a:latin typeface="Public Sans" panose="020B0604020202020204" charset="-70"/>
              </a:rPr>
              <a:t>Izveidota mācību platforma, lai projektam noslēdzoties tās pašas zināšanas iespējams apgūt pašmācību ceļā;</a:t>
            </a:r>
          </a:p>
        </p:txBody>
      </p:sp>
      <p:sp>
        <p:nvSpPr>
          <p:cNvPr id="15" name="TextBox 9">
            <a:extLst>
              <a:ext uri="{FF2B5EF4-FFF2-40B4-BE49-F238E27FC236}">
                <a16:creationId xmlns:a16="http://schemas.microsoft.com/office/drawing/2014/main" id="{F0437537-6ECC-EF7F-D148-8EF88D1208C1}"/>
              </a:ext>
            </a:extLst>
          </p:cNvPr>
          <p:cNvSpPr txBox="1"/>
          <p:nvPr/>
        </p:nvSpPr>
        <p:spPr>
          <a:xfrm>
            <a:off x="14885570" y="5472202"/>
            <a:ext cx="2777067" cy="3785652"/>
          </a:xfrm>
          <a:prstGeom prst="rect">
            <a:avLst/>
          </a:prstGeom>
          <a:noFill/>
        </p:spPr>
        <p:txBody>
          <a:bodyPr wrap="square" rtlCol="0">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lv-LV" dirty="0">
              <a:latin typeface="Public Sans" panose="020B0604020202020204" charset="-70"/>
            </a:endParaRPr>
          </a:p>
          <a:p>
            <a:endParaRPr lang="lv-LV" dirty="0">
              <a:latin typeface="Public Sans" panose="020B0604020202020204" charset="-70"/>
            </a:endParaRPr>
          </a:p>
          <a:p>
            <a:endParaRPr lang="lv-LV" dirty="0">
              <a:latin typeface="Public Sans" panose="020B0604020202020204" charset="-70"/>
            </a:endParaRPr>
          </a:p>
          <a:p>
            <a:endParaRPr lang="lv-LV" dirty="0">
              <a:latin typeface="Public Sans" panose="020B0604020202020204" charset="-70"/>
            </a:endParaRPr>
          </a:p>
          <a:p>
            <a:endParaRPr lang="lv-LV" dirty="0">
              <a:latin typeface="Public Sans" panose="020B0604020202020204" charset="-70"/>
            </a:endParaRPr>
          </a:p>
          <a:p>
            <a:endParaRPr lang="lv-LV" dirty="0">
              <a:latin typeface="Public Sans" panose="020B0604020202020204" charset="-70"/>
            </a:endParaRPr>
          </a:p>
          <a:p>
            <a:endParaRPr lang="lv-LV" dirty="0">
              <a:latin typeface="Public Sans" panose="020B0604020202020204" charset="-70"/>
              <a:hlinkClick r:id="rId3"/>
            </a:endParaRPr>
          </a:p>
          <a:p>
            <a:r>
              <a:rPr lang="lv-LV" sz="1600" dirty="0">
                <a:latin typeface="Public Sans" panose="020B0604020202020204" charset="-70"/>
                <a:hlinkClick r:id="rId3"/>
              </a:rPr>
              <a:t>https://centralbaltic.eu/project/tour4youth/</a:t>
            </a:r>
            <a:endParaRPr lang="lv-LV" sz="1600" dirty="0">
              <a:latin typeface="Public Sans" panose="020B0604020202020204" charset="-70"/>
            </a:endParaRPr>
          </a:p>
          <a:p>
            <a:r>
              <a:rPr lang="lv-LV" dirty="0">
                <a:latin typeface="Public Sans" panose="020B0604020202020204" charset="-70"/>
              </a:rPr>
              <a:t>Projekta vadītāja:</a:t>
            </a:r>
          </a:p>
          <a:p>
            <a:r>
              <a:rPr lang="lv-LV" b="1" dirty="0">
                <a:latin typeface="Public Sans" panose="020B0604020202020204" charset="-70"/>
              </a:rPr>
              <a:t>Aija </a:t>
            </a:r>
            <a:r>
              <a:rPr lang="lv-LV" b="1" dirty="0" err="1">
                <a:latin typeface="Public Sans" panose="020B0604020202020204" charset="-70"/>
              </a:rPr>
              <a:t>Neilande</a:t>
            </a:r>
            <a:endParaRPr lang="lv-LV" b="1" dirty="0">
              <a:latin typeface="Public Sans" panose="020B0604020202020204" charset="-70"/>
            </a:endParaRPr>
          </a:p>
          <a:p>
            <a:r>
              <a:rPr lang="lv-LV" dirty="0">
                <a:latin typeface="Public Sans" panose="020B0604020202020204" charset="-70"/>
              </a:rPr>
              <a:t>26147139</a:t>
            </a:r>
          </a:p>
          <a:p>
            <a:r>
              <a:rPr lang="lv-LV" sz="1400" dirty="0" err="1">
                <a:latin typeface="Public Sans" panose="020B0604020202020204" charset="-70"/>
              </a:rPr>
              <a:t>aija.neilande@kurzemeregions.lv</a:t>
            </a:r>
            <a:endParaRPr lang="lv-LV" sz="1400" dirty="0">
              <a:latin typeface="Public Sans" panose="020B0604020202020204" charset="-70"/>
            </a:endParaRPr>
          </a:p>
        </p:txBody>
      </p:sp>
      <p:pic>
        <p:nvPicPr>
          <p:cNvPr id="16" name="Picture 13" descr="A person in a kitchen&#10;&#10;Description automatically generated">
            <a:extLst>
              <a:ext uri="{FF2B5EF4-FFF2-40B4-BE49-F238E27FC236}">
                <a16:creationId xmlns:a16="http://schemas.microsoft.com/office/drawing/2014/main" id="{B9AED4D3-75DB-CF51-F2B4-A7FA7CAB89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4586" y="5143500"/>
            <a:ext cx="5885834" cy="3922931"/>
          </a:xfrm>
          <a:prstGeom prst="rect">
            <a:avLst/>
          </a:prstGeom>
        </p:spPr>
      </p:pic>
      <p:pic>
        <p:nvPicPr>
          <p:cNvPr id="17" name="Kuva 3" descr="Kuva, joka sisältää kohteen teksti, kuvakaappaus, Fontti, ympyrä&#10;&#10;Kuvaus luotu automaattisesti">
            <a:extLst>
              <a:ext uri="{FF2B5EF4-FFF2-40B4-BE49-F238E27FC236}">
                <a16:creationId xmlns:a16="http://schemas.microsoft.com/office/drawing/2014/main" id="{CE771BFB-06BA-C943-91F9-F4AB673CEAB5}"/>
              </a:ext>
            </a:extLst>
          </p:cNvPr>
          <p:cNvPicPr>
            <a:picLocks noChangeAspect="1"/>
          </p:cNvPicPr>
          <p:nvPr/>
        </p:nvPicPr>
        <p:blipFill rotWithShape="1">
          <a:blip r:embed="rId5">
            <a:extLst>
              <a:ext uri="{28A0092B-C50C-407E-A947-70E740481C1C}">
                <a14:useLocalDpi xmlns:a14="http://schemas.microsoft.com/office/drawing/2010/main" val="0"/>
              </a:ext>
            </a:extLst>
          </a:blip>
          <a:srcRect t="2339" b="12308"/>
          <a:stretch/>
        </p:blipFill>
        <p:spPr>
          <a:xfrm>
            <a:off x="14783582" y="4855224"/>
            <a:ext cx="2319866" cy="1980078"/>
          </a:xfrm>
          <a:prstGeom prst="rect">
            <a:avLst/>
          </a:prstGeom>
        </p:spPr>
      </p:pic>
    </p:spTree>
    <p:extLst>
      <p:ext uri="{BB962C8B-B14F-4D97-AF65-F5344CB8AC3E}">
        <p14:creationId xmlns:p14="http://schemas.microsoft.com/office/powerpoint/2010/main" val="10436198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06871" y="942975"/>
            <a:ext cx="16230600" cy="1523687"/>
          </a:xfrm>
          <a:prstGeom prst="rect">
            <a:avLst/>
          </a:prstGeom>
        </p:spPr>
        <p:txBody>
          <a:bodyPr lIns="0" tIns="0" rIns="0" bIns="0" rtlCol="0" anchor="t">
            <a:spAutoFit/>
          </a:body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lv-LV" sz="6600" b="1" i="0" u="none" strike="noStrike" kern="1200" cap="none" spc="-360" normalizeH="0" baseline="0" noProof="0" dirty="0" err="1">
                <a:ln>
                  <a:noFill/>
                </a:ln>
                <a:effectLst/>
                <a:uLnTx/>
                <a:uFillTx/>
                <a:latin typeface="Public Sans" panose="020B0604020202020204" charset="-70"/>
                <a:ea typeface="Calibri" panose="020F0502020204030204" pitchFamily="34" charset="0"/>
                <a:cs typeface="Calibri" panose="020F0502020204030204" pitchFamily="34" charset="0"/>
              </a:rPr>
              <a:t>WaterMan</a:t>
            </a:r>
            <a:endParaRPr kumimoji="0" lang="en-US" sz="6600" b="1" i="0" u="none" strike="noStrike" kern="1200" cap="none" spc="-360" normalizeH="0" baseline="0" noProof="0" dirty="0">
              <a:ln>
                <a:noFill/>
              </a:ln>
              <a:effectLst/>
              <a:uLnTx/>
              <a:uFillTx/>
              <a:latin typeface="Public Sans" panose="020B0604020202020204" charset="-70"/>
              <a:ea typeface="Calibri" panose="020F0502020204030204" pitchFamily="34" charset="0"/>
              <a:cs typeface="Calibri" panose="020F0502020204030204" pitchFamily="34" charset="0"/>
            </a:endParaRPr>
          </a:p>
          <a:p>
            <a:pPr>
              <a:lnSpc>
                <a:spcPts val="5200"/>
              </a:lnSpc>
              <a:spcBef>
                <a:spcPct val="0"/>
              </a:spcBef>
            </a:pPr>
            <a:endParaRPr lang="en-US" sz="3714" spc="843" dirty="0">
              <a:latin typeface="Public Sans" panose="020B0604020202020204" charset="-70"/>
            </a:endParaRPr>
          </a:p>
        </p:txBody>
      </p:sp>
      <p:sp>
        <p:nvSpPr>
          <p:cNvPr id="3" name="AutoShape 3"/>
          <p:cNvSpPr/>
          <p:nvPr/>
        </p:nvSpPr>
        <p:spPr>
          <a:xfrm flipV="1">
            <a:off x="1028695" y="1760761"/>
            <a:ext cx="16230594" cy="38509"/>
          </a:xfrm>
          <a:prstGeom prst="line">
            <a:avLst/>
          </a:prstGeom>
          <a:ln w="9525" cap="flat">
            <a:solidFill>
              <a:srgbClr val="2B2C30"/>
            </a:solidFill>
            <a:prstDash val="solid"/>
            <a:headEnd type="none" w="sm" len="sm"/>
            <a:tailEnd type="none" w="sm" len="sm"/>
          </a:ln>
        </p:spPr>
        <p:txBody>
          <a:bodyPr/>
          <a:lstStyle/>
          <a:p>
            <a:endParaRPr lang="lv-LV">
              <a:latin typeface="Public Sans" panose="020B0604020202020204" charset="-70"/>
            </a:endParaRPr>
          </a:p>
        </p:txBody>
      </p:sp>
      <p:sp>
        <p:nvSpPr>
          <p:cNvPr id="20" name="Content Placeholder 2">
            <a:extLst>
              <a:ext uri="{FF2B5EF4-FFF2-40B4-BE49-F238E27FC236}">
                <a16:creationId xmlns:a16="http://schemas.microsoft.com/office/drawing/2014/main" id="{12933A51-A9D8-2A99-053E-20DC0010A468}"/>
              </a:ext>
            </a:extLst>
          </p:cNvPr>
          <p:cNvSpPr>
            <a:spLocks noGrp="1"/>
          </p:cNvSpPr>
          <p:nvPr/>
        </p:nvSpPr>
        <p:spPr>
          <a:xfrm>
            <a:off x="1077673" y="2772891"/>
            <a:ext cx="16159798" cy="1179440"/>
          </a:xfrm>
          <a:prstGeom prst="rect">
            <a:avLst/>
          </a:prstGeom>
          <a:solidFill>
            <a:schemeClr val="accent1">
              <a:lumMod val="60000"/>
              <a:lumOff val="40000"/>
            </a:schemeClr>
          </a:solidFill>
          <a:ln>
            <a:noFill/>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indent="0">
              <a:buNone/>
            </a:pPr>
            <a:r>
              <a:rPr lang="lv-LV" sz="1800" b="1" dirty="0">
                <a:latin typeface="Public Sans" panose="020B0604020202020204" charset="-70"/>
              </a:rPr>
              <a:t>PROJEKTA MĒRĶIS</a:t>
            </a:r>
            <a:r>
              <a:rPr lang="lv-LV" sz="1800" dirty="0">
                <a:latin typeface="Public Sans" panose="020B0604020202020204" charset="-70"/>
              </a:rPr>
              <a:t>: Veicināt ūdens atkārtotu izmantošanu Baltijas jūras reģionā, tādējādi papildinot ūdens apsaimniekošanu ar jaunu elementu, kas var padarīt ūdensapgādi noturīgāku pret klimata pārmaiņām. “</a:t>
            </a:r>
            <a:r>
              <a:rPr lang="lv-LV" sz="1800" dirty="0" err="1">
                <a:latin typeface="Public Sans" panose="020B0604020202020204" charset="-70"/>
              </a:rPr>
              <a:t>WaterMan</a:t>
            </a:r>
            <a:r>
              <a:rPr lang="lv-LV" sz="1800" dirty="0">
                <a:latin typeface="Public Sans" panose="020B0604020202020204" charset="-70"/>
              </a:rPr>
              <a:t>” projekts nodrošinās ar zināšanām un rīkiem, lai izstrādātu stratēģiskas pieejas un īstenotu konkrētus pasākumus, lai ieviestu ūdens atkārtotu izmantošanu praksē.</a:t>
            </a:r>
          </a:p>
        </p:txBody>
      </p:sp>
      <p:sp>
        <p:nvSpPr>
          <p:cNvPr id="21" name="TextBox 7">
            <a:extLst>
              <a:ext uri="{FF2B5EF4-FFF2-40B4-BE49-F238E27FC236}">
                <a16:creationId xmlns:a16="http://schemas.microsoft.com/office/drawing/2014/main" id="{9384F001-3CCD-6640-7DB1-A9C192A30DA3}"/>
              </a:ext>
            </a:extLst>
          </p:cNvPr>
          <p:cNvSpPr txBox="1"/>
          <p:nvPr/>
        </p:nvSpPr>
        <p:spPr>
          <a:xfrm>
            <a:off x="1052273" y="2169329"/>
            <a:ext cx="2928073" cy="369332"/>
          </a:xfrm>
          <a:prstGeom prst="rect">
            <a:avLst/>
          </a:prstGeom>
          <a:solidFill>
            <a:schemeClr val="bg2">
              <a:lumMod val="90000"/>
            </a:schemeClr>
          </a:solidFill>
        </p:spPr>
        <p:txBody>
          <a:bodyPr wrap="square" rtlCol="0">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lv-LV" dirty="0">
                <a:latin typeface="Public Sans" panose="020B0604020202020204" charset="-70"/>
              </a:rPr>
              <a:t>01.01.2023 – 31.12.2025</a:t>
            </a:r>
          </a:p>
        </p:txBody>
      </p:sp>
      <p:sp>
        <p:nvSpPr>
          <p:cNvPr id="22" name="TextBox 8">
            <a:extLst>
              <a:ext uri="{FF2B5EF4-FFF2-40B4-BE49-F238E27FC236}">
                <a16:creationId xmlns:a16="http://schemas.microsoft.com/office/drawing/2014/main" id="{7D848F6B-74DF-3FFB-4EE6-D57F8317F6CE}"/>
              </a:ext>
            </a:extLst>
          </p:cNvPr>
          <p:cNvSpPr txBox="1"/>
          <p:nvPr/>
        </p:nvSpPr>
        <p:spPr>
          <a:xfrm>
            <a:off x="4964084" y="2169329"/>
            <a:ext cx="3085193" cy="369332"/>
          </a:xfrm>
          <a:prstGeom prst="rect">
            <a:avLst/>
          </a:prstGeom>
          <a:solidFill>
            <a:schemeClr val="bg2">
              <a:lumMod val="90000"/>
            </a:schemeClr>
          </a:solidFill>
        </p:spPr>
        <p:txBody>
          <a:bodyPr wrap="square" rtlCol="0">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lv-LV" dirty="0">
                <a:latin typeface="Public Sans" panose="020B0604020202020204" charset="-70"/>
              </a:rPr>
              <a:t>KPR budžets: 198 000 EUR</a:t>
            </a:r>
          </a:p>
        </p:txBody>
      </p:sp>
      <p:sp>
        <p:nvSpPr>
          <p:cNvPr id="23" name="TextBox 9">
            <a:extLst>
              <a:ext uri="{FF2B5EF4-FFF2-40B4-BE49-F238E27FC236}">
                <a16:creationId xmlns:a16="http://schemas.microsoft.com/office/drawing/2014/main" id="{4D8F41DF-9FD7-B386-EB32-2EB7A2D9BEB1}"/>
              </a:ext>
            </a:extLst>
          </p:cNvPr>
          <p:cNvSpPr txBox="1"/>
          <p:nvPr/>
        </p:nvSpPr>
        <p:spPr>
          <a:xfrm>
            <a:off x="9033015" y="2169329"/>
            <a:ext cx="4582248" cy="369332"/>
          </a:xfrm>
          <a:prstGeom prst="rect">
            <a:avLst/>
          </a:prstGeom>
          <a:solidFill>
            <a:schemeClr val="bg2">
              <a:lumMod val="90000"/>
            </a:schemeClr>
          </a:solidFill>
        </p:spPr>
        <p:txBody>
          <a:bodyPr wrap="square" rtlCol="0">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lv-LV" dirty="0">
                <a:latin typeface="Public Sans" panose="020B0604020202020204" charset="-70"/>
              </a:rPr>
              <a:t>Vadošais: </a:t>
            </a:r>
            <a:r>
              <a:rPr lang="lv-LV" dirty="0" err="1">
                <a:latin typeface="Public Sans" panose="020B0604020202020204" charset="-70"/>
              </a:rPr>
              <a:t>Kalmāras</a:t>
            </a:r>
            <a:r>
              <a:rPr lang="lv-LV" dirty="0">
                <a:latin typeface="Public Sans" panose="020B0604020202020204" charset="-70"/>
              </a:rPr>
              <a:t> reģiona pašvaldība</a:t>
            </a:r>
          </a:p>
        </p:txBody>
      </p:sp>
      <p:pic>
        <p:nvPicPr>
          <p:cNvPr id="24" name="Picture 2">
            <a:extLst>
              <a:ext uri="{FF2B5EF4-FFF2-40B4-BE49-F238E27FC236}">
                <a16:creationId xmlns:a16="http://schemas.microsoft.com/office/drawing/2014/main" id="{6D7B2CA2-B76C-A8D8-BE92-774527485E6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2273" y="8123114"/>
            <a:ext cx="3675155" cy="1553724"/>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11">
            <a:extLst>
              <a:ext uri="{FF2B5EF4-FFF2-40B4-BE49-F238E27FC236}">
                <a16:creationId xmlns:a16="http://schemas.microsoft.com/office/drawing/2014/main" id="{61C3062E-0694-01DC-914F-CE3B28ACACE6}"/>
              </a:ext>
            </a:extLst>
          </p:cNvPr>
          <p:cNvSpPr/>
          <p:nvPr/>
        </p:nvSpPr>
        <p:spPr>
          <a:xfrm>
            <a:off x="14478000" y="5867809"/>
            <a:ext cx="3031350" cy="4031873"/>
          </a:xfrm>
          <a:prstGeom prst="rect">
            <a:avLst/>
          </a:prstGeom>
        </p:spPr>
        <p:txBody>
          <a:bodyPr wrap="square">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lv-LV" dirty="0">
              <a:latin typeface="Public Sans" panose="020B0604020202020204" charset="-70"/>
              <a:hlinkClick r:id="rId3"/>
            </a:endParaRPr>
          </a:p>
          <a:p>
            <a:endParaRPr lang="lv-LV" dirty="0">
              <a:latin typeface="Public Sans" panose="020B0604020202020204" charset="-70"/>
              <a:hlinkClick r:id="rId3"/>
            </a:endParaRPr>
          </a:p>
          <a:p>
            <a:endParaRPr lang="lv-LV" dirty="0">
              <a:latin typeface="Public Sans" panose="020B0604020202020204" charset="-70"/>
              <a:hlinkClick r:id="rId3"/>
            </a:endParaRPr>
          </a:p>
          <a:p>
            <a:endParaRPr lang="lv-LV" dirty="0">
              <a:latin typeface="Public Sans" panose="020B0604020202020204" charset="-70"/>
              <a:hlinkClick r:id="rId3"/>
            </a:endParaRPr>
          </a:p>
          <a:p>
            <a:endParaRPr lang="lv-LV" dirty="0">
              <a:latin typeface="Public Sans" panose="020B0604020202020204" charset="-70"/>
              <a:hlinkClick r:id="rId3"/>
            </a:endParaRPr>
          </a:p>
          <a:p>
            <a:r>
              <a:rPr lang="lv-LV" sz="1400" dirty="0">
                <a:latin typeface="Public Sans" panose="020B0604020202020204" charset="-70"/>
                <a:hlinkClick r:id="rId3"/>
              </a:rPr>
              <a:t>https://interreg-baltic.eu/project/waterman/</a:t>
            </a:r>
            <a:endParaRPr lang="lv-LV" sz="1400" dirty="0">
              <a:latin typeface="Public Sans" panose="020B0604020202020204" charset="-70"/>
            </a:endParaRPr>
          </a:p>
          <a:p>
            <a:endParaRPr lang="lv-LV" sz="1400" dirty="0">
              <a:latin typeface="Public Sans" panose="020B0604020202020204" charset="-70"/>
            </a:endParaRPr>
          </a:p>
          <a:p>
            <a:r>
              <a:rPr lang="lv-LV" sz="1400" dirty="0">
                <a:latin typeface="Public Sans" panose="020B0604020202020204" charset="-70"/>
                <a:hlinkClick r:id="rId4"/>
              </a:rPr>
              <a:t>https://www.kurzemesregions.lv/projekti/vides-aizsardziba/watwerman/</a:t>
            </a:r>
            <a:endParaRPr lang="lv-LV" sz="1400" dirty="0">
              <a:latin typeface="Public Sans" panose="020B0604020202020204" charset="-70"/>
            </a:endParaRPr>
          </a:p>
          <a:p>
            <a:endParaRPr lang="lv-LV" sz="1400" dirty="0">
              <a:latin typeface="Public Sans" panose="020B0604020202020204" charset="-70"/>
            </a:endParaRPr>
          </a:p>
          <a:p>
            <a:r>
              <a:rPr lang="lv-LV" dirty="0">
                <a:latin typeface="Public Sans" panose="020B0604020202020204" charset="-70"/>
              </a:rPr>
              <a:t>Projekta vadītāja:</a:t>
            </a:r>
          </a:p>
          <a:p>
            <a:r>
              <a:rPr lang="lv-LV" b="1" dirty="0">
                <a:latin typeface="Public Sans" panose="020B0604020202020204" charset="-70"/>
              </a:rPr>
              <a:t>Aija </a:t>
            </a:r>
            <a:r>
              <a:rPr lang="lv-LV" b="1" dirty="0" err="1">
                <a:latin typeface="Public Sans" panose="020B0604020202020204" charset="-70"/>
              </a:rPr>
              <a:t>Neilande</a:t>
            </a:r>
            <a:endParaRPr lang="lv-LV" b="1" dirty="0">
              <a:latin typeface="Public Sans" panose="020B0604020202020204" charset="-70"/>
            </a:endParaRPr>
          </a:p>
          <a:p>
            <a:r>
              <a:rPr lang="lv-LV" dirty="0">
                <a:latin typeface="Public Sans" panose="020B0604020202020204" charset="-70"/>
              </a:rPr>
              <a:t>26147139</a:t>
            </a:r>
          </a:p>
          <a:p>
            <a:r>
              <a:rPr lang="lv-LV" sz="1400" dirty="0" err="1">
                <a:latin typeface="Public Sans" panose="020B0604020202020204" charset="-70"/>
              </a:rPr>
              <a:t>aija.neilande@kurzemeregions.lv</a:t>
            </a:r>
            <a:endParaRPr lang="lv-LV" sz="1400" dirty="0">
              <a:latin typeface="Public Sans" panose="020B0604020202020204" charset="-70"/>
            </a:endParaRPr>
          </a:p>
        </p:txBody>
      </p:sp>
      <p:pic>
        <p:nvPicPr>
          <p:cNvPr id="26" name="Picture 13">
            <a:extLst>
              <a:ext uri="{FF2B5EF4-FFF2-40B4-BE49-F238E27FC236}">
                <a16:creationId xmlns:a16="http://schemas.microsoft.com/office/drawing/2014/main" id="{BE911C04-CE54-1358-AE2C-F511A96CEB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35200" y="4813078"/>
            <a:ext cx="1667818" cy="1849762"/>
          </a:xfrm>
          <a:prstGeom prst="rect">
            <a:avLst/>
          </a:prstGeom>
        </p:spPr>
      </p:pic>
      <p:sp>
        <p:nvSpPr>
          <p:cNvPr id="27" name="Rectangle 15">
            <a:extLst>
              <a:ext uri="{FF2B5EF4-FFF2-40B4-BE49-F238E27FC236}">
                <a16:creationId xmlns:a16="http://schemas.microsoft.com/office/drawing/2014/main" id="{1022513D-B2FD-6B6F-0DA1-7BA96081D172}"/>
              </a:ext>
            </a:extLst>
          </p:cNvPr>
          <p:cNvSpPr/>
          <p:nvPr/>
        </p:nvSpPr>
        <p:spPr>
          <a:xfrm>
            <a:off x="1052274" y="4606561"/>
            <a:ext cx="7101126" cy="2862322"/>
          </a:xfrm>
          <a:prstGeom prst="rect">
            <a:avLst/>
          </a:prstGeom>
        </p:spPr>
        <p:txBody>
          <a:bodyPr wrap="square">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lv-LV" dirty="0">
                <a:latin typeface="Public Sans" panose="020B0604020202020204" charset="-70"/>
              </a:rPr>
              <a:t>Nozīmīgākās aktivitātes un rezultāti:</a:t>
            </a:r>
          </a:p>
          <a:p>
            <a:pPr marL="285750" indent="-285750">
              <a:buFont typeface="Arial" panose="020B0604020202020204" pitchFamily="34" charset="0"/>
              <a:buChar char="•"/>
            </a:pPr>
            <a:r>
              <a:rPr lang="lv-LV" b="1" dirty="0">
                <a:latin typeface="Public Sans" panose="020B0604020202020204" charset="-70"/>
              </a:rPr>
              <a:t>Uzkrātas zināšanas par lietus ūdens izmantošanu un attīrīšanu;</a:t>
            </a:r>
          </a:p>
          <a:p>
            <a:pPr marL="285750" indent="-285750">
              <a:buFont typeface="Arial" panose="020B0604020202020204" pitchFamily="34" charset="0"/>
              <a:buChar char="•"/>
            </a:pPr>
            <a:r>
              <a:rPr lang="lv-LV" b="1" dirty="0">
                <a:latin typeface="Public Sans" panose="020B0604020202020204" charset="-70"/>
              </a:rPr>
              <a:t>Vietējās un reģionālās </a:t>
            </a:r>
            <a:r>
              <a:rPr lang="lv-LV" b="1" dirty="0" err="1">
                <a:latin typeface="Public Sans" panose="020B0604020202020204" charset="-70"/>
              </a:rPr>
              <a:t>paraugstratēģijas</a:t>
            </a:r>
            <a:r>
              <a:rPr lang="lv-LV" b="1" dirty="0">
                <a:latin typeface="Public Sans" panose="020B0604020202020204" charset="-70"/>
              </a:rPr>
              <a:t> izstrāde ūdens atkārtotai izmantošanai Kurzemē (pamats vienota ietvara veidošanai pašvaldībām); </a:t>
            </a:r>
          </a:p>
          <a:p>
            <a:pPr marL="285750" indent="-285750">
              <a:buFont typeface="Arial" panose="020B0604020202020204" pitchFamily="34" charset="0"/>
              <a:buChar char="•"/>
            </a:pPr>
            <a:r>
              <a:rPr lang="lv-LV" dirty="0">
                <a:latin typeface="Public Sans" panose="020B0604020202020204" charset="-70"/>
              </a:rPr>
              <a:t>Projekta ietvaros plānots iegūt un kopīgot virkni risinājumu attiecībā uz ūdens atkārtotas izmantošanas iespējām;</a:t>
            </a:r>
          </a:p>
          <a:p>
            <a:pPr marL="285750" indent="-285750">
              <a:buFont typeface="Arial" panose="020B0604020202020204" pitchFamily="34" charset="0"/>
              <a:buChar char="•"/>
            </a:pPr>
            <a:r>
              <a:rPr lang="lv-LV" dirty="0" err="1">
                <a:latin typeface="Public Sans" panose="020B0604020202020204" charset="-70"/>
              </a:rPr>
              <a:t>Pilotteritorija</a:t>
            </a:r>
            <a:r>
              <a:rPr lang="lv-LV" dirty="0">
                <a:latin typeface="Public Sans" panose="020B0604020202020204" charset="-70"/>
              </a:rPr>
              <a:t> Latvijā – Saldus pilsēta – strūklakas izbūve O.Kalpaka laukumā, kura darbosies no attīrīta lietus ūdens</a:t>
            </a:r>
          </a:p>
        </p:txBody>
      </p:sp>
      <p:pic>
        <p:nvPicPr>
          <p:cNvPr id="28" name="Picture 16">
            <a:extLst>
              <a:ext uri="{FF2B5EF4-FFF2-40B4-BE49-F238E27FC236}">
                <a16:creationId xmlns:a16="http://schemas.microsoft.com/office/drawing/2014/main" id="{D9E33D98-504A-9421-1602-7CB004243D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24801" y="4300332"/>
            <a:ext cx="5760678" cy="4320508"/>
          </a:xfrm>
          <a:prstGeom prst="rect">
            <a:avLst/>
          </a:prstGeom>
        </p:spPr>
      </p:pic>
    </p:spTree>
    <p:extLst>
      <p:ext uri="{BB962C8B-B14F-4D97-AF65-F5344CB8AC3E}">
        <p14:creationId xmlns:p14="http://schemas.microsoft.com/office/powerpoint/2010/main" val="24260145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06871" y="942975"/>
            <a:ext cx="16230600" cy="914096"/>
          </a:xfrm>
          <a:prstGeom prst="rect">
            <a:avLst/>
          </a:prstGeom>
        </p:spPr>
        <p:txBody>
          <a:bodyPr lIns="0" tIns="0" rIns="0" bIns="0" rtlCol="0" anchor="t">
            <a:spAutoFit/>
          </a:bodyPr>
          <a:lstStyle/>
          <a:p>
            <a:pPr>
              <a:lnSpc>
                <a:spcPct val="90000"/>
              </a:lnSpc>
              <a:spcBef>
                <a:spcPct val="0"/>
              </a:spcBef>
              <a:defRPr/>
            </a:pPr>
            <a:r>
              <a:rPr lang="lv-LV" sz="6600" b="1" spc="-360" dirty="0">
                <a:latin typeface="Public Sans" panose="020B0604020202020204" charset="-70"/>
                <a:ea typeface="Calibri" panose="020F0502020204030204" pitchFamily="34" charset="0"/>
                <a:cs typeface="Calibri" panose="020F0502020204030204" pitchFamily="34" charset="0"/>
              </a:rPr>
              <a:t>Pārgājienu taku pieejamība</a:t>
            </a:r>
            <a:endParaRPr lang="en-US" sz="3714" spc="843" dirty="0">
              <a:latin typeface="Public Sans" panose="020B0604020202020204" charset="-70"/>
            </a:endParaRPr>
          </a:p>
        </p:txBody>
      </p:sp>
      <p:sp>
        <p:nvSpPr>
          <p:cNvPr id="3" name="AutoShape 3"/>
          <p:cNvSpPr/>
          <p:nvPr/>
        </p:nvSpPr>
        <p:spPr>
          <a:xfrm flipV="1">
            <a:off x="1028695" y="1760761"/>
            <a:ext cx="16230594" cy="38509"/>
          </a:xfrm>
          <a:prstGeom prst="line">
            <a:avLst/>
          </a:prstGeom>
          <a:ln w="9525" cap="flat">
            <a:solidFill>
              <a:srgbClr val="2B2C30"/>
            </a:solidFill>
            <a:prstDash val="solid"/>
            <a:headEnd type="none" w="sm" len="sm"/>
            <a:tailEnd type="none" w="sm" len="sm"/>
          </a:ln>
        </p:spPr>
        <p:txBody>
          <a:bodyPr/>
          <a:lstStyle/>
          <a:p>
            <a:endParaRPr lang="lv-LV">
              <a:latin typeface="Public Sans" panose="020B0604020202020204" charset="-70"/>
            </a:endParaRPr>
          </a:p>
        </p:txBody>
      </p:sp>
      <p:pic>
        <p:nvPicPr>
          <p:cNvPr id="4" name="Picture 2">
            <a:extLst>
              <a:ext uri="{FF2B5EF4-FFF2-40B4-BE49-F238E27FC236}">
                <a16:creationId xmlns:a16="http://schemas.microsoft.com/office/drawing/2014/main" id="{599AA412-60DE-69A3-44AD-DBBE40EE901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45520" y="453057"/>
            <a:ext cx="3568266" cy="1077915"/>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975D3B59-BE44-6DA3-5E2E-44EE24B93E04}"/>
              </a:ext>
            </a:extLst>
          </p:cNvPr>
          <p:cNvSpPr>
            <a:spLocks noGrp="1"/>
          </p:cNvSpPr>
          <p:nvPr/>
        </p:nvSpPr>
        <p:spPr>
          <a:xfrm>
            <a:off x="1057724" y="2905351"/>
            <a:ext cx="16591208" cy="981961"/>
          </a:xfrm>
          <a:prstGeom prst="rect">
            <a:avLst/>
          </a:prstGeom>
          <a:solidFill>
            <a:schemeClr val="accent1">
              <a:lumMod val="60000"/>
              <a:lumOff val="40000"/>
            </a:schemeClr>
          </a:solidFill>
          <a:ln>
            <a:noFill/>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indent="0">
              <a:buNone/>
            </a:pPr>
            <a:r>
              <a:rPr lang="lv-LV" sz="1800" b="1" dirty="0">
                <a:latin typeface="Public Sans" panose="020B0604020202020204" charset="-70"/>
              </a:rPr>
              <a:t>PROJEKTA MĒRĶIS </a:t>
            </a:r>
            <a:r>
              <a:rPr lang="lv-LV" sz="1800" dirty="0">
                <a:latin typeface="Public Sans" panose="020B0604020202020204" charset="-70"/>
              </a:rPr>
              <a:t>ir uzlabot Baltijas pārgājienu taku – </a:t>
            </a:r>
            <a:r>
              <a:rPr lang="lv-LV" sz="1800" dirty="0" err="1">
                <a:latin typeface="Public Sans" panose="020B0604020202020204" charset="-70"/>
              </a:rPr>
              <a:t>Jūrtakas</a:t>
            </a:r>
            <a:r>
              <a:rPr lang="lv-LV" sz="1800" dirty="0">
                <a:latin typeface="Public Sans" panose="020B0604020202020204" charset="-70"/>
              </a:rPr>
              <a:t> un </a:t>
            </a:r>
            <a:r>
              <a:rPr lang="lv-LV" sz="1800" dirty="0" err="1">
                <a:latin typeface="Public Sans" panose="020B0604020202020204" charset="-70"/>
              </a:rPr>
              <a:t>Mežtakas</a:t>
            </a:r>
            <a:r>
              <a:rPr lang="lv-LV" sz="1800" dirty="0">
                <a:latin typeface="Public Sans" panose="020B0604020202020204" charset="-70"/>
              </a:rPr>
              <a:t> pieejamību dažādām sociālajām grupām, ieviešot pieejamības un iekļaujošā mārketinga risinājumus abu taku teritorijā Latvijā un Igaunijā.</a:t>
            </a:r>
          </a:p>
        </p:txBody>
      </p:sp>
      <p:sp>
        <p:nvSpPr>
          <p:cNvPr id="6" name="Content Placeholder 2">
            <a:extLst>
              <a:ext uri="{FF2B5EF4-FFF2-40B4-BE49-F238E27FC236}">
                <a16:creationId xmlns:a16="http://schemas.microsoft.com/office/drawing/2014/main" id="{E0D971F4-FB93-D826-35F8-CF932BC4744D}"/>
              </a:ext>
            </a:extLst>
          </p:cNvPr>
          <p:cNvSpPr txBox="1">
            <a:spLocks/>
          </p:cNvSpPr>
          <p:nvPr/>
        </p:nvSpPr>
        <p:spPr>
          <a:xfrm>
            <a:off x="3178669" y="3745776"/>
            <a:ext cx="6715900" cy="5151685"/>
          </a:xfrm>
          <a:prstGeom prst="rect">
            <a:avLst/>
          </a:prstGeom>
        </p:spPr>
        <p:txBody>
          <a:bodyPr vert="horz" lIns="91440" tIns="45720" rIns="91440" bIns="45720" rtlCol="0">
            <a:norm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lv-LV" sz="1800" spc="-5" dirty="0">
              <a:latin typeface="Public Sans" panose="020B0604020202020204" charset="-70"/>
              <a:cs typeface="Calibri"/>
            </a:endParaRPr>
          </a:p>
          <a:p>
            <a:endParaRPr lang="lv-LV" sz="1800" spc="-5" dirty="0">
              <a:latin typeface="Public Sans" panose="020B0604020202020204" charset="-70"/>
              <a:cs typeface="Calibri"/>
            </a:endParaRPr>
          </a:p>
          <a:p>
            <a:endParaRPr lang="lv-LV" sz="1800" spc="-5" dirty="0">
              <a:latin typeface="Public Sans" panose="020B0604020202020204" charset="-70"/>
              <a:cs typeface="Calibri"/>
            </a:endParaRPr>
          </a:p>
          <a:p>
            <a:endParaRPr lang="lv-LV" sz="1800" spc="-5" dirty="0">
              <a:latin typeface="Public Sans" panose="020B0604020202020204" charset="-70"/>
              <a:cs typeface="Calibri"/>
            </a:endParaRPr>
          </a:p>
        </p:txBody>
      </p:sp>
      <p:sp>
        <p:nvSpPr>
          <p:cNvPr id="8" name="AutoShape 2">
            <a:extLst>
              <a:ext uri="{FF2B5EF4-FFF2-40B4-BE49-F238E27FC236}">
                <a16:creationId xmlns:a16="http://schemas.microsoft.com/office/drawing/2014/main" id="{753E2CCA-B663-B473-A116-5B7A8109111F}"/>
              </a:ext>
            </a:extLst>
          </p:cNvPr>
          <p:cNvSpPr>
            <a:spLocks noChangeAspect="1" noChangeArrowheads="1"/>
          </p:cNvSpPr>
          <p:nvPr/>
        </p:nvSpPr>
        <p:spPr bwMode="auto">
          <a:xfrm>
            <a:off x="8966693" y="4490842"/>
            <a:ext cx="418447" cy="41844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ublic Sans" panose="020B0604020202020204" charset="-70"/>
            </a:endParaRPr>
          </a:p>
        </p:txBody>
      </p:sp>
      <p:sp>
        <p:nvSpPr>
          <p:cNvPr id="9" name="TextBox 7">
            <a:extLst>
              <a:ext uri="{FF2B5EF4-FFF2-40B4-BE49-F238E27FC236}">
                <a16:creationId xmlns:a16="http://schemas.microsoft.com/office/drawing/2014/main" id="{9384F001-3CCD-6640-7DB1-A9C192A30DA3}"/>
              </a:ext>
            </a:extLst>
          </p:cNvPr>
          <p:cNvSpPr txBox="1"/>
          <p:nvPr/>
        </p:nvSpPr>
        <p:spPr>
          <a:xfrm>
            <a:off x="1057724" y="2307614"/>
            <a:ext cx="3417317" cy="369332"/>
          </a:xfrm>
          <a:prstGeom prst="rect">
            <a:avLst/>
          </a:prstGeom>
          <a:solidFill>
            <a:schemeClr val="bg2">
              <a:lumMod val="90000"/>
            </a:schemeClr>
          </a:solidFill>
        </p:spPr>
        <p:txBody>
          <a:bodyPr wrap="square" rtlCol="0">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lv-LV" dirty="0">
                <a:latin typeface="Public Sans" panose="020B0604020202020204" charset="-70"/>
              </a:rPr>
              <a:t>01.07.2023 – 30.06.2026</a:t>
            </a:r>
          </a:p>
        </p:txBody>
      </p:sp>
      <p:sp>
        <p:nvSpPr>
          <p:cNvPr id="10" name="TextBox 8">
            <a:extLst>
              <a:ext uri="{FF2B5EF4-FFF2-40B4-BE49-F238E27FC236}">
                <a16:creationId xmlns:a16="http://schemas.microsoft.com/office/drawing/2014/main" id="{7D848F6B-74DF-3FFB-4EE6-D57F8317F6CE}"/>
              </a:ext>
            </a:extLst>
          </p:cNvPr>
          <p:cNvSpPr txBox="1"/>
          <p:nvPr/>
        </p:nvSpPr>
        <p:spPr>
          <a:xfrm>
            <a:off x="4953000" y="2270363"/>
            <a:ext cx="3600690" cy="369332"/>
          </a:xfrm>
          <a:prstGeom prst="rect">
            <a:avLst/>
          </a:prstGeom>
          <a:solidFill>
            <a:schemeClr val="bg2">
              <a:lumMod val="90000"/>
            </a:schemeClr>
          </a:solidFill>
        </p:spPr>
        <p:txBody>
          <a:bodyPr wrap="square" rtlCol="0">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lv-LV" dirty="0">
                <a:latin typeface="Public Sans" panose="020B0604020202020204" charset="-70"/>
              </a:rPr>
              <a:t>KPR budžets: 139 893 EUR</a:t>
            </a:r>
          </a:p>
        </p:txBody>
      </p:sp>
      <p:sp>
        <p:nvSpPr>
          <p:cNvPr id="11" name="TextBox 9">
            <a:extLst>
              <a:ext uri="{FF2B5EF4-FFF2-40B4-BE49-F238E27FC236}">
                <a16:creationId xmlns:a16="http://schemas.microsoft.com/office/drawing/2014/main" id="{4D8F41DF-9FD7-B386-EB32-2EB7A2D9BEB1}"/>
              </a:ext>
            </a:extLst>
          </p:cNvPr>
          <p:cNvSpPr txBox="1"/>
          <p:nvPr/>
        </p:nvSpPr>
        <p:spPr>
          <a:xfrm>
            <a:off x="9058248" y="2307614"/>
            <a:ext cx="4792502" cy="369332"/>
          </a:xfrm>
          <a:prstGeom prst="rect">
            <a:avLst/>
          </a:prstGeom>
          <a:solidFill>
            <a:schemeClr val="bg2">
              <a:lumMod val="90000"/>
            </a:schemeClr>
          </a:solidFill>
        </p:spPr>
        <p:txBody>
          <a:bodyPr wrap="square" rtlCol="0">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lv-LV" dirty="0">
                <a:latin typeface="Public Sans" panose="020B0604020202020204" charset="-70"/>
              </a:rPr>
              <a:t>Vadošais: Lauku Ceļotājs</a:t>
            </a:r>
          </a:p>
        </p:txBody>
      </p:sp>
      <p:sp>
        <p:nvSpPr>
          <p:cNvPr id="12" name="TextBox 12">
            <a:extLst>
              <a:ext uri="{FF2B5EF4-FFF2-40B4-BE49-F238E27FC236}">
                <a16:creationId xmlns:a16="http://schemas.microsoft.com/office/drawing/2014/main" id="{348876F8-DFAF-86E9-EB6C-51A58D0A2FA5}"/>
              </a:ext>
            </a:extLst>
          </p:cNvPr>
          <p:cNvSpPr txBox="1"/>
          <p:nvPr/>
        </p:nvSpPr>
        <p:spPr>
          <a:xfrm>
            <a:off x="14188779" y="4811084"/>
            <a:ext cx="3707906" cy="4001095"/>
          </a:xfrm>
          <a:prstGeom prst="rect">
            <a:avLst/>
          </a:prstGeom>
          <a:noFill/>
        </p:spPr>
        <p:txBody>
          <a:bodyPr wrap="square" rtlCol="0">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lv-LV" sz="1400" dirty="0">
              <a:latin typeface="Public Sans" panose="020B0604020202020204" charset="-70"/>
              <a:hlinkClick r:id="rId3"/>
            </a:endParaRPr>
          </a:p>
          <a:p>
            <a:endParaRPr lang="lv-LV" sz="1400" dirty="0">
              <a:latin typeface="Public Sans" panose="020B0604020202020204" charset="-70"/>
              <a:hlinkClick r:id="rId3"/>
            </a:endParaRPr>
          </a:p>
          <a:p>
            <a:endParaRPr lang="lv-LV" sz="1400" dirty="0">
              <a:latin typeface="Public Sans" panose="020B0604020202020204" charset="-70"/>
              <a:hlinkClick r:id="rId3"/>
            </a:endParaRPr>
          </a:p>
          <a:p>
            <a:endParaRPr lang="lv-LV" sz="1400" dirty="0">
              <a:latin typeface="Public Sans" panose="020B0604020202020204" charset="-70"/>
              <a:hlinkClick r:id="rId3"/>
            </a:endParaRPr>
          </a:p>
          <a:p>
            <a:endParaRPr lang="lv-LV" sz="1400" dirty="0">
              <a:latin typeface="Public Sans" panose="020B0604020202020204" charset="-70"/>
              <a:hlinkClick r:id="rId3"/>
            </a:endParaRPr>
          </a:p>
          <a:p>
            <a:endParaRPr lang="lv-LV" sz="1400" dirty="0">
              <a:latin typeface="Public Sans" panose="020B0604020202020204" charset="-70"/>
              <a:hlinkClick r:id="rId3"/>
            </a:endParaRPr>
          </a:p>
          <a:p>
            <a:endParaRPr lang="lv-LV" sz="1400" dirty="0">
              <a:latin typeface="Public Sans" panose="020B0604020202020204" charset="-70"/>
              <a:hlinkClick r:id="rId3"/>
            </a:endParaRPr>
          </a:p>
          <a:p>
            <a:endParaRPr lang="lv-LV" sz="1400" dirty="0">
              <a:latin typeface="Public Sans" panose="020B0604020202020204" charset="-70"/>
              <a:hlinkClick r:id="rId3"/>
            </a:endParaRPr>
          </a:p>
          <a:p>
            <a:r>
              <a:rPr lang="lv-LV" sz="1400" dirty="0">
                <a:latin typeface="Public Sans" panose="020B0604020202020204" charset="-70"/>
                <a:hlinkClick r:id="rId3"/>
              </a:rPr>
              <a:t>https://www.kurzemesregions.lv/projekti/turisms/pargajienu-taku-pieejamiba/</a:t>
            </a:r>
            <a:endParaRPr lang="lv-LV" sz="1400" dirty="0">
              <a:latin typeface="Public Sans" panose="020B0604020202020204" charset="-70"/>
            </a:endParaRPr>
          </a:p>
          <a:p>
            <a:endParaRPr lang="lv-LV" sz="1400" dirty="0">
              <a:latin typeface="Public Sans" panose="020B0604020202020204" charset="-70"/>
            </a:endParaRPr>
          </a:p>
          <a:p>
            <a:endParaRPr lang="lv-LV" sz="1400" dirty="0">
              <a:latin typeface="Public Sans" panose="020B0604020202020204" charset="-70"/>
            </a:endParaRPr>
          </a:p>
          <a:p>
            <a:r>
              <a:rPr lang="lv-LV" dirty="0">
                <a:latin typeface="Public Sans" panose="020B0604020202020204" charset="-70"/>
              </a:rPr>
              <a:t>Projekta vadītāja:</a:t>
            </a:r>
          </a:p>
          <a:p>
            <a:r>
              <a:rPr lang="lv-LV" b="1" dirty="0">
                <a:latin typeface="Public Sans" panose="020B0604020202020204" charset="-70"/>
              </a:rPr>
              <a:t>Aija </a:t>
            </a:r>
            <a:r>
              <a:rPr lang="lv-LV" b="1" dirty="0" err="1">
                <a:latin typeface="Public Sans" panose="020B0604020202020204" charset="-70"/>
              </a:rPr>
              <a:t>Neilande</a:t>
            </a:r>
            <a:endParaRPr lang="lv-LV" b="1" dirty="0">
              <a:latin typeface="Public Sans" panose="020B0604020202020204" charset="-70"/>
            </a:endParaRPr>
          </a:p>
          <a:p>
            <a:r>
              <a:rPr lang="lv-LV" dirty="0">
                <a:latin typeface="Public Sans" panose="020B0604020202020204" charset="-70"/>
              </a:rPr>
              <a:t>26147139</a:t>
            </a:r>
          </a:p>
          <a:p>
            <a:r>
              <a:rPr lang="lv-LV" sz="1400" dirty="0" err="1">
                <a:latin typeface="Public Sans" panose="020B0604020202020204" charset="-70"/>
              </a:rPr>
              <a:t>aija.neilande@kurzemeregions.lv</a:t>
            </a:r>
            <a:endParaRPr lang="lv-LV" sz="1400" dirty="0">
              <a:latin typeface="Public Sans" panose="020B0604020202020204" charset="-70"/>
            </a:endParaRPr>
          </a:p>
          <a:p>
            <a:endParaRPr lang="lv-LV" dirty="0">
              <a:latin typeface="Public Sans" panose="020B0604020202020204" charset="-70"/>
            </a:endParaRPr>
          </a:p>
        </p:txBody>
      </p:sp>
      <p:sp>
        <p:nvSpPr>
          <p:cNvPr id="13" name="AutoShape 4" descr="https://baltictrails.eu/wicket/resource/lv.bt.web.app.layout.skin.forest.res.SkinForestLogoFull/img/logo_full_lv-ver-BD861AAB98C19539AA19D58940A7A520.svg?lv">
            <a:extLst>
              <a:ext uri="{FF2B5EF4-FFF2-40B4-BE49-F238E27FC236}">
                <a16:creationId xmlns:a16="http://schemas.microsoft.com/office/drawing/2014/main" id="{B281A5A0-0E06-3AC4-6727-C03B1513CC53}"/>
              </a:ext>
            </a:extLst>
          </p:cNvPr>
          <p:cNvSpPr>
            <a:spLocks noChangeAspect="1" noChangeArrowheads="1"/>
          </p:cNvSpPr>
          <p:nvPr/>
        </p:nvSpPr>
        <p:spPr bwMode="auto">
          <a:xfrm>
            <a:off x="3178669" y="106978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lv-LV">
              <a:latin typeface="Public Sans" panose="020B0604020202020204" charset="-70"/>
            </a:endParaRPr>
          </a:p>
        </p:txBody>
      </p:sp>
      <p:pic>
        <p:nvPicPr>
          <p:cNvPr id="14" name="Picture 14">
            <a:extLst>
              <a:ext uri="{FF2B5EF4-FFF2-40B4-BE49-F238E27FC236}">
                <a16:creationId xmlns:a16="http://schemas.microsoft.com/office/drawing/2014/main" id="{AA3C8432-BBCD-826A-8ECC-938E12092883}"/>
              </a:ext>
            </a:extLst>
          </p:cNvPr>
          <p:cNvPicPr>
            <a:picLocks noChangeAspect="1"/>
          </p:cNvPicPr>
          <p:nvPr/>
        </p:nvPicPr>
        <p:blipFill rotWithShape="1">
          <a:blip r:embed="rId4">
            <a:extLst>
              <a:ext uri="{28A0092B-C50C-407E-A947-70E740481C1C}">
                <a14:useLocalDpi xmlns:a14="http://schemas.microsoft.com/office/drawing/2010/main" val="0"/>
              </a:ext>
            </a:extLst>
          </a:blip>
          <a:srcRect l="25757" t="15027" r="24788" b="17213"/>
          <a:stretch/>
        </p:blipFill>
        <p:spPr>
          <a:xfrm>
            <a:off x="14113642" y="4648938"/>
            <a:ext cx="1619045" cy="1476190"/>
          </a:xfrm>
          <a:prstGeom prst="rect">
            <a:avLst/>
          </a:prstGeom>
        </p:spPr>
      </p:pic>
      <p:pic>
        <p:nvPicPr>
          <p:cNvPr id="15" name="Picture 15">
            <a:extLst>
              <a:ext uri="{FF2B5EF4-FFF2-40B4-BE49-F238E27FC236}">
                <a16:creationId xmlns:a16="http://schemas.microsoft.com/office/drawing/2014/main" id="{70B21556-DCD6-37E2-05CB-CFDA13DC6F9F}"/>
              </a:ext>
            </a:extLst>
          </p:cNvPr>
          <p:cNvPicPr>
            <a:picLocks noChangeAspect="1"/>
          </p:cNvPicPr>
          <p:nvPr/>
        </p:nvPicPr>
        <p:blipFill rotWithShape="1">
          <a:blip r:embed="rId5">
            <a:extLst>
              <a:ext uri="{28A0092B-C50C-407E-A947-70E740481C1C}">
                <a14:useLocalDpi xmlns:a14="http://schemas.microsoft.com/office/drawing/2010/main" val="0"/>
              </a:ext>
            </a:extLst>
          </a:blip>
          <a:srcRect l="24920" t="17991" r="24591" b="17852"/>
          <a:stretch/>
        </p:blipFill>
        <p:spPr>
          <a:xfrm>
            <a:off x="16068132" y="4721293"/>
            <a:ext cx="1580800" cy="1336706"/>
          </a:xfrm>
          <a:prstGeom prst="rect">
            <a:avLst/>
          </a:prstGeom>
        </p:spPr>
      </p:pic>
      <p:sp>
        <p:nvSpPr>
          <p:cNvPr id="16" name="TextBox 17">
            <a:extLst>
              <a:ext uri="{FF2B5EF4-FFF2-40B4-BE49-F238E27FC236}">
                <a16:creationId xmlns:a16="http://schemas.microsoft.com/office/drawing/2014/main" id="{8AFA9094-DC06-9579-A94C-A79E6268E3CE}"/>
              </a:ext>
            </a:extLst>
          </p:cNvPr>
          <p:cNvSpPr txBox="1"/>
          <p:nvPr/>
        </p:nvSpPr>
        <p:spPr>
          <a:xfrm>
            <a:off x="1060396" y="4265712"/>
            <a:ext cx="6715900" cy="5355312"/>
          </a:xfrm>
          <a:prstGeom prst="rect">
            <a:avLst/>
          </a:prstGeom>
          <a:noFill/>
        </p:spPr>
        <p:txBody>
          <a:bodyPr wrap="square" rtlCol="0">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lv-LV" dirty="0">
                <a:latin typeface="Public Sans" panose="020B0604020202020204" charset="-70"/>
              </a:rPr>
              <a:t>Nozīmīgākās aktivitātes un rezultāti:</a:t>
            </a:r>
          </a:p>
          <a:p>
            <a:endParaRPr lang="lv-LV" dirty="0">
              <a:latin typeface="Public Sans" panose="020B0604020202020204" charset="-70"/>
            </a:endParaRPr>
          </a:p>
          <a:p>
            <a:pPr marL="285750" indent="-285750">
              <a:buFont typeface="Arial" panose="020B0604020202020204" pitchFamily="34" charset="0"/>
              <a:buChar char="•"/>
            </a:pPr>
            <a:r>
              <a:rPr lang="lv-LV" b="1" dirty="0" err="1">
                <a:latin typeface="Public Sans" panose="020B0604020202020204" charset="-70"/>
              </a:rPr>
              <a:t>Ratiņkrēslu</a:t>
            </a:r>
            <a:r>
              <a:rPr lang="lv-LV" b="1" dirty="0">
                <a:latin typeface="Public Sans" panose="020B0604020202020204" charset="-70"/>
              </a:rPr>
              <a:t> pieejamības risinājumi, lai atvieglotu pārgājienus/pārvietošanos ar </a:t>
            </a:r>
            <a:r>
              <a:rPr lang="lv-LV" b="1" dirty="0" err="1">
                <a:latin typeface="Public Sans" panose="020B0604020202020204" charset="-70"/>
              </a:rPr>
              <a:t>ratiņkrēsliem</a:t>
            </a:r>
            <a:r>
              <a:rPr lang="lv-LV" b="1" dirty="0">
                <a:latin typeface="Public Sans" panose="020B0604020202020204" charset="-70"/>
              </a:rPr>
              <a:t> pa dažādām virsmām (2 peldošie </a:t>
            </a:r>
            <a:r>
              <a:rPr lang="lv-LV" b="1" dirty="0" err="1">
                <a:latin typeface="Public Sans" panose="020B0604020202020204" charset="-70"/>
              </a:rPr>
              <a:t>ratiņkrēsli</a:t>
            </a:r>
            <a:r>
              <a:rPr lang="lv-LV" b="1" dirty="0">
                <a:latin typeface="Public Sans" panose="020B0604020202020204" charset="-70"/>
              </a:rPr>
              <a:t> Apšuciemā);</a:t>
            </a:r>
          </a:p>
          <a:p>
            <a:pPr marL="285750" indent="-285750">
              <a:buFont typeface="Arial" panose="020B0604020202020204" pitchFamily="34" charset="0"/>
              <a:buChar char="•"/>
            </a:pPr>
            <a:r>
              <a:rPr lang="lv-LV" b="1" dirty="0">
                <a:latin typeface="Public Sans" panose="020B0604020202020204" charset="-70"/>
              </a:rPr>
              <a:t>Izvietota laipa ūdens sasniegšanai Apšuciemā un Klapkalnciemā;</a:t>
            </a:r>
          </a:p>
          <a:p>
            <a:pPr marL="285750" indent="-285750">
              <a:buFont typeface="Arial" panose="020B0604020202020204" pitchFamily="34" charset="0"/>
              <a:buChar char="•"/>
            </a:pPr>
            <a:r>
              <a:rPr lang="lv-LV" dirty="0">
                <a:latin typeface="Public Sans" panose="020B0604020202020204" charset="-70"/>
              </a:rPr>
              <a:t>Uzņemta ERA organizācija Kurzemē;</a:t>
            </a:r>
          </a:p>
          <a:p>
            <a:pPr marL="285750" indent="-285750">
              <a:buFont typeface="Arial" panose="020B0604020202020204" pitchFamily="34" charset="0"/>
              <a:buChar char="•"/>
            </a:pPr>
            <a:r>
              <a:rPr lang="lv-LV" dirty="0">
                <a:latin typeface="Public Sans" panose="020B0604020202020204" charset="-70"/>
              </a:rPr>
              <a:t>Sagatavoti audio ieraksti par katru no </a:t>
            </a:r>
            <a:r>
              <a:rPr lang="lv-LV" dirty="0" err="1">
                <a:latin typeface="Public Sans" panose="020B0604020202020204" charset="-70"/>
              </a:rPr>
              <a:t>Mežtakas</a:t>
            </a:r>
            <a:r>
              <a:rPr lang="lv-LV" dirty="0">
                <a:latin typeface="Public Sans" panose="020B0604020202020204" charset="-70"/>
              </a:rPr>
              <a:t> un </a:t>
            </a:r>
            <a:r>
              <a:rPr lang="lv-LV" dirty="0" err="1">
                <a:latin typeface="Public Sans" panose="020B0604020202020204" charset="-70"/>
              </a:rPr>
              <a:t>Jūrtakas</a:t>
            </a:r>
            <a:r>
              <a:rPr lang="lv-LV" dirty="0">
                <a:latin typeface="Public Sans" panose="020B0604020202020204" charset="-70"/>
              </a:rPr>
              <a:t> posmiem;</a:t>
            </a:r>
          </a:p>
          <a:p>
            <a:pPr marL="285750" indent="-285750">
              <a:buFont typeface="Arial" panose="020B0604020202020204" pitchFamily="34" charset="0"/>
              <a:buChar char="•"/>
            </a:pPr>
            <a:r>
              <a:rPr lang="lv-LV" dirty="0">
                <a:latin typeface="Public Sans" panose="020B0604020202020204" charset="-70"/>
              </a:rPr>
              <a:t>Apmācību pasākumi tūrisma pakalpojumu sniedzējiem un gidiem;</a:t>
            </a:r>
          </a:p>
          <a:p>
            <a:pPr marL="285750" indent="-285750">
              <a:buFont typeface="Arial" panose="020B0604020202020204" pitchFamily="34" charset="0"/>
              <a:buChar char="•"/>
            </a:pPr>
            <a:r>
              <a:rPr lang="lv-LV" b="1" dirty="0">
                <a:latin typeface="Public Sans" panose="020B0604020202020204" charset="-70"/>
              </a:rPr>
              <a:t>Mārketinga un apmācību video izstrāde;</a:t>
            </a:r>
          </a:p>
          <a:p>
            <a:pPr marL="285750" indent="-285750">
              <a:buFont typeface="Arial" panose="020B0604020202020204" pitchFamily="34" charset="0"/>
              <a:buChar char="•"/>
            </a:pPr>
            <a:r>
              <a:rPr lang="lv-LV" dirty="0">
                <a:latin typeface="Public Sans" panose="020B0604020202020204" charset="-70"/>
              </a:rPr>
              <a:t>Pieredzes braucieni pakalpojumu sniedzējiem, mēdijiem;</a:t>
            </a:r>
          </a:p>
          <a:p>
            <a:pPr marL="285750" indent="-285750">
              <a:buFont typeface="Arial" panose="020B0604020202020204" pitchFamily="34" charset="0"/>
              <a:buChar char="•"/>
            </a:pPr>
            <a:r>
              <a:rPr lang="lv-LV" b="1" dirty="0">
                <a:latin typeface="Public Sans" panose="020B0604020202020204" charset="-70"/>
              </a:rPr>
              <a:t>Ieviestās </a:t>
            </a:r>
            <a:r>
              <a:rPr lang="lv-LV" b="1" dirty="0" err="1">
                <a:latin typeface="Public Sans" panose="020B0604020202020204" charset="-70"/>
              </a:rPr>
              <a:t>pilotaktivitātes</a:t>
            </a:r>
            <a:r>
              <a:rPr lang="lv-LV" b="1" dirty="0">
                <a:latin typeface="Public Sans" panose="020B0604020202020204" charset="-70"/>
              </a:rPr>
              <a:t> testēšana</a:t>
            </a:r>
          </a:p>
          <a:p>
            <a:pPr marL="285750" indent="-285750">
              <a:buFont typeface="Arial" panose="020B0604020202020204" pitchFamily="34" charset="0"/>
              <a:buChar char="•"/>
            </a:pPr>
            <a:endParaRPr lang="lv-LV" dirty="0">
              <a:latin typeface="Public Sans" panose="020B0604020202020204" charset="-70"/>
            </a:endParaRPr>
          </a:p>
          <a:p>
            <a:pPr marL="285750" indent="-285750">
              <a:buFont typeface="Arial" panose="020B0604020202020204" pitchFamily="34" charset="0"/>
              <a:buChar char="•"/>
            </a:pPr>
            <a:endParaRPr lang="lv-LV" dirty="0">
              <a:latin typeface="Public Sans" panose="020B0604020202020204" charset="-70"/>
            </a:endParaRPr>
          </a:p>
          <a:p>
            <a:pPr marL="285750" indent="-285750">
              <a:buFont typeface="Arial" panose="020B0604020202020204" pitchFamily="34" charset="0"/>
              <a:buChar char="•"/>
            </a:pPr>
            <a:endParaRPr lang="lv-LV" dirty="0">
              <a:latin typeface="Public Sans" panose="020B0604020202020204" charset="-70"/>
            </a:endParaRPr>
          </a:p>
          <a:p>
            <a:endParaRPr lang="lv-LV" dirty="0">
              <a:latin typeface="Public Sans" panose="020B0604020202020204" charset="-70"/>
            </a:endParaRPr>
          </a:p>
        </p:txBody>
      </p:sp>
      <p:pic>
        <p:nvPicPr>
          <p:cNvPr id="17" name="Picture 18">
            <a:extLst>
              <a:ext uri="{FF2B5EF4-FFF2-40B4-BE49-F238E27FC236}">
                <a16:creationId xmlns:a16="http://schemas.microsoft.com/office/drawing/2014/main" id="{351930E2-11A4-35C4-BAA8-2C093E0252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71226" y="4380004"/>
            <a:ext cx="5579294" cy="4358823"/>
          </a:xfrm>
          <a:prstGeom prst="rect">
            <a:avLst/>
          </a:prstGeom>
        </p:spPr>
      </p:pic>
    </p:spTree>
    <p:extLst>
      <p:ext uri="{BB962C8B-B14F-4D97-AF65-F5344CB8AC3E}">
        <p14:creationId xmlns:p14="http://schemas.microsoft.com/office/powerpoint/2010/main" val="34852780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06871" y="942975"/>
            <a:ext cx="16230600" cy="2437783"/>
          </a:xfrm>
          <a:prstGeom prst="rect">
            <a:avLst/>
          </a:prstGeom>
        </p:spPr>
        <p:txBody>
          <a:bodyPr lIns="0" tIns="0" rIns="0" bIns="0" rtlCol="0" anchor="t">
            <a:spAutoFit/>
          </a:bodyPr>
          <a:lstStyle/>
          <a:p>
            <a:pPr>
              <a:lnSpc>
                <a:spcPct val="90000"/>
              </a:lnSpc>
              <a:spcBef>
                <a:spcPct val="0"/>
              </a:spcBef>
              <a:defRPr/>
            </a:pPr>
            <a:r>
              <a:rPr kumimoji="0" lang="lv-LV" sz="6600" b="1" i="0" u="none" strike="noStrike" kern="1200" cap="none" spc="-360" normalizeH="0" baseline="0" noProof="0" dirty="0">
                <a:ln>
                  <a:noFill/>
                </a:ln>
                <a:effectLst/>
                <a:uLnTx/>
                <a:uFillTx/>
                <a:latin typeface="Public Sans" panose="020B0604020202020204" charset="-70"/>
                <a:ea typeface="Calibri" panose="020F0502020204030204" pitchFamily="34" charset="0"/>
                <a:cs typeface="Calibri" panose="020F0502020204030204" pitchFamily="34" charset="0"/>
              </a:rPr>
              <a:t>Zaļie ceļi II</a:t>
            </a:r>
            <a:endParaRPr kumimoji="0" lang="en-US" sz="6600" b="1" i="0" u="none" strike="noStrike" kern="1200" cap="none" spc="-360" normalizeH="0" baseline="0" noProof="0" dirty="0">
              <a:ln>
                <a:noFill/>
              </a:ln>
              <a:effectLst/>
              <a:uLnTx/>
              <a:uFillTx/>
              <a:latin typeface="Public Sans" panose="020B0604020202020204" charset="-70"/>
              <a:ea typeface="Calibri" panose="020F0502020204030204" pitchFamily="34" charset="0"/>
              <a:cs typeface="Calibri" panose="020F0502020204030204" pitchFamily="34" charset="0"/>
            </a:endParaRPr>
          </a:p>
          <a:p>
            <a:pPr marL="0" marR="0" lvl="0" indent="0"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360" normalizeH="0" baseline="0" noProof="0" dirty="0">
              <a:ln>
                <a:noFill/>
              </a:ln>
              <a:effectLst/>
              <a:uLnTx/>
              <a:uFillTx/>
              <a:latin typeface="Public Sans" panose="020B0604020202020204" charset="-70"/>
              <a:ea typeface="Calibri" panose="020F0502020204030204" pitchFamily="34" charset="0"/>
              <a:cs typeface="Calibri" panose="020F0502020204030204" pitchFamily="34" charset="0"/>
            </a:endParaRPr>
          </a:p>
          <a:p>
            <a:pPr>
              <a:lnSpc>
                <a:spcPts val="5200"/>
              </a:lnSpc>
              <a:spcBef>
                <a:spcPct val="0"/>
              </a:spcBef>
            </a:pPr>
            <a:endParaRPr lang="en-US" sz="3714" spc="843" dirty="0">
              <a:latin typeface="Public Sans" panose="020B0604020202020204" charset="-70"/>
            </a:endParaRPr>
          </a:p>
        </p:txBody>
      </p:sp>
      <p:sp>
        <p:nvSpPr>
          <p:cNvPr id="3" name="AutoShape 3"/>
          <p:cNvSpPr/>
          <p:nvPr/>
        </p:nvSpPr>
        <p:spPr>
          <a:xfrm flipV="1">
            <a:off x="1028695" y="1760761"/>
            <a:ext cx="16230594" cy="38509"/>
          </a:xfrm>
          <a:prstGeom prst="line">
            <a:avLst/>
          </a:prstGeom>
          <a:ln w="9525" cap="flat">
            <a:solidFill>
              <a:srgbClr val="2B2C30"/>
            </a:solidFill>
            <a:prstDash val="solid"/>
            <a:headEnd type="none" w="sm" len="sm"/>
            <a:tailEnd type="none" w="sm" len="sm"/>
          </a:ln>
        </p:spPr>
        <p:txBody>
          <a:bodyPr/>
          <a:lstStyle/>
          <a:p>
            <a:endParaRPr lang="lv-LV">
              <a:latin typeface="Public Sans" panose="020B0604020202020204" charset="-70"/>
            </a:endParaRPr>
          </a:p>
        </p:txBody>
      </p:sp>
      <p:pic>
        <p:nvPicPr>
          <p:cNvPr id="4" name="Picture 19">
            <a:extLst>
              <a:ext uri="{FF2B5EF4-FFF2-40B4-BE49-F238E27FC236}">
                <a16:creationId xmlns:a16="http://schemas.microsoft.com/office/drawing/2014/main" id="{A0E4156C-273A-FEDA-9D2F-4F24571DFB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400" y="5209727"/>
            <a:ext cx="4965935" cy="3656389"/>
          </a:xfrm>
          <a:prstGeom prst="rect">
            <a:avLst/>
          </a:prstGeom>
        </p:spPr>
      </p:pic>
      <p:pic>
        <p:nvPicPr>
          <p:cNvPr id="5" name="Content Placeholder 15">
            <a:extLst>
              <a:ext uri="{FF2B5EF4-FFF2-40B4-BE49-F238E27FC236}">
                <a16:creationId xmlns:a16="http://schemas.microsoft.com/office/drawing/2014/main" id="{A0FF4EC4-008E-8BA1-0310-5EA0779A53F8}"/>
              </a:ext>
            </a:extLst>
          </p:cNvPr>
          <p:cNvPicPr>
            <a:picLocks noGrp="1" noChangeAspect="1"/>
          </p:cNvPicPr>
          <p:nvPr/>
        </p:nvPicPr>
        <p:blipFill>
          <a:blip r:embed="rId3">
            <a:extLst>
              <a:ext uri="{28A0092B-C50C-407E-A947-70E740481C1C}">
                <a14:useLocalDpi xmlns:a14="http://schemas.microsoft.com/office/drawing/2010/main" val="0"/>
              </a:ext>
            </a:extLst>
          </a:blip>
          <a:stretch>
            <a:fillRect/>
          </a:stretch>
        </p:blipFill>
        <p:spPr>
          <a:xfrm>
            <a:off x="14295827" y="4925823"/>
            <a:ext cx="2683118" cy="1916512"/>
          </a:xfrm>
          <a:prstGeom prst="rect">
            <a:avLst/>
          </a:prstGeom>
        </p:spPr>
        <p:style>
          <a:lnRef idx="1">
            <a:schemeClr val="accent3"/>
          </a:lnRef>
          <a:fillRef idx="2">
            <a:schemeClr val="accent3"/>
          </a:fillRef>
          <a:effectRef idx="1">
            <a:schemeClr val="accent3"/>
          </a:effectRef>
          <a:fontRef idx="minor">
            <a:schemeClr val="dk1"/>
          </a:fontRef>
        </p:style>
      </p:pic>
      <p:sp>
        <p:nvSpPr>
          <p:cNvPr id="6" name="Content Placeholder 2">
            <a:extLst>
              <a:ext uri="{FF2B5EF4-FFF2-40B4-BE49-F238E27FC236}">
                <a16:creationId xmlns:a16="http://schemas.microsoft.com/office/drawing/2014/main" id="{E0D971F4-FB93-D826-35F8-CF932BC4744D}"/>
              </a:ext>
            </a:extLst>
          </p:cNvPr>
          <p:cNvSpPr txBox="1">
            <a:spLocks/>
          </p:cNvSpPr>
          <p:nvPr/>
        </p:nvSpPr>
        <p:spPr>
          <a:xfrm>
            <a:off x="1028695" y="5014236"/>
            <a:ext cx="6204384" cy="3774142"/>
          </a:xfrm>
          <a:prstGeom prst="rect">
            <a:avLst/>
          </a:prstGeom>
        </p:spPr>
        <p:txBody>
          <a:bodyPr vert="horz" lIns="91440" tIns="45720" rIns="91440" bIns="45720" rtlCol="0">
            <a:no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spcBef>
                <a:spcPts val="0"/>
              </a:spcBef>
              <a:buNone/>
            </a:pPr>
            <a:r>
              <a:rPr lang="lv-LV" sz="1800" spc="-5" dirty="0">
                <a:latin typeface="Public Sans" panose="020B0604020202020204" charset="-70"/>
                <a:cs typeface="Calibri"/>
              </a:rPr>
              <a:t>Nozīmīgākās aktivitātes un rezultāti:</a:t>
            </a:r>
          </a:p>
          <a:p>
            <a:pPr marL="0" indent="0">
              <a:lnSpc>
                <a:spcPct val="100000"/>
              </a:lnSpc>
              <a:spcBef>
                <a:spcPts val="0"/>
              </a:spcBef>
              <a:buNone/>
            </a:pPr>
            <a:endParaRPr lang="lv-LV" sz="1800" spc="-5" dirty="0">
              <a:latin typeface="Public Sans" panose="020B0604020202020204" charset="-70"/>
              <a:cs typeface="Calibri"/>
            </a:endParaRPr>
          </a:p>
          <a:p>
            <a:pPr fontAlgn="base">
              <a:lnSpc>
                <a:spcPct val="100000"/>
              </a:lnSpc>
              <a:spcBef>
                <a:spcPts val="0"/>
              </a:spcBef>
            </a:pPr>
            <a:r>
              <a:rPr lang="lv-LV" sz="1800" dirty="0">
                <a:latin typeface="Public Sans" panose="020B0604020202020204" charset="-70"/>
              </a:rPr>
              <a:t>Attīstīta Zaļā dzelzceļa līnija Liepāja - Pāvilosta</a:t>
            </a:r>
          </a:p>
          <a:p>
            <a:pPr fontAlgn="base">
              <a:lnSpc>
                <a:spcPct val="100000"/>
              </a:lnSpc>
              <a:spcBef>
                <a:spcPts val="0"/>
              </a:spcBef>
            </a:pPr>
            <a:r>
              <a:rPr lang="lv-LV" sz="1800" dirty="0">
                <a:latin typeface="Public Sans" panose="020B0604020202020204" charset="-70"/>
              </a:rPr>
              <a:t>Papildināta </a:t>
            </a:r>
            <a:r>
              <a:rPr lang="lv-LV" sz="1800" dirty="0" err="1">
                <a:latin typeface="Public Sans" panose="020B0604020202020204" charset="-70"/>
              </a:rPr>
              <a:t>greenrailways.eu</a:t>
            </a:r>
            <a:r>
              <a:rPr lang="lv-LV" sz="1800" dirty="0">
                <a:latin typeface="Public Sans" panose="020B0604020202020204" charset="-70"/>
              </a:rPr>
              <a:t> mājas lapu ar </a:t>
            </a:r>
            <a:r>
              <a:rPr lang="lv-LV" sz="1800" dirty="0" err="1">
                <a:latin typeface="Public Sans" panose="020B0604020202020204" charset="-70"/>
              </a:rPr>
              <a:t>jaunattīstītajām</a:t>
            </a:r>
            <a:r>
              <a:rPr lang="lv-LV" sz="1800" dirty="0">
                <a:latin typeface="Public Sans" panose="020B0604020202020204" charset="-70"/>
              </a:rPr>
              <a:t> zaļo dzelzceļu līnijām t.sk. Kurzemē;</a:t>
            </a:r>
          </a:p>
          <a:p>
            <a:pPr fontAlgn="base">
              <a:lnSpc>
                <a:spcPct val="100000"/>
              </a:lnSpc>
              <a:spcBef>
                <a:spcPts val="0"/>
              </a:spcBef>
            </a:pPr>
            <a:r>
              <a:rPr lang="lv-LV" sz="1800" dirty="0">
                <a:latin typeface="Public Sans" panose="020B0604020202020204" charset="-70"/>
              </a:rPr>
              <a:t>Organizēts publisks </a:t>
            </a:r>
            <a:r>
              <a:rPr lang="lv-LV" sz="1800" dirty="0" err="1">
                <a:latin typeface="Public Sans" panose="020B0604020202020204" charset="-70"/>
              </a:rPr>
              <a:t>velo</a:t>
            </a:r>
            <a:r>
              <a:rPr lang="lv-LV" sz="1800" dirty="0">
                <a:latin typeface="Public Sans" panose="020B0604020202020204" charset="-70"/>
              </a:rPr>
              <a:t> brauciens līnijas Liepāja - Pāvilosta atklāšanai;</a:t>
            </a:r>
          </a:p>
          <a:p>
            <a:pPr fontAlgn="base">
              <a:lnSpc>
                <a:spcPct val="100000"/>
              </a:lnSpc>
              <a:spcBef>
                <a:spcPts val="0"/>
              </a:spcBef>
            </a:pPr>
            <a:r>
              <a:rPr lang="lv-LV" sz="1800" dirty="0">
                <a:latin typeface="Public Sans" panose="020B0604020202020204" charset="-70"/>
              </a:rPr>
              <a:t>Izveidoti 9 audio ieraksti par katru no dzelzceļa stacijām, vietām, nostāstiem;</a:t>
            </a:r>
          </a:p>
          <a:p>
            <a:pPr fontAlgn="base">
              <a:lnSpc>
                <a:spcPct val="100000"/>
              </a:lnSpc>
              <a:spcBef>
                <a:spcPts val="0"/>
              </a:spcBef>
            </a:pPr>
            <a:r>
              <a:rPr lang="lv-LV" sz="1800" dirty="0">
                <a:latin typeface="Public Sans" panose="020B0604020202020204" charset="-70"/>
              </a:rPr>
              <a:t>Raksti laikrakstos un žurnālos;</a:t>
            </a:r>
          </a:p>
          <a:p>
            <a:pPr fontAlgn="base">
              <a:lnSpc>
                <a:spcPct val="100000"/>
              </a:lnSpc>
              <a:spcBef>
                <a:spcPts val="0"/>
              </a:spcBef>
            </a:pPr>
            <a:r>
              <a:rPr lang="lv-LV" sz="1800" dirty="0">
                <a:latin typeface="Public Sans" panose="020B0604020202020204" charset="-70"/>
              </a:rPr>
              <a:t>Sagatavota maršruta karte</a:t>
            </a:r>
          </a:p>
        </p:txBody>
      </p:sp>
      <p:sp>
        <p:nvSpPr>
          <p:cNvPr id="8" name="AutoShape 2">
            <a:extLst>
              <a:ext uri="{FF2B5EF4-FFF2-40B4-BE49-F238E27FC236}">
                <a16:creationId xmlns:a16="http://schemas.microsoft.com/office/drawing/2014/main" id="{753E2CCA-B663-B473-A116-5B7A8109111F}"/>
              </a:ext>
            </a:extLst>
          </p:cNvPr>
          <p:cNvSpPr>
            <a:spLocks noChangeAspect="1" noChangeArrowheads="1"/>
          </p:cNvSpPr>
          <p:nvPr/>
        </p:nvSpPr>
        <p:spPr bwMode="auto">
          <a:xfrm>
            <a:off x="9024900" y="5014236"/>
            <a:ext cx="390983" cy="39098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ublic Sans" panose="020B0604020202020204" charset="-70"/>
            </a:endParaRPr>
          </a:p>
        </p:txBody>
      </p:sp>
      <p:sp>
        <p:nvSpPr>
          <p:cNvPr id="9" name="TextBox 7">
            <a:extLst>
              <a:ext uri="{FF2B5EF4-FFF2-40B4-BE49-F238E27FC236}">
                <a16:creationId xmlns:a16="http://schemas.microsoft.com/office/drawing/2014/main" id="{9384F001-3CCD-6640-7DB1-A9C192A30DA3}"/>
              </a:ext>
            </a:extLst>
          </p:cNvPr>
          <p:cNvSpPr txBox="1"/>
          <p:nvPr/>
        </p:nvSpPr>
        <p:spPr>
          <a:xfrm>
            <a:off x="1062178" y="2296193"/>
            <a:ext cx="3193025" cy="369332"/>
          </a:xfrm>
          <a:prstGeom prst="rect">
            <a:avLst/>
          </a:prstGeom>
          <a:solidFill>
            <a:schemeClr val="bg2">
              <a:lumMod val="90000"/>
            </a:schemeClr>
          </a:solidFill>
        </p:spPr>
        <p:txBody>
          <a:bodyPr wrap="square" rtlCol="0">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lv-LV" dirty="0">
                <a:latin typeface="Public Sans" panose="020B0604020202020204" charset="-70"/>
              </a:rPr>
              <a:t>01.10.2023 – 30.09.2025</a:t>
            </a:r>
          </a:p>
        </p:txBody>
      </p:sp>
      <p:sp>
        <p:nvSpPr>
          <p:cNvPr id="10" name="TextBox 8">
            <a:extLst>
              <a:ext uri="{FF2B5EF4-FFF2-40B4-BE49-F238E27FC236}">
                <a16:creationId xmlns:a16="http://schemas.microsoft.com/office/drawing/2014/main" id="{7D848F6B-74DF-3FFB-4EE6-D57F8317F6CE}"/>
              </a:ext>
            </a:extLst>
          </p:cNvPr>
          <p:cNvSpPr txBox="1"/>
          <p:nvPr/>
        </p:nvSpPr>
        <p:spPr>
          <a:xfrm>
            <a:off x="4800600" y="2296193"/>
            <a:ext cx="3364362" cy="369332"/>
          </a:xfrm>
          <a:prstGeom prst="rect">
            <a:avLst/>
          </a:prstGeom>
          <a:solidFill>
            <a:schemeClr val="bg2">
              <a:lumMod val="90000"/>
            </a:schemeClr>
          </a:solidFill>
        </p:spPr>
        <p:txBody>
          <a:bodyPr wrap="square" rtlCol="0">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lv-LV" dirty="0">
                <a:latin typeface="Public Sans" panose="020B0604020202020204" charset="-70"/>
              </a:rPr>
              <a:t>KPR budžets: 200 000 EUR</a:t>
            </a:r>
          </a:p>
        </p:txBody>
      </p:sp>
      <p:sp>
        <p:nvSpPr>
          <p:cNvPr id="11" name="TextBox 9">
            <a:extLst>
              <a:ext uri="{FF2B5EF4-FFF2-40B4-BE49-F238E27FC236}">
                <a16:creationId xmlns:a16="http://schemas.microsoft.com/office/drawing/2014/main" id="{4D8F41DF-9FD7-B386-EB32-2EB7A2D9BEB1}"/>
              </a:ext>
            </a:extLst>
          </p:cNvPr>
          <p:cNvSpPr txBox="1"/>
          <p:nvPr/>
        </p:nvSpPr>
        <p:spPr>
          <a:xfrm>
            <a:off x="8937317" y="2296193"/>
            <a:ext cx="4996880" cy="369332"/>
          </a:xfrm>
          <a:prstGeom prst="rect">
            <a:avLst/>
          </a:prstGeom>
          <a:solidFill>
            <a:schemeClr val="bg2">
              <a:lumMod val="90000"/>
            </a:schemeClr>
          </a:solidFill>
        </p:spPr>
        <p:txBody>
          <a:bodyPr wrap="square" rtlCol="0">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lv-LV" dirty="0">
                <a:latin typeface="Public Sans" panose="020B0604020202020204" charset="-70"/>
              </a:rPr>
              <a:t>Vadošais: Vidzemes tūrisma asociācija</a:t>
            </a:r>
          </a:p>
        </p:txBody>
      </p:sp>
      <p:pic>
        <p:nvPicPr>
          <p:cNvPr id="12" name="Picture 11">
            <a:extLst>
              <a:ext uri="{FF2B5EF4-FFF2-40B4-BE49-F238E27FC236}">
                <a16:creationId xmlns:a16="http://schemas.microsoft.com/office/drawing/2014/main" id="{BAE2100E-B710-F3B2-6F19-1D5E8B1F83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32549" y="511762"/>
            <a:ext cx="3925055" cy="1183910"/>
          </a:xfrm>
          <a:prstGeom prst="rect">
            <a:avLst/>
          </a:prstGeom>
        </p:spPr>
      </p:pic>
      <p:sp>
        <p:nvSpPr>
          <p:cNvPr id="13" name="TextBox 12">
            <a:extLst>
              <a:ext uri="{FF2B5EF4-FFF2-40B4-BE49-F238E27FC236}">
                <a16:creationId xmlns:a16="http://schemas.microsoft.com/office/drawing/2014/main" id="{84D6143A-E3C7-1EB6-8AC2-3D039DEA2020}"/>
              </a:ext>
            </a:extLst>
          </p:cNvPr>
          <p:cNvSpPr txBox="1"/>
          <p:nvPr/>
        </p:nvSpPr>
        <p:spPr>
          <a:xfrm>
            <a:off x="14013439" y="5620068"/>
            <a:ext cx="3421098" cy="3908762"/>
          </a:xfrm>
          <a:prstGeom prst="rect">
            <a:avLst/>
          </a:prstGeom>
          <a:noFill/>
        </p:spPr>
        <p:txBody>
          <a:bodyPr wrap="square" rtlCol="0">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lv-LV" dirty="0">
              <a:latin typeface="Public Sans" panose="020B0604020202020204" charset="-70"/>
            </a:endParaRPr>
          </a:p>
          <a:p>
            <a:endParaRPr lang="lv-LV" dirty="0">
              <a:latin typeface="Public Sans" panose="020B0604020202020204" charset="-70"/>
            </a:endParaRPr>
          </a:p>
          <a:p>
            <a:endParaRPr lang="lv-LV" dirty="0">
              <a:latin typeface="Public Sans" panose="020B0604020202020204" charset="-70"/>
            </a:endParaRPr>
          </a:p>
          <a:p>
            <a:endParaRPr lang="lv-LV" dirty="0">
              <a:latin typeface="Public Sans" panose="020B0604020202020204" charset="-70"/>
            </a:endParaRPr>
          </a:p>
          <a:p>
            <a:endParaRPr lang="lv-LV" dirty="0">
              <a:latin typeface="Public Sans" panose="020B0604020202020204" charset="-70"/>
            </a:endParaRPr>
          </a:p>
          <a:p>
            <a:endParaRPr lang="lv-LV" dirty="0">
              <a:latin typeface="Public Sans" panose="020B0604020202020204" charset="-70"/>
            </a:endParaRPr>
          </a:p>
          <a:p>
            <a:r>
              <a:rPr lang="lv-LV" dirty="0">
                <a:latin typeface="Public Sans" panose="020B0604020202020204" charset="-70"/>
              </a:rPr>
              <a:t>https://www.kurzemesregions.lv/projekti/turisms/</a:t>
            </a:r>
          </a:p>
          <a:p>
            <a:endParaRPr lang="lv-LV" dirty="0">
              <a:latin typeface="Public Sans" panose="020B0604020202020204" charset="-70"/>
            </a:endParaRPr>
          </a:p>
          <a:p>
            <a:r>
              <a:rPr lang="lv-LV" dirty="0">
                <a:latin typeface="Public Sans" panose="020B0604020202020204" charset="-70"/>
              </a:rPr>
              <a:t>Projekta vadītāja:</a:t>
            </a:r>
          </a:p>
          <a:p>
            <a:r>
              <a:rPr lang="lv-LV" b="1" dirty="0">
                <a:latin typeface="Public Sans" panose="020B0604020202020204" charset="-70"/>
              </a:rPr>
              <a:t>Aija </a:t>
            </a:r>
            <a:r>
              <a:rPr lang="lv-LV" b="1" dirty="0" err="1">
                <a:latin typeface="Public Sans" panose="020B0604020202020204" charset="-70"/>
              </a:rPr>
              <a:t>Neilande</a:t>
            </a:r>
            <a:endParaRPr lang="lv-LV" b="1" dirty="0">
              <a:latin typeface="Public Sans" panose="020B0604020202020204" charset="-70"/>
            </a:endParaRPr>
          </a:p>
          <a:p>
            <a:r>
              <a:rPr lang="lv-LV" dirty="0">
                <a:latin typeface="Public Sans" panose="020B0604020202020204" charset="-70"/>
              </a:rPr>
              <a:t>26147139</a:t>
            </a:r>
          </a:p>
          <a:p>
            <a:r>
              <a:rPr lang="lv-LV" sz="1400" dirty="0" err="1">
                <a:latin typeface="Public Sans" panose="020B0604020202020204" charset="-70"/>
              </a:rPr>
              <a:t>aija.neilande@kurzemeregions.lv</a:t>
            </a:r>
            <a:endParaRPr lang="lv-LV" sz="1400" dirty="0">
              <a:latin typeface="Public Sans" panose="020B0604020202020204" charset="-70"/>
            </a:endParaRPr>
          </a:p>
          <a:p>
            <a:endParaRPr lang="lv-LV" dirty="0">
              <a:latin typeface="Public Sans" panose="020B0604020202020204" charset="-70"/>
            </a:endParaRPr>
          </a:p>
        </p:txBody>
      </p:sp>
      <p:sp>
        <p:nvSpPr>
          <p:cNvPr id="14" name="TextBox 16">
            <a:extLst>
              <a:ext uri="{FF2B5EF4-FFF2-40B4-BE49-F238E27FC236}">
                <a16:creationId xmlns:a16="http://schemas.microsoft.com/office/drawing/2014/main" id="{064CB408-387D-B146-7A5B-AF4A0F81C1A5}"/>
              </a:ext>
            </a:extLst>
          </p:cNvPr>
          <p:cNvSpPr txBox="1"/>
          <p:nvPr/>
        </p:nvSpPr>
        <p:spPr>
          <a:xfrm>
            <a:off x="1069435" y="3162448"/>
            <a:ext cx="16230594" cy="1484575"/>
          </a:xfrm>
          <a:prstGeom prst="rect">
            <a:avLst/>
          </a:prstGeom>
          <a:solidFill>
            <a:schemeClr val="accent1">
              <a:lumMod val="60000"/>
              <a:lumOff val="40000"/>
            </a:schemeClr>
          </a:solidFill>
          <a:ln>
            <a:noFill/>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ormAutofit/>
          </a:bodyPr>
          <a:lstStyle>
            <a:defPPr>
              <a:defRPr lang="en-US"/>
            </a:defPPr>
            <a:lvl1pPr marL="228600" indent="0">
              <a:lnSpc>
                <a:spcPct val="90000"/>
              </a:lnSpc>
              <a:spcBef>
                <a:spcPts val="1000"/>
              </a:spcBef>
              <a:buFont typeface="Arial" panose="020B0604020202020204" pitchFamily="34" charset="0"/>
              <a:buNone/>
              <a:defRPr b="1">
                <a:latin typeface="Public Sans" panose="020B0604020202020204" charset="-7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lv-LV" dirty="0"/>
              <a:t>PROJEKTA MĒRĶIS: </a:t>
            </a:r>
            <a:r>
              <a:rPr lang="lv-LV" b="0" dirty="0"/>
              <a:t>Projekta vispārējais mērķis ir palielināt Zaļā dzelzceļa tūrisma produkta pieejamību, lai apmierinātu dažāda vecuma, fiziskā un garīgā stāvokļa cilvēku vajadzības, kā arī veicināt iekļaujošāku tūrisma pakalpojumu attīstību Igaunijā un Latvijā.</a:t>
            </a:r>
          </a:p>
          <a:p>
            <a:r>
              <a:rPr lang="lv-LV" b="0" dirty="0"/>
              <a:t>Mērķis tiks sasniegts, uzlabojot jau esošās Zaļo dzelzceļu trases un izveidojot jaunus posmus, ņemot vērā dažādas pieejamības problēmas (</a:t>
            </a:r>
            <a:r>
              <a:rPr lang="lv-LV" b="0" dirty="0" err="1"/>
              <a:t>pilotposmi</a:t>
            </a:r>
            <a:r>
              <a:rPr lang="lv-LV" b="0" dirty="0"/>
              <a:t> dažādām mērķa grupu vajadzībām). Tā kā Zaļo dzelzceļu posmi ir garas pārgājienu takas, tie sniedz iespēju aplūkot daudzveidīgu pieejamības spektru un izmēģināt dažādas pieejas garīgās un fiziskās attīstības traucējumiem. </a:t>
            </a:r>
          </a:p>
        </p:txBody>
      </p:sp>
      <p:pic>
        <p:nvPicPr>
          <p:cNvPr id="15" name="Picture 18">
            <a:extLst>
              <a:ext uri="{FF2B5EF4-FFF2-40B4-BE49-F238E27FC236}">
                <a16:creationId xmlns:a16="http://schemas.microsoft.com/office/drawing/2014/main" id="{6C7A4AB2-7E94-A3E9-7D0D-0F1EBE6BF3B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5658"/>
          <a:stretch/>
        </p:blipFill>
        <p:spPr>
          <a:xfrm>
            <a:off x="10094696" y="4869850"/>
            <a:ext cx="3157423" cy="4723938"/>
          </a:xfrm>
          <a:prstGeom prst="rect">
            <a:avLst/>
          </a:prstGeom>
        </p:spPr>
      </p:pic>
    </p:spTree>
    <p:extLst>
      <p:ext uri="{BB962C8B-B14F-4D97-AF65-F5344CB8AC3E}">
        <p14:creationId xmlns:p14="http://schemas.microsoft.com/office/powerpoint/2010/main" val="42088129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06871" y="942975"/>
            <a:ext cx="16230600" cy="1523687"/>
          </a:xfrm>
          <a:prstGeom prst="rect">
            <a:avLst/>
          </a:prstGeom>
        </p:spPr>
        <p:txBody>
          <a:bodyPr lIns="0" tIns="0" rIns="0" bIns="0" rtlCol="0" anchor="t">
            <a:spAutoFit/>
          </a:bodyPr>
          <a:lstStyle/>
          <a:p>
            <a:pPr marL="0" marR="0" lvl="0" indent="0" defTabSz="914400" rtl="0" eaLnBrk="1" fontAlgn="auto" latinLnBrk="0" hangingPunct="1">
              <a:lnSpc>
                <a:spcPct val="90000"/>
              </a:lnSpc>
              <a:spcBef>
                <a:spcPct val="0"/>
              </a:spcBef>
              <a:spcAft>
                <a:spcPts val="0"/>
              </a:spcAft>
              <a:buClrTx/>
              <a:buSzTx/>
              <a:buFontTx/>
              <a:buNone/>
              <a:tabLst/>
              <a:defRPr/>
            </a:pPr>
            <a:r>
              <a:rPr lang="lv-LV" sz="6600" b="1" spc="-360" dirty="0">
                <a:latin typeface="Public Sans" panose="020B0604020202020204" charset="-70"/>
                <a:ea typeface="Calibri" panose="020F0502020204030204" pitchFamily="34" charset="0"/>
                <a:cs typeface="Calibri" panose="020F0502020204030204" pitchFamily="34" charset="0"/>
              </a:rPr>
              <a:t>NOTE</a:t>
            </a:r>
            <a:endParaRPr kumimoji="0" lang="en-US" sz="6600" b="1" i="0" u="none" strike="noStrike" kern="1200" cap="none" spc="-360" normalizeH="0" baseline="0" noProof="0" dirty="0">
              <a:ln>
                <a:noFill/>
              </a:ln>
              <a:effectLst/>
              <a:uLnTx/>
              <a:uFillTx/>
              <a:latin typeface="Public Sans" panose="020B0604020202020204" charset="-70"/>
              <a:ea typeface="Calibri" panose="020F0502020204030204" pitchFamily="34" charset="0"/>
              <a:cs typeface="Calibri" panose="020F0502020204030204" pitchFamily="34" charset="0"/>
            </a:endParaRPr>
          </a:p>
          <a:p>
            <a:pPr>
              <a:lnSpc>
                <a:spcPts val="5200"/>
              </a:lnSpc>
              <a:spcBef>
                <a:spcPct val="0"/>
              </a:spcBef>
            </a:pPr>
            <a:endParaRPr lang="en-US" sz="3714" spc="843" dirty="0">
              <a:latin typeface="Public Sans" panose="020B0604020202020204" charset="-70"/>
            </a:endParaRPr>
          </a:p>
        </p:txBody>
      </p:sp>
      <p:sp>
        <p:nvSpPr>
          <p:cNvPr id="3" name="AutoShape 3"/>
          <p:cNvSpPr/>
          <p:nvPr/>
        </p:nvSpPr>
        <p:spPr>
          <a:xfrm flipV="1">
            <a:off x="1028695" y="1760761"/>
            <a:ext cx="16230594" cy="38509"/>
          </a:xfrm>
          <a:prstGeom prst="line">
            <a:avLst/>
          </a:prstGeom>
          <a:ln w="9525" cap="flat">
            <a:solidFill>
              <a:srgbClr val="2B2C30"/>
            </a:solidFill>
            <a:prstDash val="solid"/>
            <a:headEnd type="none" w="sm" len="sm"/>
            <a:tailEnd type="none" w="sm" len="sm"/>
          </a:ln>
        </p:spPr>
        <p:txBody>
          <a:bodyPr/>
          <a:lstStyle/>
          <a:p>
            <a:endParaRPr lang="lv-LV">
              <a:latin typeface="Public Sans" panose="020B0604020202020204" charset="-70"/>
            </a:endParaRPr>
          </a:p>
        </p:txBody>
      </p:sp>
      <p:sp>
        <p:nvSpPr>
          <p:cNvPr id="14" name="Content Placeholder 2">
            <a:extLst>
              <a:ext uri="{FF2B5EF4-FFF2-40B4-BE49-F238E27FC236}">
                <a16:creationId xmlns:a16="http://schemas.microsoft.com/office/drawing/2014/main" id="{E0D971F4-FB93-D826-35F8-CF932BC4744D}"/>
              </a:ext>
            </a:extLst>
          </p:cNvPr>
          <p:cNvSpPr txBox="1">
            <a:spLocks/>
          </p:cNvSpPr>
          <p:nvPr/>
        </p:nvSpPr>
        <p:spPr>
          <a:xfrm>
            <a:off x="1060848" y="4083703"/>
            <a:ext cx="9564835" cy="5470811"/>
          </a:xfrm>
          <a:prstGeom prst="rect">
            <a:avLst/>
          </a:prstGeom>
        </p:spPr>
        <p:txBody>
          <a:bodyPr vert="horz" lIns="91440" tIns="45720" rIns="91440" bIns="45720" rtlCol="0">
            <a:no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spcBef>
                <a:spcPts val="0"/>
              </a:spcBef>
              <a:buNone/>
            </a:pPr>
            <a:r>
              <a:rPr lang="lv-LV" sz="2000" b="1" spc="-5" dirty="0">
                <a:latin typeface="Public Sans" panose="020B0604020202020204" charset="-70"/>
                <a:cs typeface="Calibri"/>
              </a:rPr>
              <a:t>Nozīmīgākās aktivitātes un rezultāti:</a:t>
            </a:r>
          </a:p>
          <a:p>
            <a:pPr marL="0" indent="0">
              <a:spcBef>
                <a:spcPts val="0"/>
              </a:spcBef>
              <a:buNone/>
            </a:pPr>
            <a:endParaRPr lang="lv-LV" sz="2000" spc="-5" dirty="0">
              <a:latin typeface="Public Sans" panose="020B0604020202020204" charset="-70"/>
              <a:cs typeface="Calibri"/>
            </a:endParaRPr>
          </a:p>
          <a:p>
            <a:pPr>
              <a:spcBef>
                <a:spcPts val="0"/>
              </a:spcBef>
            </a:pPr>
            <a:r>
              <a:rPr lang="lv-LV" sz="2000" spc="-5" dirty="0">
                <a:latin typeface="Public Sans" panose="020B0604020202020204" charset="-70"/>
                <a:cs typeface="Calibri"/>
              </a:rPr>
              <a:t>Jāpiedalās 3 </a:t>
            </a:r>
            <a:r>
              <a:rPr lang="lv-LV" sz="2000" spc="-5" dirty="0" err="1">
                <a:latin typeface="Public Sans" panose="020B0604020202020204" charset="-70"/>
                <a:cs typeface="Calibri"/>
              </a:rPr>
              <a:t>online</a:t>
            </a:r>
            <a:r>
              <a:rPr lang="lv-LV" sz="2000" spc="-5" dirty="0">
                <a:latin typeface="Public Sans" panose="020B0604020202020204" charset="-70"/>
                <a:cs typeface="Calibri"/>
              </a:rPr>
              <a:t> apmācībās (Beļģija, Portugāle, </a:t>
            </a:r>
            <a:r>
              <a:rPr lang="lv-LV" sz="2000" b="1" spc="-5" dirty="0">
                <a:latin typeface="Public Sans" panose="020B0604020202020204" charset="-70"/>
                <a:cs typeface="Calibri"/>
              </a:rPr>
              <a:t>Lietuva</a:t>
            </a:r>
            <a:r>
              <a:rPr lang="lv-LV" sz="2000" spc="-5" dirty="0">
                <a:latin typeface="Public Sans" panose="020B0604020202020204" charset="-70"/>
                <a:cs typeface="Calibri"/>
              </a:rPr>
              <a:t>),</a:t>
            </a:r>
          </a:p>
          <a:p>
            <a:pPr>
              <a:spcBef>
                <a:spcPts val="0"/>
              </a:spcBef>
            </a:pPr>
            <a:r>
              <a:rPr lang="lv-LV" sz="2000" spc="-5" dirty="0">
                <a:latin typeface="Public Sans" panose="020B0604020202020204" charset="-70"/>
                <a:cs typeface="Calibri"/>
              </a:rPr>
              <a:t>Sarīkotas ielas debates par tēmu «Kās es varu mainīt Eiropu!»,</a:t>
            </a:r>
          </a:p>
          <a:p>
            <a:pPr>
              <a:spcBef>
                <a:spcPts val="0"/>
              </a:spcBef>
            </a:pPr>
            <a:r>
              <a:rPr lang="lv-LV" sz="2000" spc="-5" dirty="0">
                <a:latin typeface="Public Sans" panose="020B0604020202020204" charset="-70"/>
                <a:cs typeface="Calibri"/>
              </a:rPr>
              <a:t>Ņemta dalība apmācībās Itālijā, tēma Eiroparlamenta komisijas darbs, lēmumu pieņemšana, priekšlikumu iestrāde likumprojektos,</a:t>
            </a:r>
          </a:p>
          <a:p>
            <a:pPr>
              <a:spcBef>
                <a:spcPts val="0"/>
              </a:spcBef>
            </a:pPr>
            <a:r>
              <a:rPr lang="lv-LV" sz="2000" b="1" spc="-5" dirty="0">
                <a:latin typeface="Public Sans" panose="020B0604020202020204" charset="-70"/>
                <a:cs typeface="Calibri"/>
              </a:rPr>
              <a:t>Ņemta dalība apmācībās Rumānijā</a:t>
            </a:r>
          </a:p>
          <a:p>
            <a:pPr>
              <a:spcBef>
                <a:spcPts val="0"/>
              </a:spcBef>
            </a:pPr>
            <a:r>
              <a:rPr lang="lv-LV" sz="2000" b="1" spc="-5" dirty="0">
                <a:latin typeface="Public Sans" panose="020B0604020202020204" charset="-70"/>
                <a:cs typeface="Calibri"/>
              </a:rPr>
              <a:t>Sagatavoti </a:t>
            </a:r>
            <a:r>
              <a:rPr lang="lv-LV" sz="2000" b="1" spc="-5" dirty="0" err="1">
                <a:latin typeface="Public Sans" panose="020B0604020202020204" charset="-70"/>
                <a:cs typeface="Calibri"/>
              </a:rPr>
              <a:t>podkāsti</a:t>
            </a:r>
            <a:r>
              <a:rPr lang="lv-LV" sz="2000" b="1" spc="-5" dirty="0">
                <a:latin typeface="Public Sans" panose="020B0604020202020204" charset="-70"/>
                <a:cs typeface="Calibri"/>
              </a:rPr>
              <a:t> par Eiropas savienību, </a:t>
            </a:r>
          </a:p>
          <a:p>
            <a:pPr marL="0" indent="0">
              <a:spcBef>
                <a:spcPts val="0"/>
              </a:spcBef>
              <a:buNone/>
            </a:pPr>
            <a:endParaRPr lang="lv-LV" sz="2000" b="1" dirty="0">
              <a:latin typeface="Public Sans" panose="020B0604020202020204" charset="-70"/>
            </a:endParaRPr>
          </a:p>
          <a:p>
            <a:pPr marL="0" indent="0">
              <a:spcBef>
                <a:spcPts val="0"/>
              </a:spcBef>
              <a:buNone/>
            </a:pPr>
            <a:r>
              <a:rPr lang="lv-LV" sz="2000" b="1" dirty="0">
                <a:latin typeface="Public Sans" panose="020B0604020202020204" charset="-70"/>
              </a:rPr>
              <a:t>!!! Uzrunātā tautas daļa dodas uz vēlēšanas iecirkņiem no 6. līdz 9.06.2024. un atdod savu balsi par izvirzītajiem kandidātiem.</a:t>
            </a:r>
          </a:p>
          <a:p>
            <a:pPr marL="0" indent="0" fontAlgn="base">
              <a:lnSpc>
                <a:spcPct val="100000"/>
              </a:lnSpc>
              <a:spcBef>
                <a:spcPts val="0"/>
              </a:spcBef>
              <a:buNone/>
            </a:pPr>
            <a:endParaRPr lang="lv-LV" sz="1800" dirty="0">
              <a:latin typeface="Public Sans" panose="020B0604020202020204" charset="-70"/>
            </a:endParaRPr>
          </a:p>
          <a:p>
            <a:pPr marL="0" indent="0">
              <a:buNone/>
            </a:pPr>
            <a:r>
              <a:rPr lang="lv-LV" sz="1800" dirty="0">
                <a:latin typeface="Public Sans" panose="020B0604020202020204" charset="-70"/>
              </a:rPr>
              <a:t>Projekta vadītāja:  </a:t>
            </a:r>
            <a:r>
              <a:rPr lang="lv-LV" sz="1800" b="1" dirty="0">
                <a:latin typeface="Public Sans" panose="020B0604020202020204" charset="-70"/>
              </a:rPr>
              <a:t>Aija </a:t>
            </a:r>
            <a:r>
              <a:rPr lang="lv-LV" sz="1800" b="1" dirty="0" err="1">
                <a:latin typeface="Public Sans" panose="020B0604020202020204" charset="-70"/>
              </a:rPr>
              <a:t>Neilande</a:t>
            </a:r>
            <a:r>
              <a:rPr lang="lv-LV" sz="1800" b="1" dirty="0">
                <a:latin typeface="Public Sans" panose="020B0604020202020204" charset="-70"/>
              </a:rPr>
              <a:t>, </a:t>
            </a:r>
            <a:r>
              <a:rPr lang="lv-LV" sz="1800" dirty="0">
                <a:latin typeface="Public Sans" panose="020B0604020202020204" charset="-70"/>
              </a:rPr>
              <a:t>26147139, </a:t>
            </a:r>
            <a:r>
              <a:rPr lang="lv-LV" sz="1800" dirty="0" err="1">
                <a:latin typeface="Public Sans" panose="020B0604020202020204" charset="-70"/>
                <a:hlinkClick r:id="rId2"/>
              </a:rPr>
              <a:t>aija.neilande@kurzemeregions.lv</a:t>
            </a:r>
            <a:endParaRPr lang="lv-LV" sz="1800" dirty="0">
              <a:latin typeface="Public Sans" panose="020B0604020202020204" charset="-70"/>
            </a:endParaRPr>
          </a:p>
          <a:p>
            <a:pPr marL="0" indent="0">
              <a:buNone/>
            </a:pPr>
            <a:r>
              <a:rPr lang="lv-LV" sz="1800" dirty="0">
                <a:latin typeface="Public Sans" panose="020B0604020202020204" charset="-70"/>
              </a:rPr>
              <a:t>Atbalsta personās: Laura, Iveta un Zane </a:t>
            </a:r>
            <a:r>
              <a:rPr lang="lv-LV" sz="1800" dirty="0">
                <a:latin typeface="Public Sans" panose="020B0604020202020204" charset="-70"/>
                <a:sym typeface="Wingdings" panose="05000000000000000000" pitchFamily="2" charset="2"/>
              </a:rPr>
              <a:t></a:t>
            </a:r>
            <a:endParaRPr lang="lv-LV" sz="1800" dirty="0">
              <a:latin typeface="Public Sans" panose="020B0604020202020204" charset="-70"/>
            </a:endParaRPr>
          </a:p>
          <a:p>
            <a:pPr marL="0" indent="0" fontAlgn="base">
              <a:lnSpc>
                <a:spcPct val="100000"/>
              </a:lnSpc>
              <a:spcBef>
                <a:spcPts val="0"/>
              </a:spcBef>
              <a:buNone/>
            </a:pPr>
            <a:endParaRPr lang="lv-LV" sz="1800" dirty="0">
              <a:latin typeface="Public Sans" panose="020B0604020202020204" charset="-70"/>
            </a:endParaRPr>
          </a:p>
        </p:txBody>
      </p:sp>
      <p:sp>
        <p:nvSpPr>
          <p:cNvPr id="16" name="AutoShape 2">
            <a:extLst>
              <a:ext uri="{FF2B5EF4-FFF2-40B4-BE49-F238E27FC236}">
                <a16:creationId xmlns:a16="http://schemas.microsoft.com/office/drawing/2014/main" id="{753E2CCA-B663-B473-A116-5B7A8109111F}"/>
              </a:ext>
            </a:extLst>
          </p:cNvPr>
          <p:cNvSpPr>
            <a:spLocks noChangeAspect="1" noChangeArrowheads="1"/>
          </p:cNvSpPr>
          <p:nvPr/>
        </p:nvSpPr>
        <p:spPr bwMode="auto">
          <a:xfrm>
            <a:off x="9006840" y="5006467"/>
            <a:ext cx="389458" cy="38945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ublic Sans" panose="020B0604020202020204" charset="-70"/>
            </a:endParaRPr>
          </a:p>
        </p:txBody>
      </p:sp>
      <p:sp>
        <p:nvSpPr>
          <p:cNvPr id="17" name="TextBox 7">
            <a:extLst>
              <a:ext uri="{FF2B5EF4-FFF2-40B4-BE49-F238E27FC236}">
                <a16:creationId xmlns:a16="http://schemas.microsoft.com/office/drawing/2014/main" id="{9384F001-3CCD-6640-7DB1-A9C192A30DA3}"/>
              </a:ext>
            </a:extLst>
          </p:cNvPr>
          <p:cNvSpPr txBox="1"/>
          <p:nvPr/>
        </p:nvSpPr>
        <p:spPr>
          <a:xfrm>
            <a:off x="1028695" y="2278502"/>
            <a:ext cx="3018299" cy="338554"/>
          </a:xfrm>
          <a:prstGeom prst="rect">
            <a:avLst/>
          </a:prstGeom>
          <a:solidFill>
            <a:schemeClr val="bg2">
              <a:lumMod val="90000"/>
            </a:schemeClr>
          </a:solidFill>
        </p:spPr>
        <p:txBody>
          <a:bodyPr wrap="square" rtlCol="0">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lv-LV" sz="1600" dirty="0">
                <a:latin typeface="Public Sans" panose="020B0604020202020204" charset="-70"/>
              </a:rPr>
              <a:t>01.01.2023. – 30.06.2024.</a:t>
            </a:r>
          </a:p>
        </p:txBody>
      </p:sp>
      <p:sp>
        <p:nvSpPr>
          <p:cNvPr id="18" name="TextBox 8">
            <a:extLst>
              <a:ext uri="{FF2B5EF4-FFF2-40B4-BE49-F238E27FC236}">
                <a16:creationId xmlns:a16="http://schemas.microsoft.com/office/drawing/2014/main" id="{7D848F6B-74DF-3FFB-4EE6-D57F8317F6CE}"/>
              </a:ext>
            </a:extLst>
          </p:cNvPr>
          <p:cNvSpPr txBox="1"/>
          <p:nvPr/>
        </p:nvSpPr>
        <p:spPr>
          <a:xfrm>
            <a:off x="4572000" y="2281996"/>
            <a:ext cx="3025466" cy="369332"/>
          </a:xfrm>
          <a:prstGeom prst="rect">
            <a:avLst/>
          </a:prstGeom>
          <a:solidFill>
            <a:schemeClr val="bg2">
              <a:lumMod val="90000"/>
            </a:schemeClr>
          </a:solidFill>
        </p:spPr>
        <p:txBody>
          <a:bodyPr wrap="square" rtlCol="0">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lv-LV" dirty="0">
                <a:latin typeface="Public Sans" panose="020B0604020202020204" charset="-70"/>
              </a:rPr>
              <a:t>KPR budžets: 2950 EUR</a:t>
            </a:r>
          </a:p>
        </p:txBody>
      </p:sp>
      <p:sp>
        <p:nvSpPr>
          <p:cNvPr id="19" name="TextBox 9">
            <a:extLst>
              <a:ext uri="{FF2B5EF4-FFF2-40B4-BE49-F238E27FC236}">
                <a16:creationId xmlns:a16="http://schemas.microsoft.com/office/drawing/2014/main" id="{4D8F41DF-9FD7-B386-EB32-2EB7A2D9BEB1}"/>
              </a:ext>
            </a:extLst>
          </p:cNvPr>
          <p:cNvSpPr txBox="1"/>
          <p:nvPr/>
        </p:nvSpPr>
        <p:spPr>
          <a:xfrm>
            <a:off x="8122472" y="2271947"/>
            <a:ext cx="4977394" cy="369332"/>
          </a:xfrm>
          <a:prstGeom prst="rect">
            <a:avLst/>
          </a:prstGeom>
          <a:solidFill>
            <a:schemeClr val="bg2">
              <a:lumMod val="90000"/>
            </a:schemeClr>
          </a:solidFill>
        </p:spPr>
        <p:txBody>
          <a:bodyPr wrap="square" rtlCol="0">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lv-LV" dirty="0">
                <a:latin typeface="Public Sans" panose="020B0604020202020204" charset="-70"/>
              </a:rPr>
              <a:t>Vadošais: </a:t>
            </a:r>
            <a:r>
              <a:rPr lang="lv-LV" dirty="0" err="1">
                <a:latin typeface="Public Sans" panose="020B0604020202020204" charset="-70"/>
              </a:rPr>
              <a:t>Fattoria</a:t>
            </a:r>
            <a:r>
              <a:rPr lang="lv-LV" dirty="0">
                <a:latin typeface="Public Sans" panose="020B0604020202020204" charset="-70"/>
              </a:rPr>
              <a:t> </a:t>
            </a:r>
            <a:r>
              <a:rPr lang="lv-LV" dirty="0" err="1">
                <a:latin typeface="Public Sans" panose="020B0604020202020204" charset="-70"/>
              </a:rPr>
              <a:t>Pugliese</a:t>
            </a:r>
            <a:r>
              <a:rPr lang="lv-LV" dirty="0">
                <a:latin typeface="Public Sans" panose="020B0604020202020204" charset="-70"/>
              </a:rPr>
              <a:t> </a:t>
            </a:r>
            <a:r>
              <a:rPr lang="lv-LV" dirty="0" err="1">
                <a:latin typeface="Public Sans" panose="020B0604020202020204" charset="-70"/>
              </a:rPr>
              <a:t>Diffusa</a:t>
            </a:r>
            <a:r>
              <a:rPr lang="lv-LV" dirty="0">
                <a:latin typeface="Public Sans" panose="020B0604020202020204" charset="-70"/>
              </a:rPr>
              <a:t> APS</a:t>
            </a:r>
          </a:p>
        </p:txBody>
      </p:sp>
      <p:sp>
        <p:nvSpPr>
          <p:cNvPr id="20" name="TextBox 12">
            <a:extLst>
              <a:ext uri="{FF2B5EF4-FFF2-40B4-BE49-F238E27FC236}">
                <a16:creationId xmlns:a16="http://schemas.microsoft.com/office/drawing/2014/main" id="{7817CDE3-1E7B-27AA-B777-00F7DC7502FF}"/>
              </a:ext>
            </a:extLst>
          </p:cNvPr>
          <p:cNvSpPr txBox="1"/>
          <p:nvPr/>
        </p:nvSpPr>
        <p:spPr>
          <a:xfrm>
            <a:off x="12537440" y="4523865"/>
            <a:ext cx="3426512" cy="3139321"/>
          </a:xfrm>
          <a:prstGeom prst="rect">
            <a:avLst/>
          </a:prstGeom>
          <a:noFill/>
        </p:spPr>
        <p:txBody>
          <a:bodyPr wrap="square" rtlCol="0">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lv-LV" dirty="0">
              <a:latin typeface="Public Sans" panose="020B0604020202020204" charset="-70"/>
            </a:endParaRPr>
          </a:p>
          <a:p>
            <a:endParaRPr lang="lv-LV" dirty="0">
              <a:latin typeface="Public Sans" panose="020B0604020202020204" charset="-70"/>
            </a:endParaRPr>
          </a:p>
          <a:p>
            <a:endParaRPr lang="lv-LV" dirty="0">
              <a:latin typeface="Public Sans" panose="020B0604020202020204" charset="-70"/>
            </a:endParaRPr>
          </a:p>
          <a:p>
            <a:endParaRPr lang="lv-LV" dirty="0">
              <a:latin typeface="Public Sans" panose="020B0604020202020204" charset="-70"/>
            </a:endParaRPr>
          </a:p>
          <a:p>
            <a:endParaRPr lang="lv-LV" dirty="0">
              <a:latin typeface="Public Sans" panose="020B0604020202020204" charset="-70"/>
            </a:endParaRPr>
          </a:p>
          <a:p>
            <a:r>
              <a:rPr lang="lv-LV" dirty="0">
                <a:latin typeface="Public Sans" panose="020B0604020202020204" charset="-70"/>
              </a:rPr>
              <a:t>			</a:t>
            </a:r>
          </a:p>
          <a:p>
            <a:endParaRPr lang="lv-LV" dirty="0">
              <a:latin typeface="Public Sans" panose="020B0604020202020204" charset="-70"/>
            </a:endParaRPr>
          </a:p>
          <a:p>
            <a:endParaRPr lang="lv-LV" dirty="0">
              <a:latin typeface="Public Sans" panose="020B0604020202020204" charset="-70"/>
            </a:endParaRPr>
          </a:p>
          <a:p>
            <a:endParaRPr lang="lv-LV" dirty="0">
              <a:latin typeface="Public Sans" panose="020B0604020202020204" charset="-70"/>
            </a:endParaRPr>
          </a:p>
          <a:p>
            <a:endParaRPr lang="lv-LV" dirty="0">
              <a:latin typeface="Public Sans" panose="020B0604020202020204" charset="-70"/>
            </a:endParaRPr>
          </a:p>
          <a:p>
            <a:endParaRPr lang="lv-LV" dirty="0">
              <a:latin typeface="Public Sans" panose="020B0604020202020204" charset="-70"/>
            </a:endParaRPr>
          </a:p>
        </p:txBody>
      </p:sp>
      <p:sp>
        <p:nvSpPr>
          <p:cNvPr id="21" name="TextBox 16">
            <a:extLst>
              <a:ext uri="{FF2B5EF4-FFF2-40B4-BE49-F238E27FC236}">
                <a16:creationId xmlns:a16="http://schemas.microsoft.com/office/drawing/2014/main" id="{2C0E9ED3-5956-2F52-3BEB-B109F055C377}"/>
              </a:ext>
            </a:extLst>
          </p:cNvPr>
          <p:cNvSpPr txBox="1"/>
          <p:nvPr/>
        </p:nvSpPr>
        <p:spPr>
          <a:xfrm>
            <a:off x="1035952" y="3013607"/>
            <a:ext cx="15913498" cy="646331"/>
          </a:xfrm>
          <a:prstGeom prst="rect">
            <a:avLst/>
          </a:prstGeom>
          <a:solidFill>
            <a:schemeClr val="accent1">
              <a:lumMod val="60000"/>
              <a:lumOff val="40000"/>
            </a:schemeClr>
          </a:solidFill>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defPPr>
              <a:defRPr lang="lv-LV"/>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lv-LV" b="1" dirty="0">
                <a:latin typeface="Public Sans" panose="020B0604020202020204" charset="-70"/>
              </a:rPr>
              <a:t>PROJEKTA MĒRĶIS: </a:t>
            </a:r>
            <a:r>
              <a:rPr lang="lv-LV" dirty="0">
                <a:latin typeface="Public Sans" panose="020B0604020202020204" charset="-70"/>
              </a:rPr>
              <a:t>aicināt jauniešus un visus Eiropas, Latvijas iedzīvotājus piedalīties Eiroparlamenta vēlēšanās. Kā arī stāstīt par to kā Eiropas parlaments strādā, kā mēs kā iedzīvotāji, ES pilsoņi varam to ietekmēt. </a:t>
            </a:r>
          </a:p>
        </p:txBody>
      </p:sp>
      <p:pic>
        <p:nvPicPr>
          <p:cNvPr id="22" name="Content Placeholder 3">
            <a:extLst>
              <a:ext uri="{FF2B5EF4-FFF2-40B4-BE49-F238E27FC236}">
                <a16:creationId xmlns:a16="http://schemas.microsoft.com/office/drawing/2014/main" id="{BD68F29F-815A-8877-1634-BB8A4A25A4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99866" y="762415"/>
            <a:ext cx="4478944" cy="1658690"/>
          </a:xfrm>
          <a:prstGeom prst="rect">
            <a:avLst/>
          </a:prstGeom>
        </p:spPr>
      </p:pic>
      <p:pic>
        <p:nvPicPr>
          <p:cNvPr id="23" name="Content Placeholder 3">
            <a:extLst>
              <a:ext uri="{FF2B5EF4-FFF2-40B4-BE49-F238E27FC236}">
                <a16:creationId xmlns:a16="http://schemas.microsoft.com/office/drawing/2014/main" id="{9A810690-FED4-96F5-4F20-12ECDAF1AD85}"/>
              </a:ext>
            </a:extLst>
          </p:cNvPr>
          <p:cNvPicPr>
            <a:picLocks noGrp="1" noChangeAspect="1"/>
          </p:cNvPicPr>
          <p:nvPr/>
        </p:nvPicPr>
        <p:blipFill rotWithShape="1">
          <a:blip r:embed="rId4" cstate="print">
            <a:extLst>
              <a:ext uri="{28A0092B-C50C-407E-A947-70E740481C1C}">
                <a14:useLocalDpi xmlns:a14="http://schemas.microsoft.com/office/drawing/2010/main" val="0"/>
              </a:ext>
            </a:extLst>
          </a:blip>
          <a:srcRect l="-2405" t="6350" r="287" b="16380"/>
          <a:stretch/>
        </p:blipFill>
        <p:spPr>
          <a:xfrm>
            <a:off x="11201400" y="4209635"/>
            <a:ext cx="5763260" cy="5814539"/>
          </a:xfrm>
          <a:prstGeom prst="rect">
            <a:avLst/>
          </a:prstGeom>
        </p:spPr>
      </p:pic>
    </p:spTree>
    <p:extLst>
      <p:ext uri="{BB962C8B-B14F-4D97-AF65-F5344CB8AC3E}">
        <p14:creationId xmlns:p14="http://schemas.microsoft.com/office/powerpoint/2010/main" val="32057665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06871" y="942975"/>
            <a:ext cx="16230600" cy="1523687"/>
          </a:xfrm>
          <a:prstGeom prst="rect">
            <a:avLst/>
          </a:prstGeom>
        </p:spPr>
        <p:txBody>
          <a:bodyPr lIns="0" tIns="0" rIns="0" bIns="0" rtlCol="0" anchor="t">
            <a:spAutoFit/>
          </a:bodyPr>
          <a:lstStyle/>
          <a:p>
            <a:pPr marL="0" marR="0" lvl="0" indent="0" defTabSz="914400" rtl="0" eaLnBrk="1" fontAlgn="auto" latinLnBrk="0" hangingPunct="1">
              <a:lnSpc>
                <a:spcPct val="90000"/>
              </a:lnSpc>
              <a:spcBef>
                <a:spcPct val="0"/>
              </a:spcBef>
              <a:spcAft>
                <a:spcPts val="0"/>
              </a:spcAft>
              <a:buClrTx/>
              <a:buSzTx/>
              <a:buFontTx/>
              <a:buNone/>
              <a:tabLst/>
              <a:defRPr/>
            </a:pPr>
            <a:r>
              <a:rPr lang="lv-LV" sz="6600" b="1" spc="-360" dirty="0" err="1">
                <a:latin typeface="Public Sans" panose="020B0604020202020204" charset="-70"/>
                <a:ea typeface="Calibri" panose="020F0502020204030204" pitchFamily="34" charset="0"/>
                <a:cs typeface="Calibri" panose="020F0502020204030204" pitchFamily="34" charset="0"/>
              </a:rPr>
              <a:t>SuRuMo</a:t>
            </a:r>
            <a:endParaRPr kumimoji="0" lang="en-US" sz="6600" b="1" i="0" u="none" strike="noStrike" kern="1200" cap="none" spc="-360" normalizeH="0" baseline="0" noProof="0" dirty="0">
              <a:ln>
                <a:noFill/>
              </a:ln>
              <a:effectLst/>
              <a:uLnTx/>
              <a:uFillTx/>
              <a:latin typeface="Public Sans" panose="020B0604020202020204" charset="-70"/>
              <a:ea typeface="Calibri" panose="020F0502020204030204" pitchFamily="34" charset="0"/>
              <a:cs typeface="Calibri" panose="020F0502020204030204" pitchFamily="34" charset="0"/>
            </a:endParaRPr>
          </a:p>
          <a:p>
            <a:pPr>
              <a:lnSpc>
                <a:spcPts val="5200"/>
              </a:lnSpc>
              <a:spcBef>
                <a:spcPct val="0"/>
              </a:spcBef>
            </a:pPr>
            <a:endParaRPr lang="en-US" sz="3714" spc="843" dirty="0">
              <a:latin typeface="Public Sans" panose="020B0604020202020204" charset="-70"/>
            </a:endParaRPr>
          </a:p>
        </p:txBody>
      </p:sp>
      <p:sp>
        <p:nvSpPr>
          <p:cNvPr id="3" name="AutoShape 3"/>
          <p:cNvSpPr/>
          <p:nvPr/>
        </p:nvSpPr>
        <p:spPr>
          <a:xfrm flipV="1">
            <a:off x="1028695" y="1760761"/>
            <a:ext cx="16230594" cy="38509"/>
          </a:xfrm>
          <a:prstGeom prst="line">
            <a:avLst/>
          </a:prstGeom>
          <a:ln w="9525" cap="flat">
            <a:solidFill>
              <a:srgbClr val="2B2C30"/>
            </a:solidFill>
            <a:prstDash val="solid"/>
            <a:headEnd type="none" w="sm" len="sm"/>
            <a:tailEnd type="none" w="sm" len="sm"/>
          </a:ln>
        </p:spPr>
        <p:txBody>
          <a:bodyPr/>
          <a:lstStyle/>
          <a:p>
            <a:endParaRPr lang="lv-LV">
              <a:latin typeface="Public Sans" panose="020B0604020202020204" charset="-70"/>
            </a:endParaRPr>
          </a:p>
        </p:txBody>
      </p:sp>
      <p:sp>
        <p:nvSpPr>
          <p:cNvPr id="4" name="Content Placeholder 2">
            <a:extLst>
              <a:ext uri="{FF2B5EF4-FFF2-40B4-BE49-F238E27FC236}">
                <a16:creationId xmlns:a16="http://schemas.microsoft.com/office/drawing/2014/main" id="{E0D971F4-FB93-D826-35F8-CF932BC4744D}"/>
              </a:ext>
            </a:extLst>
          </p:cNvPr>
          <p:cNvSpPr>
            <a:spLocks noGrp="1"/>
          </p:cNvSpPr>
          <p:nvPr/>
        </p:nvSpPr>
        <p:spPr>
          <a:xfrm>
            <a:off x="1113622" y="4067277"/>
            <a:ext cx="7325976" cy="56384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lv-LV" sz="1800" spc="-5" dirty="0">
              <a:latin typeface="Public Sans" panose="020B0604020202020204" charset="-70"/>
              <a:cs typeface="Calibri"/>
            </a:endParaRPr>
          </a:p>
          <a:p>
            <a:pPr marL="0" indent="0">
              <a:spcBef>
                <a:spcPts val="0"/>
              </a:spcBef>
              <a:buNone/>
            </a:pPr>
            <a:r>
              <a:rPr lang="lv-LV" sz="1800" spc="-5" dirty="0">
                <a:latin typeface="Public Sans" panose="020B0604020202020204" charset="-70"/>
                <a:cs typeface="Calibri"/>
              </a:rPr>
              <a:t>Nozīmīgākās aktivitātes un rezultāti:</a:t>
            </a:r>
          </a:p>
          <a:p>
            <a:pPr marL="0" indent="0">
              <a:lnSpc>
                <a:spcPct val="100000"/>
              </a:lnSpc>
              <a:spcBef>
                <a:spcPts val="0"/>
              </a:spcBef>
              <a:buNone/>
            </a:pPr>
            <a:endParaRPr lang="lv-LV" sz="1800" spc="-5" dirty="0">
              <a:latin typeface="Public Sans" panose="020B0604020202020204" charset="-70"/>
              <a:cs typeface="Calibri"/>
            </a:endParaRPr>
          </a:p>
          <a:p>
            <a:r>
              <a:rPr lang="lv-LV" sz="1800" dirty="0">
                <a:latin typeface="Public Sans" panose="020B0604020202020204" charset="-70"/>
              </a:rPr>
              <a:t> </a:t>
            </a:r>
            <a:r>
              <a:rPr lang="lv-LV" sz="1800" spc="-5" dirty="0">
                <a:latin typeface="Public Sans" panose="020B0604020202020204" charset="-70"/>
                <a:cs typeface="Calibri"/>
              </a:rPr>
              <a:t>Veikt anketu apkopošanu un rezultātu analīzi, iesniegt vadošam partnerim-zviedriem apkopojumu anketā;</a:t>
            </a:r>
          </a:p>
          <a:p>
            <a:r>
              <a:rPr lang="lv-LV" sz="1800" b="1" spc="-5" dirty="0">
                <a:latin typeface="Public Sans" panose="020B0604020202020204" charset="-70"/>
                <a:cs typeface="Calibri"/>
              </a:rPr>
              <a:t>Tikšanās klātienē ar </a:t>
            </a:r>
            <a:r>
              <a:rPr lang="lv-LV" sz="1800" b="1" spc="-5" dirty="0" err="1">
                <a:latin typeface="Public Sans" panose="020B0604020202020204" charset="-70"/>
                <a:cs typeface="Calibri"/>
              </a:rPr>
              <a:t>pilotvietu</a:t>
            </a:r>
            <a:r>
              <a:rPr lang="lv-LV" sz="1800" b="1" spc="-5" dirty="0">
                <a:latin typeface="Public Sans" panose="020B0604020202020204" charset="-70"/>
                <a:cs typeface="Calibri"/>
              </a:rPr>
              <a:t> iedzīvotājiem</a:t>
            </a:r>
            <a:r>
              <a:rPr lang="lv-LV" sz="1800" spc="-5" dirty="0">
                <a:latin typeface="Public Sans" panose="020B0604020202020204" charset="-70"/>
                <a:cs typeface="Calibri"/>
              </a:rPr>
              <a:t>, projekta prezentācija, viedokļu uzklausīšana, papildus anketēšana;</a:t>
            </a:r>
          </a:p>
          <a:p>
            <a:r>
              <a:rPr lang="lv-LV" sz="1800" spc="-5" dirty="0">
                <a:latin typeface="Public Sans" panose="020B0604020202020204" charset="-70"/>
                <a:cs typeface="Calibri"/>
              </a:rPr>
              <a:t>Regulāra, vismaz 1 reizi mēnesī, darba grupas tikšanās, plānoto darbu noteikšana;</a:t>
            </a:r>
          </a:p>
          <a:p>
            <a:r>
              <a:rPr lang="lv-LV" sz="1800" b="1" spc="-5" dirty="0">
                <a:latin typeface="Public Sans" panose="020B0604020202020204" charset="-70"/>
                <a:cs typeface="Calibri"/>
              </a:rPr>
              <a:t>Datu</a:t>
            </a:r>
            <a:r>
              <a:rPr lang="lv-LV" sz="1800" spc="-5" dirty="0">
                <a:latin typeface="Public Sans" panose="020B0604020202020204" charset="-70"/>
                <a:cs typeface="Calibri"/>
              </a:rPr>
              <a:t>, par izvirzītām </a:t>
            </a:r>
            <a:r>
              <a:rPr lang="lv-LV" sz="1800" spc="-5" dirty="0" err="1">
                <a:latin typeface="Public Sans" panose="020B0604020202020204" charset="-70"/>
                <a:cs typeface="Calibri"/>
              </a:rPr>
              <a:t>pilotvietām</a:t>
            </a:r>
            <a:r>
              <a:rPr lang="lv-LV" sz="1800" spc="-5" dirty="0">
                <a:latin typeface="Public Sans" panose="020B0604020202020204" charset="-70"/>
                <a:cs typeface="Calibri"/>
              </a:rPr>
              <a:t>, vākšana un apkopošana, </a:t>
            </a:r>
            <a:r>
              <a:rPr lang="lv-LV" sz="1800" b="1" spc="-5" dirty="0">
                <a:latin typeface="Public Sans" panose="020B0604020202020204" charset="-70"/>
                <a:cs typeface="Calibri"/>
              </a:rPr>
              <a:t>analīze</a:t>
            </a:r>
            <a:r>
              <a:rPr lang="lv-LV" sz="1800" spc="-5" dirty="0">
                <a:latin typeface="Public Sans" panose="020B0604020202020204" charset="-70"/>
                <a:cs typeface="Calibri"/>
              </a:rPr>
              <a:t>;</a:t>
            </a:r>
          </a:p>
          <a:p>
            <a:r>
              <a:rPr lang="lv-LV" sz="1800" spc="-5" dirty="0">
                <a:latin typeface="Public Sans" panose="020B0604020202020204" charset="-70"/>
                <a:cs typeface="Calibri"/>
              </a:rPr>
              <a:t>Regulāra </a:t>
            </a:r>
            <a:r>
              <a:rPr lang="lv-LV" sz="1800" b="1" spc="-5" dirty="0">
                <a:latin typeface="Public Sans" panose="020B0604020202020204" charset="-70"/>
                <a:cs typeface="Calibri"/>
              </a:rPr>
              <a:t>komunikācija</a:t>
            </a:r>
            <a:r>
              <a:rPr lang="lv-LV" sz="1800" spc="-5" dirty="0">
                <a:latin typeface="Public Sans" panose="020B0604020202020204" charset="-70"/>
                <a:cs typeface="Calibri"/>
              </a:rPr>
              <a:t> ar vadošo partneri;</a:t>
            </a:r>
          </a:p>
          <a:p>
            <a:r>
              <a:rPr lang="lv-LV" sz="1800" b="1" spc="-5" dirty="0">
                <a:latin typeface="Public Sans" panose="020B0604020202020204" charset="-70"/>
                <a:cs typeface="Calibri"/>
              </a:rPr>
              <a:t>Iepazīšanās ar pieredzi</a:t>
            </a:r>
            <a:r>
              <a:rPr lang="lv-LV" sz="1800" spc="-5" dirty="0">
                <a:latin typeface="Public Sans" panose="020B0604020202020204" charset="-70"/>
                <a:cs typeface="Calibri"/>
              </a:rPr>
              <a:t> citos transporta jomas projektos.</a:t>
            </a:r>
          </a:p>
        </p:txBody>
      </p:sp>
      <p:sp>
        <p:nvSpPr>
          <p:cNvPr id="6" name="AutoShape 2">
            <a:extLst>
              <a:ext uri="{FF2B5EF4-FFF2-40B4-BE49-F238E27FC236}">
                <a16:creationId xmlns:a16="http://schemas.microsoft.com/office/drawing/2014/main" id="{753E2CCA-B663-B473-A116-5B7A8109111F}"/>
              </a:ext>
            </a:extLst>
          </p:cNvPr>
          <p:cNvSpPr>
            <a:spLocks noChangeAspect="1" noChangeArrowheads="1"/>
          </p:cNvSpPr>
          <p:nvPr/>
        </p:nvSpPr>
        <p:spPr bwMode="auto">
          <a:xfrm>
            <a:off x="9072173" y="4968941"/>
            <a:ext cx="461662" cy="46166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ublic Sans" panose="020B0604020202020204" charset="-70"/>
            </a:endParaRPr>
          </a:p>
        </p:txBody>
      </p:sp>
      <p:sp>
        <p:nvSpPr>
          <p:cNvPr id="7" name="TextBox 5">
            <a:extLst>
              <a:ext uri="{FF2B5EF4-FFF2-40B4-BE49-F238E27FC236}">
                <a16:creationId xmlns:a16="http://schemas.microsoft.com/office/drawing/2014/main" id="{198292BA-0398-CC2E-8CD8-7AC1E85C3C35}"/>
              </a:ext>
            </a:extLst>
          </p:cNvPr>
          <p:cNvSpPr txBox="1"/>
          <p:nvPr/>
        </p:nvSpPr>
        <p:spPr>
          <a:xfrm>
            <a:off x="14020800" y="3773204"/>
            <a:ext cx="3647131" cy="5539978"/>
          </a:xfrm>
          <a:prstGeom prst="rect">
            <a:avLst/>
          </a:prstGeom>
          <a:noFill/>
        </p:spPr>
        <p:txBody>
          <a:bodyPr wrap="square" rtlCol="0">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dirty="0">
              <a:ln>
                <a:noFill/>
              </a:ln>
              <a:solidFill>
                <a:prstClr val="black"/>
              </a:solidFill>
              <a:effectLst/>
              <a:uLnTx/>
              <a:uFillTx/>
              <a:latin typeface="Public Sans" panose="020B0604020202020204" charset="-7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lv-LV" dirty="0">
              <a:solidFill>
                <a:prstClr val="black"/>
              </a:solidFill>
              <a:latin typeface="Public Sans" panose="020B0604020202020204" charset="-7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dirty="0">
              <a:ln>
                <a:noFill/>
              </a:ln>
              <a:solidFill>
                <a:prstClr val="black"/>
              </a:solidFill>
              <a:effectLst/>
              <a:uLnTx/>
              <a:uFillTx/>
              <a:latin typeface="Public Sans" panose="020B0604020202020204" charset="-7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dirty="0">
              <a:ln>
                <a:noFill/>
              </a:ln>
              <a:solidFill>
                <a:prstClr val="black"/>
              </a:solidFill>
              <a:effectLst/>
              <a:uLnTx/>
              <a:uFillTx/>
              <a:latin typeface="Public Sans" panose="020B0604020202020204" charset="-7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dirty="0">
              <a:ln>
                <a:noFill/>
              </a:ln>
              <a:solidFill>
                <a:prstClr val="black"/>
              </a:solidFill>
              <a:effectLst/>
              <a:uLnTx/>
              <a:uFillTx/>
              <a:latin typeface="Public Sans" panose="020B0604020202020204" charset="-7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dirty="0">
              <a:ln>
                <a:noFill/>
              </a:ln>
              <a:solidFill>
                <a:prstClr val="black"/>
              </a:solidFill>
              <a:effectLst/>
              <a:uLnTx/>
              <a:uFillTx/>
              <a:latin typeface="Public Sans" panose="020B0604020202020204" charset="-7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dirty="0">
              <a:ln>
                <a:noFill/>
              </a:ln>
              <a:solidFill>
                <a:prstClr val="black"/>
              </a:solidFill>
              <a:effectLst/>
              <a:uLnTx/>
              <a:uFillTx/>
              <a:latin typeface="Public Sans" panose="020B0604020202020204" charset="-7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800" b="0" i="0" u="none" strike="noStrike" kern="1200" cap="none" spc="0" normalizeH="0" baseline="0" noProof="0" dirty="0">
                <a:ln>
                  <a:noFill/>
                </a:ln>
                <a:solidFill>
                  <a:prstClr val="black"/>
                </a:solidFill>
                <a:effectLst/>
                <a:uLnTx/>
                <a:uFillTx/>
                <a:latin typeface="Public Sans" panose="020B0604020202020204" charset="-70"/>
                <a:hlinkClick r:id="rId2"/>
              </a:rPr>
              <a:t>https://www.kurzemesregions.lv/projekti/pievilciga-dzives-vide/surumo/</a:t>
            </a:r>
            <a:r>
              <a:rPr kumimoji="0" lang="lv-LV" sz="1800" b="0" i="0" u="none" strike="noStrike" kern="1200" cap="none" spc="0" normalizeH="0" baseline="0" noProof="0" dirty="0">
                <a:ln>
                  <a:noFill/>
                </a:ln>
                <a:solidFill>
                  <a:prstClr val="black"/>
                </a:solidFill>
                <a:effectLst/>
                <a:uLnTx/>
                <a:uFillTx/>
                <a:latin typeface="Public Sans" panose="020B0604020202020204" charset="-7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dirty="0">
              <a:ln>
                <a:noFill/>
              </a:ln>
              <a:solidFill>
                <a:prstClr val="black"/>
              </a:solidFill>
              <a:effectLst/>
              <a:uLnTx/>
              <a:uFillTx/>
              <a:latin typeface="Public Sans" panose="020B0604020202020204" charset="-7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lv-LV" dirty="0">
              <a:solidFill>
                <a:prstClr val="black"/>
              </a:solidFill>
              <a:latin typeface="Public Sans" panose="020B0604020202020204" charset="-7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dirty="0">
              <a:ln>
                <a:noFill/>
              </a:ln>
              <a:solidFill>
                <a:prstClr val="black"/>
              </a:solidFill>
              <a:effectLst/>
              <a:uLnTx/>
              <a:uFillTx/>
              <a:latin typeface="Public Sans" panose="020B0604020202020204" charset="-7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lv-LV" dirty="0">
              <a:solidFill>
                <a:prstClr val="black"/>
              </a:solidFill>
              <a:latin typeface="Public Sans" panose="020B0604020202020204" charset="-7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800" b="0" i="0" u="none" strike="noStrike" kern="1200" cap="none" spc="0" normalizeH="0" baseline="0" noProof="0" dirty="0">
                <a:ln>
                  <a:noFill/>
                </a:ln>
                <a:solidFill>
                  <a:prstClr val="black"/>
                </a:solidFill>
                <a:effectLst/>
                <a:uLnTx/>
                <a:uFillTx/>
                <a:latin typeface="Public Sans" panose="020B0604020202020204" charset="-70"/>
              </a:rPr>
              <a:t>Projekta vadītāja:</a:t>
            </a:r>
          </a:p>
          <a:p>
            <a:pPr marL="0" marR="0" lvl="0" indent="0" algn="l" defTabSz="914400" rtl="0" eaLnBrk="1" fontAlgn="auto" latinLnBrk="0" hangingPunct="1">
              <a:lnSpc>
                <a:spcPct val="100000"/>
              </a:lnSpc>
              <a:spcBef>
                <a:spcPts val="0"/>
              </a:spcBef>
              <a:spcAft>
                <a:spcPts val="0"/>
              </a:spcAft>
              <a:buClrTx/>
              <a:buSzTx/>
              <a:buFontTx/>
              <a:buNone/>
              <a:tabLst/>
              <a:defRPr/>
            </a:pPr>
            <a:r>
              <a:rPr lang="lv-LV" dirty="0">
                <a:solidFill>
                  <a:prstClr val="black"/>
                </a:solidFill>
                <a:latin typeface="Public Sans" panose="020B0604020202020204" charset="-70"/>
              </a:rPr>
              <a:t>Vizma Ģēģere</a:t>
            </a:r>
            <a:endParaRPr kumimoji="0" lang="lv-LV" sz="1800" b="0" i="0" u="none" strike="noStrike" kern="1200" cap="none" spc="0" normalizeH="0" baseline="0" noProof="0" dirty="0">
              <a:ln>
                <a:noFill/>
              </a:ln>
              <a:solidFill>
                <a:prstClr val="black"/>
              </a:solidFill>
              <a:effectLst/>
              <a:uLnTx/>
              <a:uFillTx/>
              <a:latin typeface="Public Sans" panose="020B0604020202020204" charset="-7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800" b="0" i="0" u="none" strike="noStrike" kern="1200" cap="none" spc="0" normalizeH="0" baseline="0" noProof="0" dirty="0">
                <a:ln>
                  <a:noFill/>
                </a:ln>
                <a:solidFill>
                  <a:prstClr val="black"/>
                </a:solidFill>
                <a:effectLst/>
                <a:uLnTx/>
                <a:uFillTx/>
                <a:latin typeface="Public Sans" panose="020B0604020202020204" charset="-70"/>
              </a:rPr>
              <a:t>Tālrunis</a:t>
            </a:r>
            <a:r>
              <a:rPr lang="lv-LV" dirty="0">
                <a:solidFill>
                  <a:prstClr val="black"/>
                </a:solidFill>
                <a:latin typeface="Public Sans" panose="020B0604020202020204" charset="-70"/>
              </a:rPr>
              <a:t>: 29129385</a:t>
            </a:r>
            <a:r>
              <a:rPr kumimoji="0" lang="lv-LV" sz="1800" b="0" i="0" u="none" strike="noStrike" kern="1200" cap="none" spc="0" normalizeH="0" baseline="0" noProof="0" dirty="0">
                <a:ln>
                  <a:noFill/>
                </a:ln>
                <a:solidFill>
                  <a:prstClr val="black"/>
                </a:solidFill>
                <a:effectLst/>
                <a:uLnTx/>
                <a:uFillTx/>
                <a:latin typeface="Public Sans" panose="020B0604020202020204" charset="-7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800" b="0" i="0" u="none" strike="noStrike" kern="1200" cap="none" spc="0" normalizeH="0" baseline="0" noProof="0" dirty="0">
                <a:ln>
                  <a:noFill/>
                </a:ln>
                <a:solidFill>
                  <a:prstClr val="black"/>
                </a:solidFill>
                <a:effectLst/>
                <a:uLnTx/>
                <a:uFillTx/>
                <a:latin typeface="Public Sans" panose="020B0604020202020204" charset="-70"/>
              </a:rPr>
              <a:t>E-pasts:</a:t>
            </a: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dirty="0">
                <a:solidFill>
                  <a:prstClr val="black"/>
                </a:solidFill>
                <a:latin typeface="Public Sans" panose="020B0604020202020204" charset="-70"/>
              </a:rPr>
              <a:t>vizma.gegere@kurzemesregions.lv</a:t>
            </a:r>
            <a:endParaRPr kumimoji="0" lang="lv-LV" sz="1200" b="0" i="0" u="none" strike="noStrike" kern="1200" cap="none" spc="0" normalizeH="0" baseline="0" noProof="0" dirty="0">
              <a:ln>
                <a:noFill/>
              </a:ln>
              <a:solidFill>
                <a:prstClr val="black"/>
              </a:solidFill>
              <a:effectLst/>
              <a:uLnTx/>
              <a:uFillTx/>
              <a:latin typeface="Public Sans" panose="020B0604020202020204" charset="-7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dirty="0">
              <a:ln>
                <a:noFill/>
              </a:ln>
              <a:solidFill>
                <a:prstClr val="black"/>
              </a:solidFill>
              <a:effectLst/>
              <a:uLnTx/>
              <a:uFillTx/>
              <a:latin typeface="Public Sans" panose="020B0604020202020204" charset="-70"/>
            </a:endParaRPr>
          </a:p>
        </p:txBody>
      </p:sp>
      <p:sp>
        <p:nvSpPr>
          <p:cNvPr id="8" name="TextBox 6">
            <a:extLst>
              <a:ext uri="{FF2B5EF4-FFF2-40B4-BE49-F238E27FC236}">
                <a16:creationId xmlns:a16="http://schemas.microsoft.com/office/drawing/2014/main" id="{9384F001-3CCD-6640-7DB1-A9C192A30DA3}"/>
              </a:ext>
            </a:extLst>
          </p:cNvPr>
          <p:cNvSpPr txBox="1"/>
          <p:nvPr/>
        </p:nvSpPr>
        <p:spPr>
          <a:xfrm>
            <a:off x="1028695" y="2409242"/>
            <a:ext cx="3924127" cy="369332"/>
          </a:xfrm>
          <a:prstGeom prst="rect">
            <a:avLst/>
          </a:prstGeom>
          <a:solidFill>
            <a:schemeClr val="bg2">
              <a:lumMod val="90000"/>
            </a:schemeClr>
          </a:solidFill>
        </p:spPr>
        <p:txBody>
          <a:bodyPr wrap="square" rtlCol="0">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noProof="0" dirty="0">
                <a:solidFill>
                  <a:prstClr val="black"/>
                </a:solidFill>
                <a:latin typeface="Public Sans" panose="020B0604020202020204" charset="-70"/>
              </a:rPr>
              <a:t>01</a:t>
            </a:r>
            <a:r>
              <a:rPr kumimoji="0" lang="lv-LV" sz="1800" b="0" i="0" u="none" strike="noStrike" kern="1200" cap="none" spc="0" normalizeH="0" baseline="0" noProof="0" dirty="0">
                <a:ln>
                  <a:noFill/>
                </a:ln>
                <a:solidFill>
                  <a:prstClr val="black"/>
                </a:solidFill>
                <a:effectLst/>
                <a:uLnTx/>
                <a:uFillTx/>
                <a:latin typeface="Public Sans" panose="020B0604020202020204" charset="-70"/>
              </a:rPr>
              <a:t>.05.2023 – 30.09.2026</a:t>
            </a:r>
          </a:p>
        </p:txBody>
      </p:sp>
      <p:sp>
        <p:nvSpPr>
          <p:cNvPr id="9" name="TextBox 7">
            <a:extLst>
              <a:ext uri="{FF2B5EF4-FFF2-40B4-BE49-F238E27FC236}">
                <a16:creationId xmlns:a16="http://schemas.microsoft.com/office/drawing/2014/main" id="{7D848F6B-74DF-3FFB-4EE6-D57F8317F6CE}"/>
              </a:ext>
            </a:extLst>
          </p:cNvPr>
          <p:cNvSpPr txBox="1"/>
          <p:nvPr/>
        </p:nvSpPr>
        <p:spPr>
          <a:xfrm>
            <a:off x="5596638" y="2409242"/>
            <a:ext cx="4527838" cy="369332"/>
          </a:xfrm>
          <a:prstGeom prst="rect">
            <a:avLst/>
          </a:prstGeom>
          <a:solidFill>
            <a:schemeClr val="bg2">
              <a:lumMod val="90000"/>
            </a:schemeClr>
          </a:solidFill>
        </p:spPr>
        <p:txBody>
          <a:bodyPr wrap="square" rtlCol="0">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800" b="0" i="0" u="none" strike="noStrike" kern="1200" cap="none" spc="0" normalizeH="0" baseline="0" noProof="0" dirty="0">
                <a:ln>
                  <a:noFill/>
                </a:ln>
                <a:solidFill>
                  <a:prstClr val="black"/>
                </a:solidFill>
                <a:effectLst/>
                <a:uLnTx/>
                <a:uFillTx/>
                <a:latin typeface="Public Sans" panose="020B0604020202020204" charset="-70"/>
              </a:rPr>
              <a:t>KPR budžets: </a:t>
            </a:r>
            <a:r>
              <a:rPr lang="lv-LV" dirty="0">
                <a:solidFill>
                  <a:prstClr val="black"/>
                </a:solidFill>
                <a:latin typeface="Public Sans" panose="020B0604020202020204" charset="-70"/>
              </a:rPr>
              <a:t>337, 701.60</a:t>
            </a:r>
            <a:r>
              <a:rPr kumimoji="0" lang="lv-LV" sz="1800" b="0" i="0" u="none" strike="noStrike" kern="1200" cap="none" spc="0" normalizeH="0" baseline="0" noProof="0" dirty="0">
                <a:ln>
                  <a:noFill/>
                </a:ln>
                <a:solidFill>
                  <a:prstClr val="black"/>
                </a:solidFill>
                <a:effectLst/>
                <a:uLnTx/>
                <a:uFillTx/>
                <a:latin typeface="Public Sans" panose="020B0604020202020204" charset="-70"/>
              </a:rPr>
              <a:t> EUR</a:t>
            </a:r>
          </a:p>
        </p:txBody>
      </p:sp>
      <p:sp>
        <p:nvSpPr>
          <p:cNvPr id="10" name="TextBox 12">
            <a:extLst>
              <a:ext uri="{FF2B5EF4-FFF2-40B4-BE49-F238E27FC236}">
                <a16:creationId xmlns:a16="http://schemas.microsoft.com/office/drawing/2014/main" id="{4D8F41DF-9FD7-B386-EB32-2EB7A2D9BEB1}"/>
              </a:ext>
            </a:extLst>
          </p:cNvPr>
          <p:cNvSpPr txBox="1"/>
          <p:nvPr/>
        </p:nvSpPr>
        <p:spPr>
          <a:xfrm>
            <a:off x="10626352" y="2423207"/>
            <a:ext cx="5070848" cy="369332"/>
          </a:xfrm>
          <a:prstGeom prst="rect">
            <a:avLst/>
          </a:prstGeom>
          <a:solidFill>
            <a:schemeClr val="bg2">
              <a:lumMod val="90000"/>
            </a:schemeClr>
          </a:solidFill>
        </p:spPr>
        <p:txBody>
          <a:bodyPr wrap="square" rtlCol="0">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800" b="0" i="0" u="none" strike="noStrike" kern="1200" cap="none" spc="0" normalizeH="0" baseline="0" noProof="0" dirty="0">
                <a:ln>
                  <a:noFill/>
                </a:ln>
                <a:solidFill>
                  <a:prstClr val="black"/>
                </a:solidFill>
                <a:effectLst/>
                <a:uLnTx/>
                <a:uFillTx/>
                <a:latin typeface="Public Sans" panose="020B0604020202020204" charset="-70"/>
              </a:rPr>
              <a:t>   Vadošais: </a:t>
            </a:r>
            <a:r>
              <a:rPr lang="lv-LV" dirty="0">
                <a:solidFill>
                  <a:prstClr val="black"/>
                </a:solidFill>
                <a:latin typeface="Public Sans" panose="020B0604020202020204" charset="-70"/>
              </a:rPr>
              <a:t> Ostergotlandes reģions  Zviedrijā </a:t>
            </a:r>
            <a:endParaRPr kumimoji="0" lang="lv-LV" sz="1800" b="0" i="0" u="none" strike="noStrike" kern="1200" cap="none" spc="0" normalizeH="0" baseline="0" noProof="0" dirty="0">
              <a:ln>
                <a:noFill/>
              </a:ln>
              <a:solidFill>
                <a:prstClr val="black"/>
              </a:solidFill>
              <a:effectLst/>
              <a:uLnTx/>
              <a:uFillTx/>
              <a:latin typeface="Public Sans" panose="020B0604020202020204" charset="-70"/>
            </a:endParaRPr>
          </a:p>
        </p:txBody>
      </p:sp>
      <p:sp>
        <p:nvSpPr>
          <p:cNvPr id="11" name="TextBox 1">
            <a:extLst>
              <a:ext uri="{FF2B5EF4-FFF2-40B4-BE49-F238E27FC236}">
                <a16:creationId xmlns:a16="http://schemas.microsoft.com/office/drawing/2014/main" id="{763930F8-B4EF-E70C-C5B1-47CC45799EF7}"/>
              </a:ext>
            </a:extLst>
          </p:cNvPr>
          <p:cNvSpPr txBox="1"/>
          <p:nvPr/>
        </p:nvSpPr>
        <p:spPr>
          <a:xfrm>
            <a:off x="1006871" y="3157663"/>
            <a:ext cx="16389334" cy="369332"/>
          </a:xfrm>
          <a:prstGeom prst="rect">
            <a:avLst/>
          </a:prstGeom>
          <a:solidFill>
            <a:schemeClr val="accent1">
              <a:lumMod val="60000"/>
              <a:lumOff val="40000"/>
            </a:schemeClr>
          </a:solidFill>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defPPr>
              <a:defRPr lang="en-US"/>
            </a:defPPr>
            <a:lvl1pPr>
              <a:defRPr b="1">
                <a:solidFill>
                  <a:schemeClr val="dk1"/>
                </a:solidFill>
                <a:latin typeface="Public Sans" panose="020B0604020202020204" charset="-7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lv-LV" dirty="0"/>
              <a:t>PROJEKTA MĒRĶIS:  </a:t>
            </a:r>
            <a:r>
              <a:rPr lang="lv-LV" b="0" dirty="0"/>
              <a:t>Nodrošināt ilgspējīgus risinājumus  lauku iedzīvotājiem, lai nodrošinātu  kvalitatīvas pārvietošanās iespējas.</a:t>
            </a:r>
          </a:p>
        </p:txBody>
      </p:sp>
      <p:pic>
        <p:nvPicPr>
          <p:cNvPr id="12" name="Picture 2">
            <a:extLst>
              <a:ext uri="{FF2B5EF4-FFF2-40B4-BE49-F238E27FC236}">
                <a16:creationId xmlns:a16="http://schemas.microsoft.com/office/drawing/2014/main" id="{0D77514E-B194-ECB0-C35F-0CB96114A4D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58800" y="436767"/>
            <a:ext cx="4137405" cy="12482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071F8F9D-FE9C-0341-65DA-D64F97C4876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8181240" y="4864424"/>
            <a:ext cx="5559130" cy="3964837"/>
          </a:xfrm>
          <a:prstGeom prst="rect">
            <a:avLst/>
          </a:prstGeom>
          <a:noFill/>
          <a:ln>
            <a:noFill/>
          </a:ln>
        </p:spPr>
      </p:pic>
    </p:spTree>
    <p:extLst>
      <p:ext uri="{BB962C8B-B14F-4D97-AF65-F5344CB8AC3E}">
        <p14:creationId xmlns:p14="http://schemas.microsoft.com/office/powerpoint/2010/main" val="7111393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9AD82738-8BCF-D9DA-3975-871BEF26D33E}"/>
              </a:ext>
            </a:extLst>
          </p:cNvPr>
          <p:cNvSpPr>
            <a:spLocks noGrp="1"/>
          </p:cNvSpPr>
          <p:nvPr/>
        </p:nvSpPr>
        <p:spPr>
          <a:xfrm>
            <a:off x="2066474" y="6471206"/>
            <a:ext cx="6577668" cy="845575"/>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lv-LV" dirty="0">
                <a:latin typeface="Public Sans" panose="020B0604020202020204" charset="-70"/>
              </a:rPr>
              <a:t>2023</a:t>
            </a:r>
            <a:endParaRPr lang="en-US" dirty="0">
              <a:latin typeface="Public Sans" panose="020B0604020202020204" charset="-70"/>
            </a:endParaRPr>
          </a:p>
        </p:txBody>
      </p:sp>
      <p:sp>
        <p:nvSpPr>
          <p:cNvPr id="7" name="Content Placeholder 3">
            <a:extLst>
              <a:ext uri="{FF2B5EF4-FFF2-40B4-BE49-F238E27FC236}">
                <a16:creationId xmlns:a16="http://schemas.microsoft.com/office/drawing/2014/main" id="{9F6A7D08-9AA6-1215-32EC-E47796AA660D}"/>
              </a:ext>
            </a:extLst>
          </p:cNvPr>
          <p:cNvSpPr>
            <a:spLocks noGrp="1"/>
          </p:cNvSpPr>
          <p:nvPr/>
        </p:nvSpPr>
        <p:spPr>
          <a:xfrm>
            <a:off x="1861766" y="7522366"/>
            <a:ext cx="7363058" cy="2007744"/>
          </a:xfrm>
          <a:prstGeom prst="rect">
            <a:avLst/>
          </a:prstGeom>
          <a:ln w="3175">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spcBef>
                <a:spcPts val="1200"/>
              </a:spcBef>
              <a:buAutoNum type="alphaLcParenBoth"/>
            </a:pPr>
            <a:r>
              <a:rPr lang="lv-LV" sz="2000" dirty="0">
                <a:latin typeface="Public Sans" panose="020B0604020202020204" charset="-70"/>
              </a:rPr>
              <a:t>Uzsākts Kurzemes reģiona piekrastes tematiskā plānojuma izstrāde projekta BalticSea2Land projekta ietvaros</a:t>
            </a:r>
          </a:p>
          <a:p>
            <a:pPr marL="342900" indent="-342900" algn="just">
              <a:spcBef>
                <a:spcPts val="1200"/>
              </a:spcBef>
              <a:buAutoNum type="alphaLcParenBoth"/>
            </a:pPr>
            <a:r>
              <a:rPr lang="lv-LV" sz="2000" dirty="0">
                <a:latin typeface="Public Sans" panose="020B0604020202020204" charset="-70"/>
              </a:rPr>
              <a:t>Veikti priekšdarbi, lai aktualizētu KPR Attīstības programmas pielikumu «Kurzemes plānošanas reģiona pašvaldību reģionāla mēroga projektu idejas» (ES fondu SAM 5.1.1.1. un SAM 5.1.1.4.)</a:t>
            </a:r>
            <a:endParaRPr lang="en-US" sz="2000" dirty="0">
              <a:latin typeface="Public Sans" panose="020B0604020202020204" charset="-70"/>
            </a:endParaRPr>
          </a:p>
        </p:txBody>
      </p:sp>
      <p:sp>
        <p:nvSpPr>
          <p:cNvPr id="8" name="Text Placeholder 4">
            <a:extLst>
              <a:ext uri="{FF2B5EF4-FFF2-40B4-BE49-F238E27FC236}">
                <a16:creationId xmlns:a16="http://schemas.microsoft.com/office/drawing/2014/main" id="{D90568B3-BC89-CE39-7853-9ADBFA468160}"/>
              </a:ext>
            </a:extLst>
          </p:cNvPr>
          <p:cNvSpPr>
            <a:spLocks noGrp="1"/>
          </p:cNvSpPr>
          <p:nvPr/>
        </p:nvSpPr>
        <p:spPr>
          <a:xfrm>
            <a:off x="9643859" y="6357247"/>
            <a:ext cx="6610061" cy="979034"/>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lv-LV" dirty="0"/>
              <a:t>2024</a:t>
            </a:r>
            <a:endParaRPr lang="en-US" dirty="0"/>
          </a:p>
        </p:txBody>
      </p:sp>
      <p:sp>
        <p:nvSpPr>
          <p:cNvPr id="9" name="Content Placeholder 5">
            <a:extLst>
              <a:ext uri="{FF2B5EF4-FFF2-40B4-BE49-F238E27FC236}">
                <a16:creationId xmlns:a16="http://schemas.microsoft.com/office/drawing/2014/main" id="{31630408-67AF-62ED-EB58-776E54D96023}"/>
              </a:ext>
            </a:extLst>
          </p:cNvPr>
          <p:cNvSpPr>
            <a:spLocks noGrp="1"/>
          </p:cNvSpPr>
          <p:nvPr/>
        </p:nvSpPr>
        <p:spPr>
          <a:xfrm>
            <a:off x="9643859" y="7429324"/>
            <a:ext cx="7391400" cy="2193829"/>
          </a:xfrm>
          <a:prstGeom prst="rect">
            <a:avLst/>
          </a:prstGeom>
          <a:ln w="3175">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spcBef>
                <a:spcPts val="1200"/>
              </a:spcBef>
              <a:buFont typeface="Arial" panose="020B0604020202020204" pitchFamily="34" charset="0"/>
              <a:buAutoNum type="alphaLcParenBoth"/>
            </a:pPr>
            <a:r>
              <a:rPr lang="lv-LV" sz="2000" dirty="0">
                <a:latin typeface="Public Sans" panose="020B0604020202020204" charset="-70"/>
              </a:rPr>
              <a:t>Turpināsies darbs pie dokumenta izstrādes. Gada beigās tiek plānota 1.redakcija. </a:t>
            </a:r>
          </a:p>
          <a:p>
            <a:pPr marL="342900" indent="-342900" algn="just">
              <a:spcBef>
                <a:spcPts val="1200"/>
              </a:spcBef>
              <a:buFont typeface="Arial" panose="020B0604020202020204" pitchFamily="34" charset="0"/>
              <a:buAutoNum type="alphaLcParenBoth"/>
            </a:pPr>
            <a:r>
              <a:rPr lang="lv-LV" sz="2000" dirty="0">
                <a:latin typeface="Public Sans" panose="020B0604020202020204" charset="-70"/>
              </a:rPr>
              <a:t>Aktualizēts KPR Attīstības programmas pielikums «Kurzemes plānošanas reģiona pašvaldību reģionāla mēroga projektu idejas»</a:t>
            </a:r>
          </a:p>
          <a:p>
            <a:pPr marL="342900" indent="-342900" algn="just">
              <a:spcBef>
                <a:spcPts val="1200"/>
              </a:spcBef>
              <a:buFont typeface="Arial" panose="020B0604020202020204" pitchFamily="34" charset="0"/>
              <a:buAutoNum type="alphaLcParenBoth"/>
            </a:pPr>
            <a:r>
              <a:rPr lang="lv-LV" sz="2000" dirty="0">
                <a:latin typeface="Public Sans" panose="020B0604020202020204" charset="-70"/>
              </a:rPr>
              <a:t>Darbs pie KPR AP uzraudzības sistēmas </a:t>
            </a:r>
            <a:r>
              <a:rPr lang="lv-LV" sz="2000">
                <a:latin typeface="Public Sans" panose="020B0604020202020204" charset="-70"/>
              </a:rPr>
              <a:t>un ziņojuma</a:t>
            </a:r>
            <a:endParaRPr lang="en-US" sz="2000" dirty="0">
              <a:latin typeface="Public Sans" panose="020B0604020202020204" charset="-70"/>
            </a:endParaRPr>
          </a:p>
        </p:txBody>
      </p:sp>
      <p:sp>
        <p:nvSpPr>
          <p:cNvPr id="10" name="Content Placeholder 3">
            <a:extLst>
              <a:ext uri="{FF2B5EF4-FFF2-40B4-BE49-F238E27FC236}">
                <a16:creationId xmlns:a16="http://schemas.microsoft.com/office/drawing/2014/main" id="{CF9F1CCB-91DA-F01B-11F4-2BC8CCE0B0D5}"/>
              </a:ext>
            </a:extLst>
          </p:cNvPr>
          <p:cNvSpPr txBox="1">
            <a:spLocks/>
          </p:cNvSpPr>
          <p:nvPr/>
        </p:nvSpPr>
        <p:spPr>
          <a:xfrm>
            <a:off x="2911110" y="2041609"/>
            <a:ext cx="13868400" cy="3101891"/>
          </a:xfrm>
          <a:prstGeom prst="rect">
            <a:avLst/>
          </a:prstGeom>
          <a:ln w="3175">
            <a:noFill/>
          </a:ln>
        </p:spPr>
        <p:txBody>
          <a:bodyPr vert="horz" lIns="91440" tIns="45720" rIns="91440" bIns="45720" rtlCol="0">
            <a:noAutofit/>
          </a:bodyPr>
          <a:lstStyle>
            <a:defPPr>
              <a:defRPr lang="en-US"/>
            </a:defPPr>
            <a:lvl1pPr marL="342900" indent="-342900" algn="just">
              <a:lnSpc>
                <a:spcPct val="90000"/>
              </a:lnSpc>
              <a:spcBef>
                <a:spcPts val="1200"/>
              </a:spcBef>
              <a:buFont typeface="Arial" panose="020B0604020202020204" pitchFamily="34" charset="0"/>
              <a:buAutoNum type="alphaLcParenBoth"/>
              <a:defRPr sz="20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buFont typeface="Arial" panose="020B0604020202020204" pitchFamily="34" charset="0"/>
              <a:buChar char="•"/>
            </a:pPr>
            <a:r>
              <a:rPr lang="lv-LV" dirty="0">
                <a:latin typeface="Public Sans" panose="020B0604020202020204" charset="-70"/>
              </a:rPr>
              <a:t>Regulāri </a:t>
            </a:r>
            <a:r>
              <a:rPr lang="lv-LV" b="1" dirty="0">
                <a:latin typeface="Public Sans" panose="020B0604020202020204" charset="-70"/>
              </a:rPr>
              <a:t>aktualizēta pašvaldību attīstības plānošanas dokumentu datu bāze </a:t>
            </a:r>
            <a:r>
              <a:rPr lang="lv-LV" dirty="0">
                <a:latin typeface="Public Sans" panose="020B0604020202020204" charset="-70"/>
              </a:rPr>
              <a:t>(t.i., jauno teritorijas plānojumu izstrāde, esošo attīstības programmu Rīcību un Investīciju plānu aktualizēšana)</a:t>
            </a:r>
          </a:p>
          <a:p>
            <a:pPr>
              <a:buFont typeface="Arial" panose="020B0604020202020204" pitchFamily="34" charset="0"/>
              <a:buChar char="•"/>
            </a:pPr>
            <a:r>
              <a:rPr lang="lv-LV" b="1" dirty="0">
                <a:latin typeface="Public Sans" panose="020B0604020202020204" charset="-70"/>
              </a:rPr>
              <a:t>Nodrošināta</a:t>
            </a:r>
            <a:r>
              <a:rPr lang="lv-LV" dirty="0">
                <a:latin typeface="Public Sans" panose="020B0604020202020204" charset="-70"/>
              </a:rPr>
              <a:t> </a:t>
            </a:r>
            <a:r>
              <a:rPr lang="lv-LV" b="1" dirty="0">
                <a:latin typeface="Public Sans" panose="020B0604020202020204" charset="-70"/>
              </a:rPr>
              <a:t>reģionālā un vietējā līmeņa attīstības plānošanas dokumentu savstarpējā saskaņotība</a:t>
            </a:r>
            <a:r>
              <a:rPr lang="lv-LV" dirty="0">
                <a:latin typeface="Public Sans" panose="020B0604020202020204" charset="-70"/>
              </a:rPr>
              <a:t> un atbilstība normatīvo aktu prasībām (nosacījumu un atzinumu sagatavošana)</a:t>
            </a:r>
          </a:p>
          <a:p>
            <a:pPr>
              <a:buFont typeface="Arial" panose="020B0604020202020204" pitchFamily="34" charset="0"/>
              <a:buChar char="•"/>
            </a:pPr>
            <a:r>
              <a:rPr lang="lv-LV" dirty="0">
                <a:latin typeface="Public Sans" panose="020B0604020202020204" charset="-70"/>
              </a:rPr>
              <a:t>Nodrošināta </a:t>
            </a:r>
            <a:r>
              <a:rPr lang="lv-LV" b="1" dirty="0">
                <a:latin typeface="Public Sans" panose="020B0604020202020204" charset="-70"/>
              </a:rPr>
              <a:t>kompetences celšanas pasākumi </a:t>
            </a:r>
            <a:r>
              <a:rPr lang="lv-LV" dirty="0">
                <a:latin typeface="Public Sans" panose="020B0604020202020204" charset="-70"/>
              </a:rPr>
              <a:t>(apmācības) </a:t>
            </a:r>
            <a:r>
              <a:rPr lang="lv-LV" b="1" dirty="0">
                <a:latin typeface="Public Sans" panose="020B0604020202020204" charset="-70"/>
              </a:rPr>
              <a:t>pašvaldību darbiniekiem </a:t>
            </a:r>
            <a:r>
              <a:rPr lang="lv-LV" dirty="0">
                <a:latin typeface="Public Sans" panose="020B0604020202020204" charset="-70"/>
              </a:rPr>
              <a:t>par teritorijas attīstības plānošanas jautājumiem </a:t>
            </a:r>
          </a:p>
          <a:p>
            <a:pPr>
              <a:buFont typeface="Arial" panose="020B0604020202020204" pitchFamily="34" charset="0"/>
              <a:buChar char="•"/>
            </a:pPr>
            <a:r>
              <a:rPr lang="lv-LV" b="1" dirty="0">
                <a:latin typeface="Public Sans" panose="020B0604020202020204" charset="-70"/>
              </a:rPr>
              <a:t>Reģiona interešu pārstāvniecība darba grupās: </a:t>
            </a:r>
          </a:p>
          <a:p>
            <a:pPr lvl="1"/>
            <a:r>
              <a:rPr lang="lv-LV" sz="2000" dirty="0">
                <a:latin typeface="Public Sans" panose="020B0604020202020204" charset="-70"/>
              </a:rPr>
              <a:t>	Teritorijas plānošanas sistēmas attīstības darba grupa par aktuālajiem plānošanas jautājumiem (VARAM)</a:t>
            </a:r>
          </a:p>
          <a:p>
            <a:pPr lvl="1"/>
            <a:r>
              <a:rPr lang="lv-LV" sz="2000" dirty="0">
                <a:latin typeface="Public Sans" panose="020B0604020202020204" charset="-70"/>
              </a:rPr>
              <a:t>	Jūras un piekrastes telpiskās plānošanas koordinācijas grupa par Jūras plānojumu un Piekrastes plānojumu (VARAM)</a:t>
            </a:r>
          </a:p>
          <a:p>
            <a:pPr lvl="1"/>
            <a:r>
              <a:rPr lang="lv-LV" sz="2000" dirty="0">
                <a:latin typeface="Public Sans" panose="020B0604020202020204" charset="-70"/>
              </a:rPr>
              <a:t>	ES fondu Apakškomitejas sēdēs</a:t>
            </a:r>
          </a:p>
          <a:p>
            <a:pPr lvl="1"/>
            <a:r>
              <a:rPr lang="lv-LV" sz="2000" dirty="0">
                <a:latin typeface="Public Sans" panose="020B0604020202020204" charset="-70"/>
              </a:rPr>
              <a:t>	ES līmeņa darba grupa par ilgtspējīgu mobilitāti (</a:t>
            </a:r>
            <a:r>
              <a:rPr lang="en-US" sz="2000" dirty="0">
                <a:latin typeface="Public Sans" panose="020B0604020202020204" charset="-70"/>
              </a:rPr>
              <a:t>EGUM </a:t>
            </a:r>
            <a:r>
              <a:rPr lang="lv-LV" sz="2000" dirty="0">
                <a:latin typeface="Public Sans" panose="020B0604020202020204" charset="-70"/>
              </a:rPr>
              <a:t>- </a:t>
            </a:r>
            <a:r>
              <a:rPr lang="en-US" sz="2000" dirty="0">
                <a:latin typeface="Public Sans" panose="020B0604020202020204" charset="-70"/>
              </a:rPr>
              <a:t>European Commission expert group on urban mobility </a:t>
            </a:r>
            <a:r>
              <a:rPr lang="en-US" sz="2000" dirty="0" err="1">
                <a:latin typeface="Public Sans" panose="020B0604020202020204" charset="-70"/>
              </a:rPr>
              <a:t>apakšgrup</a:t>
            </a:r>
            <a:r>
              <a:rPr lang="lv-LV" sz="2000" dirty="0">
                <a:latin typeface="Public Sans" panose="020B0604020202020204" charset="-70"/>
              </a:rPr>
              <a:t>a</a:t>
            </a:r>
            <a:r>
              <a:rPr lang="en-US" sz="2000" dirty="0">
                <a:latin typeface="Public Sans" panose="020B0604020202020204" charset="-70"/>
              </a:rPr>
              <a:t> "SUMP monitoring</a:t>
            </a:r>
            <a:r>
              <a:rPr lang="lv-LV" sz="2000" dirty="0">
                <a:latin typeface="Public Sans" panose="020B0604020202020204" charset="-70"/>
              </a:rPr>
              <a:t> </a:t>
            </a:r>
            <a:r>
              <a:rPr lang="en-US" sz="2000" dirty="0">
                <a:latin typeface="Public Sans" panose="020B0604020202020204" charset="-70"/>
              </a:rPr>
              <a:t>and implementation</a:t>
            </a:r>
            <a:r>
              <a:rPr lang="lv-LV" sz="2000" dirty="0">
                <a:latin typeface="Public Sans" panose="020B0604020202020204" charset="-70"/>
              </a:rPr>
              <a:t>») (SM)</a:t>
            </a:r>
            <a:endParaRPr lang="en-US" sz="2000" dirty="0">
              <a:latin typeface="Public Sans" panose="020B0604020202020204" charset="-70"/>
            </a:endParaRPr>
          </a:p>
          <a:p>
            <a:endParaRPr lang="lv-LV" dirty="0">
              <a:latin typeface="Public Sans" panose="020B0604020202020204" charset="-70"/>
            </a:endParaRPr>
          </a:p>
        </p:txBody>
      </p:sp>
      <p:sp>
        <p:nvSpPr>
          <p:cNvPr id="11" name="Text Placeholder 4">
            <a:extLst>
              <a:ext uri="{FF2B5EF4-FFF2-40B4-BE49-F238E27FC236}">
                <a16:creationId xmlns:a16="http://schemas.microsoft.com/office/drawing/2014/main" id="{0F510736-29DA-EBF8-12A1-7C662439CBD5}"/>
              </a:ext>
            </a:extLst>
          </p:cNvPr>
          <p:cNvSpPr txBox="1">
            <a:spLocks/>
          </p:cNvSpPr>
          <p:nvPr/>
        </p:nvSpPr>
        <p:spPr>
          <a:xfrm>
            <a:off x="2533939" y="951512"/>
            <a:ext cx="6610061" cy="411887"/>
          </a:xfrm>
          <a:prstGeom prst="rect">
            <a:avLst/>
          </a:prstGeom>
        </p:spPr>
        <p:txBody>
          <a:bodyPr vert="horz" lIns="91440" tIns="45720" rIns="91440" bIns="45720" rtlCol="0" anchor="b">
            <a:no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lv-LV" sz="2400" b="1" dirty="0">
                <a:latin typeface="Public Sans" panose="020B0604020202020204" charset="-70"/>
              </a:rPr>
              <a:t>Darbi, kuri pēctecīgi turpinās arī 2024. gadā</a:t>
            </a:r>
            <a:endParaRPr lang="en-US" sz="2400" b="1" dirty="0">
              <a:latin typeface="Public Sans" panose="020B0604020202020204" charset="-70"/>
            </a:endParaRPr>
          </a:p>
        </p:txBody>
      </p:sp>
      <p:sp>
        <p:nvSpPr>
          <p:cNvPr id="4" name="Taisnstūris 3">
            <a:extLst>
              <a:ext uri="{FF2B5EF4-FFF2-40B4-BE49-F238E27FC236}">
                <a16:creationId xmlns:a16="http://schemas.microsoft.com/office/drawing/2014/main" id="{89D8455D-EE71-00E2-15A1-692B986B6A19}"/>
              </a:ext>
            </a:extLst>
          </p:cNvPr>
          <p:cNvSpPr/>
          <p:nvPr/>
        </p:nvSpPr>
        <p:spPr>
          <a:xfrm>
            <a:off x="-16750" y="0"/>
            <a:ext cx="1525241" cy="10287000"/>
          </a:xfrm>
          <a:prstGeom prst="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5" name="Vienādsānu trīsstūris 4">
            <a:extLst>
              <a:ext uri="{FF2B5EF4-FFF2-40B4-BE49-F238E27FC236}">
                <a16:creationId xmlns:a16="http://schemas.microsoft.com/office/drawing/2014/main" id="{1B2D151F-672B-544F-4EA1-B06CA1584B4F}"/>
              </a:ext>
            </a:extLst>
          </p:cNvPr>
          <p:cNvSpPr/>
          <p:nvPr/>
        </p:nvSpPr>
        <p:spPr>
          <a:xfrm rot="5400000">
            <a:off x="589896" y="1887523"/>
            <a:ext cx="2642532" cy="805343"/>
          </a:xfrm>
          <a:prstGeom prst="triangle">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12" name="TextBox 11">
            <a:extLst>
              <a:ext uri="{FF2B5EF4-FFF2-40B4-BE49-F238E27FC236}">
                <a16:creationId xmlns:a16="http://schemas.microsoft.com/office/drawing/2014/main" id="{26D9BDE4-3476-2D7E-0B0C-8C0118C29BE7}"/>
              </a:ext>
            </a:extLst>
          </p:cNvPr>
          <p:cNvSpPr txBox="1"/>
          <p:nvPr/>
        </p:nvSpPr>
        <p:spPr>
          <a:xfrm rot="16200000">
            <a:off x="-3430732" y="4115361"/>
            <a:ext cx="8267757" cy="553998"/>
          </a:xfrm>
          <a:prstGeom prst="rect">
            <a:avLst/>
          </a:prstGeom>
          <a:noFill/>
        </p:spPr>
        <p:txBody>
          <a:bodyPr wrap="square" rtlCol="0">
            <a:spAutoFit/>
          </a:bodyPr>
          <a:lstStyle/>
          <a:p>
            <a:r>
              <a:rPr lang="lv-LV" sz="3000" b="1" dirty="0">
                <a:solidFill>
                  <a:schemeClr val="bg1"/>
                </a:solidFill>
              </a:rPr>
              <a:t>ATTĪSTĪBAS PLĀNOŠANAS JOMAS PAVEIKTAIS</a:t>
            </a:r>
          </a:p>
        </p:txBody>
      </p:sp>
      <p:pic>
        <p:nvPicPr>
          <p:cNvPr id="13" name="Attēls 12">
            <a:extLst>
              <a:ext uri="{FF2B5EF4-FFF2-40B4-BE49-F238E27FC236}">
                <a16:creationId xmlns:a16="http://schemas.microsoft.com/office/drawing/2014/main" id="{10E97D34-E831-40DF-5843-916F200556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64165" y="9181041"/>
            <a:ext cx="1363410" cy="433014"/>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06871" y="942975"/>
            <a:ext cx="16230600" cy="2437783"/>
          </a:xfrm>
          <a:prstGeom prst="rect">
            <a:avLst/>
          </a:prstGeom>
        </p:spPr>
        <p:txBody>
          <a:bodyPr lIns="0" tIns="0" rIns="0" bIns="0" rtlCol="0" anchor="t">
            <a:spAutoFit/>
          </a:bodyPr>
          <a:lstStyle/>
          <a:p>
            <a:pPr>
              <a:lnSpc>
                <a:spcPct val="90000"/>
              </a:lnSpc>
              <a:spcBef>
                <a:spcPct val="0"/>
              </a:spcBef>
              <a:defRPr/>
            </a:pPr>
            <a:r>
              <a:rPr lang="lv-LV" sz="6600" b="1" spc="-360" dirty="0">
                <a:latin typeface="Public Sans" panose="020B0604020202020204" charset="-70"/>
                <a:ea typeface="Calibri" panose="020F0502020204030204" pitchFamily="34" charset="0"/>
                <a:cs typeface="Calibri" panose="020F0502020204030204" pitchFamily="34" charset="0"/>
              </a:rPr>
              <a:t>DĀRZA PĒRLES II</a:t>
            </a:r>
            <a:endParaRPr kumimoji="0" lang="en-US" sz="6600" b="1" i="0" u="none" strike="noStrike" kern="1200" cap="none" spc="-360" normalizeH="0" baseline="0" noProof="0" dirty="0">
              <a:ln>
                <a:noFill/>
              </a:ln>
              <a:effectLst/>
              <a:uLnTx/>
              <a:uFillTx/>
              <a:latin typeface="Public Sans" panose="020B0604020202020204" charset="-70"/>
              <a:ea typeface="Calibri" panose="020F0502020204030204" pitchFamily="34" charset="0"/>
              <a:cs typeface="Calibri" panose="020F0502020204030204" pitchFamily="34" charset="0"/>
            </a:endParaRPr>
          </a:p>
          <a:p>
            <a:pPr marL="0" marR="0" lvl="0" indent="0"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360" normalizeH="0" baseline="0" noProof="0" dirty="0">
              <a:ln>
                <a:noFill/>
              </a:ln>
              <a:effectLst/>
              <a:uLnTx/>
              <a:uFillTx/>
              <a:latin typeface="Public Sans" panose="020B0604020202020204" charset="-70"/>
              <a:ea typeface="Calibri" panose="020F0502020204030204" pitchFamily="34" charset="0"/>
              <a:cs typeface="Calibri" panose="020F0502020204030204" pitchFamily="34" charset="0"/>
            </a:endParaRPr>
          </a:p>
          <a:p>
            <a:pPr>
              <a:lnSpc>
                <a:spcPts val="5200"/>
              </a:lnSpc>
              <a:spcBef>
                <a:spcPct val="0"/>
              </a:spcBef>
            </a:pPr>
            <a:endParaRPr lang="en-US" sz="3714" spc="843" dirty="0">
              <a:latin typeface="Public Sans" panose="020B0604020202020204" charset="-70"/>
            </a:endParaRPr>
          </a:p>
        </p:txBody>
      </p:sp>
      <p:sp>
        <p:nvSpPr>
          <p:cNvPr id="3" name="AutoShape 3"/>
          <p:cNvSpPr/>
          <p:nvPr/>
        </p:nvSpPr>
        <p:spPr>
          <a:xfrm flipV="1">
            <a:off x="1028695" y="1760761"/>
            <a:ext cx="16230594" cy="38509"/>
          </a:xfrm>
          <a:prstGeom prst="line">
            <a:avLst/>
          </a:prstGeom>
          <a:ln w="9525" cap="flat">
            <a:solidFill>
              <a:srgbClr val="2B2C30"/>
            </a:solidFill>
            <a:prstDash val="solid"/>
            <a:headEnd type="none" w="sm" len="sm"/>
            <a:tailEnd type="none" w="sm" len="sm"/>
          </a:ln>
        </p:spPr>
        <p:txBody>
          <a:bodyPr/>
          <a:lstStyle/>
          <a:p>
            <a:endParaRPr lang="lv-LV">
              <a:latin typeface="Public Sans" panose="020B0604020202020204" charset="-70"/>
            </a:endParaRPr>
          </a:p>
        </p:txBody>
      </p:sp>
      <p:sp>
        <p:nvSpPr>
          <p:cNvPr id="4" name="Content Placeholder 2">
            <a:extLst>
              <a:ext uri="{FF2B5EF4-FFF2-40B4-BE49-F238E27FC236}">
                <a16:creationId xmlns:a16="http://schemas.microsoft.com/office/drawing/2014/main" id="{E0D971F4-FB93-D826-35F8-CF932BC4744D}"/>
              </a:ext>
            </a:extLst>
          </p:cNvPr>
          <p:cNvSpPr>
            <a:spLocks noGrp="1"/>
          </p:cNvSpPr>
          <p:nvPr/>
        </p:nvSpPr>
        <p:spPr>
          <a:xfrm>
            <a:off x="1204047" y="4381500"/>
            <a:ext cx="8201771" cy="5385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lv-LV" sz="1800" dirty="0">
              <a:latin typeface="Public Sans" panose="020B0604020202020204" charset="-70"/>
            </a:endParaRPr>
          </a:p>
          <a:p>
            <a:pPr marL="0" indent="0">
              <a:spcBef>
                <a:spcPts val="0"/>
              </a:spcBef>
              <a:buNone/>
            </a:pPr>
            <a:r>
              <a:rPr lang="lv-LV" sz="1800" spc="-5" dirty="0">
                <a:latin typeface="Public Sans" panose="020B0604020202020204" charset="-70"/>
                <a:cs typeface="Calibri"/>
              </a:rPr>
              <a:t>Nozīmīgākās aktivitātes un rezultāti:</a:t>
            </a:r>
          </a:p>
          <a:p>
            <a:pPr marL="0" indent="0">
              <a:lnSpc>
                <a:spcPct val="100000"/>
              </a:lnSpc>
              <a:spcBef>
                <a:spcPts val="0"/>
              </a:spcBef>
              <a:buNone/>
            </a:pPr>
            <a:endParaRPr lang="lv-LV" sz="1800" spc="-5" dirty="0">
              <a:latin typeface="Public Sans" panose="020B0604020202020204" charset="-70"/>
              <a:cs typeface="Calibri"/>
            </a:endParaRPr>
          </a:p>
          <a:p>
            <a:r>
              <a:rPr lang="lv-LV" sz="1800" b="1" spc="-5" dirty="0">
                <a:latin typeface="Public Sans" panose="020B0604020202020204" charset="-70"/>
                <a:cs typeface="Calibri"/>
              </a:rPr>
              <a:t>360 grādu video filmēšana </a:t>
            </a:r>
            <a:r>
              <a:rPr lang="lv-LV" sz="1800" spc="-5" dirty="0">
                <a:latin typeface="Public Sans" panose="020B0604020202020204" charset="-70"/>
                <a:cs typeface="Calibri"/>
              </a:rPr>
              <a:t>un </a:t>
            </a:r>
            <a:r>
              <a:rPr lang="lv-LV" sz="1800" b="1" spc="-5" dirty="0">
                <a:latin typeface="Public Sans" panose="020B0604020202020204" charset="-70"/>
                <a:cs typeface="Calibri"/>
              </a:rPr>
              <a:t>3D briļļu iegādi </a:t>
            </a:r>
            <a:r>
              <a:rPr lang="lv-LV" sz="1800" spc="-5" dirty="0">
                <a:latin typeface="Public Sans" panose="020B0604020202020204" charset="-70"/>
                <a:cs typeface="Calibri"/>
              </a:rPr>
              <a:t>Sabiles Vīna kalnam</a:t>
            </a:r>
          </a:p>
          <a:p>
            <a:r>
              <a:rPr lang="lv-LV" sz="1800" spc="-5" dirty="0">
                <a:latin typeface="Public Sans" panose="020B0604020202020204" charset="-70"/>
                <a:cs typeface="Calibri"/>
              </a:rPr>
              <a:t>Brocēnu Meža parka labiekārtojums </a:t>
            </a:r>
          </a:p>
          <a:p>
            <a:r>
              <a:rPr lang="lv-LV" sz="1800" spc="-5" dirty="0">
                <a:latin typeface="Public Sans" panose="020B0604020202020204" charset="-70"/>
                <a:cs typeface="Calibri"/>
              </a:rPr>
              <a:t>Piesaistīt ekspertu, lai noteiktu </a:t>
            </a:r>
            <a:r>
              <a:rPr lang="lv-LV" sz="1800" b="1" spc="-5" dirty="0">
                <a:latin typeface="Public Sans" panose="020B0604020202020204" charset="-70"/>
                <a:cs typeface="Calibri"/>
              </a:rPr>
              <a:t>prasības  cilvēkiem ar invaliditāti </a:t>
            </a:r>
            <a:r>
              <a:rPr lang="lv-LV" sz="1800" spc="-5" dirty="0">
                <a:latin typeface="Public Sans" panose="020B0604020202020204" charset="-70"/>
                <a:cs typeface="Calibri"/>
              </a:rPr>
              <a:t>Brocēnu Meža parka objektā, kā arī info stendiem.</a:t>
            </a:r>
          </a:p>
          <a:p>
            <a:r>
              <a:rPr lang="lv-LV" sz="1800" b="1" spc="-5" dirty="0">
                <a:latin typeface="Public Sans" panose="020B0604020202020204" charset="-70"/>
                <a:cs typeface="Calibri"/>
              </a:rPr>
              <a:t>Pieredzes apmaiņas brauciens</a:t>
            </a:r>
            <a:r>
              <a:rPr lang="lv-LV" sz="1800" spc="-5" dirty="0">
                <a:latin typeface="Public Sans" panose="020B0604020202020204" charset="-70"/>
                <a:cs typeface="Calibri"/>
              </a:rPr>
              <a:t> uz Zviedriju.</a:t>
            </a:r>
          </a:p>
          <a:p>
            <a:r>
              <a:rPr lang="lv-LV" sz="1800" dirty="0">
                <a:latin typeface="Public Sans" panose="020B0604020202020204" charset="-70"/>
              </a:rPr>
              <a:t>Papildināt izveidoto  mājas lapu </a:t>
            </a:r>
            <a:r>
              <a:rPr lang="lv-LV" sz="1800" dirty="0">
                <a:latin typeface="Public Sans" panose="020B0604020202020204" charset="-70"/>
                <a:hlinkClick r:id="rId2"/>
              </a:rPr>
              <a:t>https://www.gardenpearls.eu/</a:t>
            </a:r>
            <a:r>
              <a:rPr lang="lv-LV" sz="1800" dirty="0">
                <a:latin typeface="Public Sans" panose="020B0604020202020204" charset="-70"/>
              </a:rPr>
              <a:t> ar projektā  iekļautiem Kurzemes tūrisma objektiem.</a:t>
            </a:r>
          </a:p>
          <a:p>
            <a:r>
              <a:rPr lang="lv-LV" sz="1800" dirty="0">
                <a:latin typeface="Public Sans" panose="020B0604020202020204" charset="-70"/>
              </a:rPr>
              <a:t>Regulāri piedalīties vadošā partnera organizētajos semināros klātienē un </a:t>
            </a:r>
            <a:r>
              <a:rPr lang="lv-LV" sz="1800" dirty="0" err="1">
                <a:latin typeface="Public Sans" panose="020B0604020202020204" charset="-70"/>
              </a:rPr>
              <a:t>zoomā</a:t>
            </a:r>
            <a:r>
              <a:rPr lang="lv-LV" sz="1800" dirty="0">
                <a:latin typeface="Public Sans" panose="020B0604020202020204" charset="-70"/>
              </a:rPr>
              <a:t>.</a:t>
            </a:r>
            <a:endParaRPr lang="lv-LV" sz="1800" spc="-5" dirty="0">
              <a:latin typeface="Public Sans" panose="020B0604020202020204" charset="-70"/>
              <a:cs typeface="Calibri"/>
            </a:endParaRPr>
          </a:p>
        </p:txBody>
      </p:sp>
      <p:sp>
        <p:nvSpPr>
          <p:cNvPr id="6" name="AutoShape 2">
            <a:extLst>
              <a:ext uri="{FF2B5EF4-FFF2-40B4-BE49-F238E27FC236}">
                <a16:creationId xmlns:a16="http://schemas.microsoft.com/office/drawing/2014/main" id="{753E2CCA-B663-B473-A116-5B7A8109111F}"/>
              </a:ext>
            </a:extLst>
          </p:cNvPr>
          <p:cNvSpPr>
            <a:spLocks noChangeAspect="1" noChangeArrowheads="1"/>
          </p:cNvSpPr>
          <p:nvPr/>
        </p:nvSpPr>
        <p:spPr bwMode="auto">
          <a:xfrm>
            <a:off x="9156191" y="5011153"/>
            <a:ext cx="499255" cy="4992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ublic Sans" panose="020B0604020202020204" charset="-70"/>
            </a:endParaRPr>
          </a:p>
        </p:txBody>
      </p:sp>
      <p:sp>
        <p:nvSpPr>
          <p:cNvPr id="7" name="TextBox 5">
            <a:extLst>
              <a:ext uri="{FF2B5EF4-FFF2-40B4-BE49-F238E27FC236}">
                <a16:creationId xmlns:a16="http://schemas.microsoft.com/office/drawing/2014/main" id="{198292BA-0398-CC2E-8CD8-7AC1E85C3C35}"/>
              </a:ext>
            </a:extLst>
          </p:cNvPr>
          <p:cNvSpPr txBox="1"/>
          <p:nvPr/>
        </p:nvSpPr>
        <p:spPr>
          <a:xfrm>
            <a:off x="13795829" y="3250049"/>
            <a:ext cx="3944112" cy="6093976"/>
          </a:xfrm>
          <a:prstGeom prst="rect">
            <a:avLst/>
          </a:prstGeom>
          <a:noFill/>
        </p:spPr>
        <p:txBody>
          <a:bodyPr wrap="square" rtlCol="0">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dirty="0">
              <a:ln>
                <a:noFill/>
              </a:ln>
              <a:solidFill>
                <a:prstClr val="black"/>
              </a:solidFill>
              <a:effectLst/>
              <a:uLnTx/>
              <a:uFillTx/>
              <a:latin typeface="Public Sans" panose="020B0604020202020204" charset="-7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lv-LV" dirty="0">
              <a:solidFill>
                <a:prstClr val="black"/>
              </a:solidFill>
              <a:latin typeface="Public Sans" panose="020B0604020202020204" charset="-7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dirty="0">
              <a:ln>
                <a:noFill/>
              </a:ln>
              <a:solidFill>
                <a:prstClr val="black"/>
              </a:solidFill>
              <a:effectLst/>
              <a:uLnTx/>
              <a:uFillTx/>
              <a:latin typeface="Public Sans" panose="020B0604020202020204" charset="-7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dirty="0">
              <a:ln>
                <a:noFill/>
              </a:ln>
              <a:solidFill>
                <a:prstClr val="black"/>
              </a:solidFill>
              <a:effectLst/>
              <a:uLnTx/>
              <a:uFillTx/>
              <a:latin typeface="Public Sans" panose="020B0604020202020204" charset="-7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dirty="0">
              <a:ln>
                <a:noFill/>
              </a:ln>
              <a:solidFill>
                <a:prstClr val="black"/>
              </a:solidFill>
              <a:effectLst/>
              <a:uLnTx/>
              <a:uFillTx/>
              <a:latin typeface="Public Sans" panose="020B0604020202020204" charset="-7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dirty="0">
              <a:ln>
                <a:noFill/>
              </a:ln>
              <a:solidFill>
                <a:prstClr val="black"/>
              </a:solidFill>
              <a:effectLst/>
              <a:uLnTx/>
              <a:uFillTx/>
              <a:latin typeface="Public Sans" panose="020B0604020202020204" charset="-7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dirty="0">
              <a:ln>
                <a:noFill/>
              </a:ln>
              <a:solidFill>
                <a:prstClr val="black"/>
              </a:solidFill>
              <a:effectLst/>
              <a:uLnTx/>
              <a:uFillTx/>
              <a:latin typeface="Public Sans" panose="020B0604020202020204" charset="-7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dirty="0">
              <a:ln>
                <a:noFill/>
              </a:ln>
              <a:solidFill>
                <a:prstClr val="black"/>
              </a:solidFill>
              <a:effectLst/>
              <a:uLnTx/>
              <a:uFillTx/>
              <a:latin typeface="Public Sans" panose="020B0604020202020204" charset="-7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dirty="0">
              <a:ln>
                <a:noFill/>
              </a:ln>
              <a:solidFill>
                <a:prstClr val="black"/>
              </a:solidFill>
              <a:effectLst/>
              <a:uLnTx/>
              <a:uFillTx/>
              <a:latin typeface="Public Sans" panose="020B0604020202020204" charset="-7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dirty="0">
              <a:ln>
                <a:noFill/>
              </a:ln>
              <a:solidFill>
                <a:prstClr val="black"/>
              </a:solidFill>
              <a:effectLst/>
              <a:uLnTx/>
              <a:uFillTx/>
              <a:latin typeface="Public Sans" panose="020B0604020202020204" charset="-7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dirty="0">
              <a:ln>
                <a:noFill/>
              </a:ln>
              <a:solidFill>
                <a:prstClr val="black"/>
              </a:solidFill>
              <a:effectLst/>
              <a:uLnTx/>
              <a:uFillTx/>
              <a:latin typeface="Public Sans" panose="020B0604020202020204" charset="-7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800" b="0" i="0" u="none" strike="noStrike" kern="1200" cap="none" spc="0" normalizeH="0" baseline="0" noProof="0" dirty="0">
                <a:ln>
                  <a:noFill/>
                </a:ln>
                <a:solidFill>
                  <a:prstClr val="black"/>
                </a:solidFill>
                <a:effectLst/>
                <a:uLnTx/>
                <a:uFillTx/>
                <a:latin typeface="Public Sans" panose="020B0604020202020204" charset="-70"/>
                <a:hlinkClick r:id="rId3"/>
              </a:rPr>
              <a:t>https://www.kurzemesregions.lv/projekti/turisms/darza-perles/</a:t>
            </a:r>
            <a:r>
              <a:rPr kumimoji="0" lang="lv-LV" sz="1800" b="0" i="0" u="none" strike="noStrike" kern="1200" cap="none" spc="0" normalizeH="0" baseline="0" noProof="0" dirty="0">
                <a:ln>
                  <a:noFill/>
                </a:ln>
                <a:solidFill>
                  <a:prstClr val="black"/>
                </a:solidFill>
                <a:effectLst/>
                <a:uLnTx/>
                <a:uFillTx/>
                <a:latin typeface="Public Sans" panose="020B0604020202020204" charset="-7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lv-LV" dirty="0">
              <a:solidFill>
                <a:prstClr val="black"/>
              </a:solidFill>
              <a:latin typeface="Public Sans" panose="020B0604020202020204" charset="-7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dirty="0">
              <a:ln>
                <a:noFill/>
              </a:ln>
              <a:solidFill>
                <a:prstClr val="black"/>
              </a:solidFill>
              <a:effectLst/>
              <a:uLnTx/>
              <a:uFillTx/>
              <a:latin typeface="Public Sans" panose="020B0604020202020204" charset="-7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lv-LV" dirty="0">
              <a:solidFill>
                <a:prstClr val="black"/>
              </a:solidFill>
              <a:latin typeface="Public Sans" panose="020B0604020202020204" charset="-7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800" b="0" i="0" u="none" strike="noStrike" kern="1200" cap="none" spc="0" normalizeH="0" baseline="0" noProof="0" dirty="0">
                <a:ln>
                  <a:noFill/>
                </a:ln>
                <a:solidFill>
                  <a:prstClr val="black"/>
                </a:solidFill>
                <a:effectLst/>
                <a:uLnTx/>
                <a:uFillTx/>
                <a:latin typeface="Public Sans" panose="020B0604020202020204" charset="-70"/>
              </a:rPr>
              <a:t>Projekta vadītāja:</a:t>
            </a:r>
          </a:p>
          <a:p>
            <a:pPr marL="0" marR="0" lvl="0" indent="0" algn="l" defTabSz="914400" rtl="0" eaLnBrk="1" fontAlgn="auto" latinLnBrk="0" hangingPunct="1">
              <a:lnSpc>
                <a:spcPct val="100000"/>
              </a:lnSpc>
              <a:spcBef>
                <a:spcPts val="0"/>
              </a:spcBef>
              <a:spcAft>
                <a:spcPts val="0"/>
              </a:spcAft>
              <a:buClrTx/>
              <a:buSzTx/>
              <a:buFontTx/>
              <a:buNone/>
              <a:tabLst/>
              <a:defRPr/>
            </a:pPr>
            <a:r>
              <a:rPr lang="lv-LV" dirty="0">
                <a:solidFill>
                  <a:prstClr val="black"/>
                </a:solidFill>
                <a:latin typeface="Public Sans" panose="020B0604020202020204" charset="-70"/>
              </a:rPr>
              <a:t>Vizma Ģēģere</a:t>
            </a:r>
            <a:endParaRPr kumimoji="0" lang="lv-LV" sz="1800" b="0" i="0" u="none" strike="noStrike" kern="1200" cap="none" spc="0" normalizeH="0" baseline="0" noProof="0" dirty="0">
              <a:ln>
                <a:noFill/>
              </a:ln>
              <a:solidFill>
                <a:prstClr val="black"/>
              </a:solidFill>
              <a:effectLst/>
              <a:uLnTx/>
              <a:uFillTx/>
              <a:latin typeface="Public Sans" panose="020B0604020202020204" charset="-7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800" b="0" i="0" u="none" strike="noStrike" kern="1200" cap="none" spc="0" normalizeH="0" baseline="0" noProof="0" dirty="0">
                <a:ln>
                  <a:noFill/>
                </a:ln>
                <a:solidFill>
                  <a:prstClr val="black"/>
                </a:solidFill>
                <a:effectLst/>
                <a:uLnTx/>
                <a:uFillTx/>
                <a:latin typeface="Public Sans" panose="020B0604020202020204" charset="-70"/>
              </a:rPr>
              <a:t>Tālrunis</a:t>
            </a:r>
            <a:r>
              <a:rPr lang="lv-LV" dirty="0">
                <a:solidFill>
                  <a:prstClr val="black"/>
                </a:solidFill>
                <a:latin typeface="Public Sans" panose="020B0604020202020204" charset="-70"/>
              </a:rPr>
              <a:t>: 29129385</a:t>
            </a:r>
            <a:r>
              <a:rPr kumimoji="0" lang="lv-LV" sz="1800" b="0" i="0" u="none" strike="noStrike" kern="1200" cap="none" spc="0" normalizeH="0" baseline="0" noProof="0" dirty="0">
                <a:ln>
                  <a:noFill/>
                </a:ln>
                <a:solidFill>
                  <a:prstClr val="black"/>
                </a:solidFill>
                <a:effectLst/>
                <a:uLnTx/>
                <a:uFillTx/>
                <a:latin typeface="Public Sans" panose="020B0604020202020204" charset="-7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800" b="0" i="0" u="none" strike="noStrike" kern="1200" cap="none" spc="0" normalizeH="0" baseline="0" noProof="0" dirty="0">
                <a:ln>
                  <a:noFill/>
                </a:ln>
                <a:solidFill>
                  <a:prstClr val="black"/>
                </a:solidFill>
                <a:effectLst/>
                <a:uLnTx/>
                <a:uFillTx/>
                <a:latin typeface="Public Sans" panose="020B0604020202020204" charset="-70"/>
              </a:rPr>
              <a:t>E-pasts:</a:t>
            </a: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dirty="0">
                <a:solidFill>
                  <a:prstClr val="black"/>
                </a:solidFill>
                <a:latin typeface="Public Sans" panose="020B0604020202020204" charset="-70"/>
              </a:rPr>
              <a:t>vizma.gegere@kurzemesregions.lv</a:t>
            </a:r>
            <a:endParaRPr kumimoji="0" lang="lv-LV" sz="1200" b="0" i="0" u="none" strike="noStrike" kern="1200" cap="none" spc="0" normalizeH="0" baseline="0" noProof="0" dirty="0">
              <a:ln>
                <a:noFill/>
              </a:ln>
              <a:solidFill>
                <a:prstClr val="black"/>
              </a:solidFill>
              <a:effectLst/>
              <a:uLnTx/>
              <a:uFillTx/>
              <a:latin typeface="Public Sans" panose="020B0604020202020204" charset="-7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dirty="0">
              <a:ln>
                <a:noFill/>
              </a:ln>
              <a:solidFill>
                <a:prstClr val="black"/>
              </a:solidFill>
              <a:effectLst/>
              <a:uLnTx/>
              <a:uFillTx/>
              <a:latin typeface="Public Sans" panose="020B0604020202020204" charset="-70"/>
            </a:endParaRPr>
          </a:p>
        </p:txBody>
      </p:sp>
      <p:sp>
        <p:nvSpPr>
          <p:cNvPr id="8" name="TextBox 6">
            <a:extLst>
              <a:ext uri="{FF2B5EF4-FFF2-40B4-BE49-F238E27FC236}">
                <a16:creationId xmlns:a16="http://schemas.microsoft.com/office/drawing/2014/main" id="{9384F001-3CCD-6640-7DB1-A9C192A30DA3}"/>
              </a:ext>
            </a:extLst>
          </p:cNvPr>
          <p:cNvSpPr txBox="1"/>
          <p:nvPr/>
        </p:nvSpPr>
        <p:spPr>
          <a:xfrm>
            <a:off x="1006871" y="2405348"/>
            <a:ext cx="4077247" cy="369332"/>
          </a:xfrm>
          <a:prstGeom prst="rect">
            <a:avLst/>
          </a:prstGeom>
          <a:solidFill>
            <a:schemeClr val="bg2">
              <a:lumMod val="90000"/>
            </a:schemeClr>
          </a:solidFill>
        </p:spPr>
        <p:txBody>
          <a:bodyPr wrap="square" rtlCol="0">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dirty="0">
                <a:solidFill>
                  <a:prstClr val="black"/>
                </a:solidFill>
                <a:latin typeface="Public Sans" panose="020B0604020202020204" charset="-70"/>
              </a:rPr>
              <a:t>10</a:t>
            </a:r>
            <a:r>
              <a:rPr kumimoji="0" lang="lv-LV" sz="1800" b="0" i="0" u="none" strike="noStrike" kern="1200" cap="none" spc="0" normalizeH="0" baseline="0" noProof="0" dirty="0">
                <a:ln>
                  <a:noFill/>
                </a:ln>
                <a:solidFill>
                  <a:prstClr val="black"/>
                </a:solidFill>
                <a:effectLst/>
                <a:uLnTx/>
                <a:uFillTx/>
                <a:latin typeface="Public Sans" panose="020B0604020202020204" charset="-70"/>
              </a:rPr>
              <a:t>.11.2023 – </a:t>
            </a:r>
            <a:r>
              <a:rPr lang="lv-LV" dirty="0">
                <a:solidFill>
                  <a:prstClr val="black"/>
                </a:solidFill>
                <a:latin typeface="Public Sans" panose="020B0604020202020204" charset="-70"/>
              </a:rPr>
              <a:t>10</a:t>
            </a:r>
            <a:r>
              <a:rPr kumimoji="0" lang="lv-LV" sz="1800" b="0" i="0" u="none" strike="noStrike" kern="1200" cap="none" spc="0" normalizeH="0" baseline="0" noProof="0" dirty="0">
                <a:ln>
                  <a:noFill/>
                </a:ln>
                <a:solidFill>
                  <a:prstClr val="black"/>
                </a:solidFill>
                <a:effectLst/>
                <a:uLnTx/>
                <a:uFillTx/>
                <a:latin typeface="Public Sans" panose="020B0604020202020204" charset="-70"/>
              </a:rPr>
              <a:t>.05.2026</a:t>
            </a:r>
          </a:p>
        </p:txBody>
      </p:sp>
      <p:sp>
        <p:nvSpPr>
          <p:cNvPr id="9" name="TextBox 7">
            <a:extLst>
              <a:ext uri="{FF2B5EF4-FFF2-40B4-BE49-F238E27FC236}">
                <a16:creationId xmlns:a16="http://schemas.microsoft.com/office/drawing/2014/main" id="{7D848F6B-74DF-3FFB-4EE6-D57F8317F6CE}"/>
              </a:ext>
            </a:extLst>
          </p:cNvPr>
          <p:cNvSpPr txBox="1"/>
          <p:nvPr/>
        </p:nvSpPr>
        <p:spPr>
          <a:xfrm>
            <a:off x="5620513" y="2411271"/>
            <a:ext cx="4740541" cy="369332"/>
          </a:xfrm>
          <a:prstGeom prst="rect">
            <a:avLst/>
          </a:prstGeom>
          <a:solidFill>
            <a:schemeClr val="bg2">
              <a:lumMod val="90000"/>
            </a:schemeClr>
          </a:solidFill>
        </p:spPr>
        <p:txBody>
          <a:bodyPr wrap="square" rtlCol="0">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800" b="0" i="0" u="none" strike="noStrike" kern="1200" cap="none" spc="0" normalizeH="0" baseline="0" noProof="0" dirty="0">
                <a:ln>
                  <a:noFill/>
                </a:ln>
                <a:solidFill>
                  <a:prstClr val="black"/>
                </a:solidFill>
                <a:effectLst/>
                <a:uLnTx/>
                <a:uFillTx/>
                <a:latin typeface="Public Sans" panose="020B0604020202020204" charset="-70"/>
              </a:rPr>
              <a:t>KPR budžets: </a:t>
            </a:r>
            <a:r>
              <a:rPr lang="lv-LV" dirty="0">
                <a:solidFill>
                  <a:prstClr val="black"/>
                </a:solidFill>
                <a:latin typeface="Public Sans" panose="020B0604020202020204" charset="-70"/>
              </a:rPr>
              <a:t>119 950.-</a:t>
            </a:r>
            <a:r>
              <a:rPr kumimoji="0" lang="lv-LV" sz="1800" b="0" i="0" u="none" strike="noStrike" kern="1200" cap="none" spc="0" normalizeH="0" baseline="0" noProof="0" dirty="0">
                <a:ln>
                  <a:noFill/>
                </a:ln>
                <a:solidFill>
                  <a:prstClr val="black"/>
                </a:solidFill>
                <a:effectLst/>
                <a:uLnTx/>
                <a:uFillTx/>
                <a:latin typeface="Public Sans" panose="020B0604020202020204" charset="-70"/>
              </a:rPr>
              <a:t> EUR</a:t>
            </a:r>
          </a:p>
        </p:txBody>
      </p:sp>
      <p:sp>
        <p:nvSpPr>
          <p:cNvPr id="10" name="TextBox 12">
            <a:extLst>
              <a:ext uri="{FF2B5EF4-FFF2-40B4-BE49-F238E27FC236}">
                <a16:creationId xmlns:a16="http://schemas.microsoft.com/office/drawing/2014/main" id="{4D8F41DF-9FD7-B386-EB32-2EB7A2D9BEB1}"/>
              </a:ext>
            </a:extLst>
          </p:cNvPr>
          <p:cNvSpPr txBox="1"/>
          <p:nvPr/>
        </p:nvSpPr>
        <p:spPr>
          <a:xfrm>
            <a:off x="10750859" y="2406549"/>
            <a:ext cx="6707067" cy="369332"/>
          </a:xfrm>
          <a:prstGeom prst="rect">
            <a:avLst/>
          </a:prstGeom>
          <a:solidFill>
            <a:schemeClr val="bg2">
              <a:lumMod val="90000"/>
            </a:schemeClr>
          </a:solidFill>
        </p:spPr>
        <p:txBody>
          <a:bodyPr wrap="square" rtlCol="0">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800" b="0" i="0" u="none" strike="noStrike" kern="1200" cap="none" spc="0" normalizeH="0" baseline="0" noProof="0" dirty="0">
                <a:ln>
                  <a:noFill/>
                </a:ln>
                <a:solidFill>
                  <a:prstClr val="black"/>
                </a:solidFill>
                <a:effectLst/>
                <a:uLnTx/>
                <a:uFillTx/>
                <a:latin typeface="Public Sans" panose="020B0604020202020204" charset="-70"/>
              </a:rPr>
              <a:t>Vadošais: Vidzemes tūrisma asociācija</a:t>
            </a:r>
          </a:p>
        </p:txBody>
      </p:sp>
      <p:sp>
        <p:nvSpPr>
          <p:cNvPr id="11" name="TextBox 1">
            <a:extLst>
              <a:ext uri="{FF2B5EF4-FFF2-40B4-BE49-F238E27FC236}">
                <a16:creationId xmlns:a16="http://schemas.microsoft.com/office/drawing/2014/main" id="{763930F8-B4EF-E70C-C5B1-47CC45799EF7}"/>
              </a:ext>
            </a:extLst>
          </p:cNvPr>
          <p:cNvSpPr txBox="1"/>
          <p:nvPr/>
        </p:nvSpPr>
        <p:spPr>
          <a:xfrm>
            <a:off x="1050528" y="3129541"/>
            <a:ext cx="16407397" cy="646331"/>
          </a:xfrm>
          <a:prstGeom prst="rect">
            <a:avLst/>
          </a:prstGeom>
          <a:solidFill>
            <a:schemeClr val="accent1">
              <a:lumMod val="60000"/>
              <a:lumOff val="40000"/>
            </a:schemeClr>
          </a:solidFill>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defPPr>
              <a:defRPr lang="en-US"/>
            </a:defPPr>
            <a:lvl1pPr>
              <a:defRPr b="1">
                <a:solidFill>
                  <a:schemeClr val="dk1"/>
                </a:solidFill>
                <a:latin typeface="Public Sans" panose="020B0604020202020204" charset="-7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lv-LV" dirty="0"/>
              <a:t>PROJEKTA MĒRĶIS</a:t>
            </a:r>
            <a:r>
              <a:rPr lang="lv-LV" b="0" dirty="0"/>
              <a:t>:  Izveidot dārzu, parku un dabas apskates vietu tīklu,  lai attīstītu un popularizētu dārzu tūrismu. Pilnveidot tūrisma risinājumus, iekļaujot piejamību personām ar invaliditāti.</a:t>
            </a:r>
          </a:p>
        </p:txBody>
      </p:sp>
      <p:pic>
        <p:nvPicPr>
          <p:cNvPr id="12" name="Picture 2">
            <a:extLst>
              <a:ext uri="{FF2B5EF4-FFF2-40B4-BE49-F238E27FC236}">
                <a16:creationId xmlns:a16="http://schemas.microsoft.com/office/drawing/2014/main" id="{A0D5066A-F493-BBCC-5C7F-C74AD32656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1054" y="4647951"/>
            <a:ext cx="2565731" cy="2565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Attēls 12">
            <a:extLst>
              <a:ext uri="{FF2B5EF4-FFF2-40B4-BE49-F238E27FC236}">
                <a16:creationId xmlns:a16="http://schemas.microsoft.com/office/drawing/2014/main" id="{A096EFF6-7AFE-9F1F-D81F-F6360217DC98}"/>
              </a:ext>
            </a:extLst>
          </p:cNvPr>
          <p:cNvPicPr>
            <a:picLocks noChangeAspect="1"/>
          </p:cNvPicPr>
          <p:nvPr/>
        </p:nvPicPr>
        <p:blipFill rotWithShape="1">
          <a:blip r:embed="rId5">
            <a:extLst>
              <a:ext uri="{28A0092B-C50C-407E-A947-70E740481C1C}">
                <a14:useLocalDpi xmlns:a14="http://schemas.microsoft.com/office/drawing/2010/main" val="0"/>
              </a:ext>
            </a:extLst>
          </a:blip>
          <a:srcRect t="17895" b="25512"/>
          <a:stretch/>
        </p:blipFill>
        <p:spPr bwMode="auto">
          <a:xfrm>
            <a:off x="13792200" y="547861"/>
            <a:ext cx="3665726" cy="1187424"/>
          </a:xfrm>
          <a:prstGeom prst="rect">
            <a:avLst/>
          </a:prstGeom>
          <a:noFill/>
        </p:spPr>
      </p:pic>
    </p:spTree>
    <p:extLst>
      <p:ext uri="{BB962C8B-B14F-4D97-AF65-F5344CB8AC3E}">
        <p14:creationId xmlns:p14="http://schemas.microsoft.com/office/powerpoint/2010/main" val="19212168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06871" y="942975"/>
            <a:ext cx="16230600" cy="830997"/>
          </a:xfrm>
          <a:prstGeom prst="rect">
            <a:avLst/>
          </a:prstGeom>
        </p:spPr>
        <p:txBody>
          <a:bodyPr lIns="0" tIns="0" rIns="0" bIns="0" rtlCol="0" anchor="t">
            <a:spAutoFit/>
          </a:bodyPr>
          <a:lstStyle/>
          <a:p>
            <a:pPr>
              <a:lnSpc>
                <a:spcPct val="90000"/>
              </a:lnSpc>
              <a:spcBef>
                <a:spcPct val="0"/>
              </a:spcBef>
              <a:defRPr/>
            </a:pPr>
            <a:r>
              <a:rPr lang="en-US" sz="3000" b="1" kern="100" dirty="0">
                <a:effectLst/>
                <a:latin typeface="Public Sans" panose="020B0604020202020204" charset="-70"/>
                <a:ea typeface="Calibri" panose="020F0502020204030204" pitchFamily="34" charset="0"/>
                <a:cs typeface="Times New Roman" panose="02020603050405020304" pitchFamily="18" charset="0"/>
              </a:rPr>
              <a:t>INTEGRĒTAS PĀRVALDĪBAS VEICINĀŠANA PIEKRASTĒ, ILGTSPĒJĪGI IZMANTOJOT DABAS UN SOCIĀLO KAPITĀLU</a:t>
            </a:r>
            <a:r>
              <a:rPr lang="lv-LV" sz="3000" b="1" kern="100" dirty="0">
                <a:effectLst/>
                <a:latin typeface="Public Sans" panose="020B0604020202020204" charset="-70"/>
                <a:ea typeface="Calibri" panose="020F0502020204030204" pitchFamily="34" charset="0"/>
                <a:cs typeface="Times New Roman" panose="02020603050405020304" pitchFamily="18" charset="0"/>
              </a:rPr>
              <a:t> / BALTIC SEA2LAND</a:t>
            </a:r>
            <a:endParaRPr lang="en-US" sz="3000" spc="843" dirty="0">
              <a:latin typeface="Public Sans" panose="020B0604020202020204" charset="-70"/>
            </a:endParaRPr>
          </a:p>
        </p:txBody>
      </p:sp>
      <p:sp>
        <p:nvSpPr>
          <p:cNvPr id="3" name="AutoShape 3"/>
          <p:cNvSpPr/>
          <p:nvPr/>
        </p:nvSpPr>
        <p:spPr>
          <a:xfrm flipV="1">
            <a:off x="1028695" y="1760761"/>
            <a:ext cx="16230594" cy="38509"/>
          </a:xfrm>
          <a:prstGeom prst="line">
            <a:avLst/>
          </a:prstGeom>
          <a:ln w="9525" cap="flat">
            <a:solidFill>
              <a:srgbClr val="2B2C30"/>
            </a:solidFill>
            <a:prstDash val="solid"/>
            <a:headEnd type="none" w="sm" len="sm"/>
            <a:tailEnd type="none" w="sm" len="sm"/>
          </a:ln>
        </p:spPr>
        <p:txBody>
          <a:bodyPr/>
          <a:lstStyle/>
          <a:p>
            <a:endParaRPr lang="lv-LV">
              <a:latin typeface="Public Sans" panose="020B0604020202020204" charset="-70"/>
            </a:endParaRPr>
          </a:p>
        </p:txBody>
      </p:sp>
      <p:sp>
        <p:nvSpPr>
          <p:cNvPr id="5" name="AutoShape 2">
            <a:extLst>
              <a:ext uri="{FF2B5EF4-FFF2-40B4-BE49-F238E27FC236}">
                <a16:creationId xmlns:a16="http://schemas.microsoft.com/office/drawing/2014/main" id="{753E2CCA-B663-B473-A116-5B7A8109111F}"/>
              </a:ext>
            </a:extLst>
          </p:cNvPr>
          <p:cNvSpPr>
            <a:spLocks noChangeAspect="1" noChangeArrowheads="1"/>
          </p:cNvSpPr>
          <p:nvPr/>
        </p:nvSpPr>
        <p:spPr bwMode="auto">
          <a:xfrm>
            <a:off x="8998466" y="4872352"/>
            <a:ext cx="471681" cy="47168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ublic Sans" panose="020B0604020202020204" charset="-70"/>
            </a:endParaRPr>
          </a:p>
        </p:txBody>
      </p:sp>
      <p:sp>
        <p:nvSpPr>
          <p:cNvPr id="6" name="TextBox 5">
            <a:extLst>
              <a:ext uri="{FF2B5EF4-FFF2-40B4-BE49-F238E27FC236}">
                <a16:creationId xmlns:a16="http://schemas.microsoft.com/office/drawing/2014/main" id="{198292BA-0398-CC2E-8CD8-7AC1E85C3C35}"/>
              </a:ext>
            </a:extLst>
          </p:cNvPr>
          <p:cNvSpPr txBox="1"/>
          <p:nvPr/>
        </p:nvSpPr>
        <p:spPr>
          <a:xfrm>
            <a:off x="13335000" y="6057900"/>
            <a:ext cx="4549986" cy="4555093"/>
          </a:xfrm>
          <a:prstGeom prst="rect">
            <a:avLst/>
          </a:prstGeom>
          <a:noFill/>
        </p:spPr>
        <p:txBody>
          <a:bodyPr wrap="square" rtlCol="0">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dirty="0">
              <a:ln>
                <a:noFill/>
              </a:ln>
              <a:solidFill>
                <a:prstClr val="black"/>
              </a:solidFill>
              <a:effectLst/>
              <a:uLnTx/>
              <a:uFillTx/>
              <a:latin typeface="Public Sans" panose="020B0604020202020204" charset="-7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800" b="0" i="0" u="none" strike="noStrike" kern="1200" cap="none" spc="0" normalizeH="0" baseline="0" noProof="0" dirty="0">
                <a:ln>
                  <a:noFill/>
                </a:ln>
                <a:solidFill>
                  <a:schemeClr val="accent1">
                    <a:lumMod val="75000"/>
                  </a:schemeClr>
                </a:solidFill>
                <a:effectLst/>
                <a:uLnTx/>
                <a:uFillTx/>
                <a:latin typeface="Public Sans" panose="020B0604020202020204" charset="-70"/>
              </a:rPr>
              <a:t>#BalticSea2Land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dirty="0">
              <a:ln>
                <a:noFill/>
              </a:ln>
              <a:solidFill>
                <a:schemeClr val="accent1">
                  <a:lumMod val="75000"/>
                </a:schemeClr>
              </a:solidFill>
              <a:effectLst/>
              <a:uLnTx/>
              <a:uFillTx/>
              <a:latin typeface="Public Sans" panose="020B0604020202020204" charset="-7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800" b="0" i="0" u="none" strike="noStrike" kern="1200" cap="none" spc="0" normalizeH="0" baseline="0" noProof="0" dirty="0" err="1">
                <a:ln>
                  <a:noFill/>
                </a:ln>
                <a:solidFill>
                  <a:schemeClr val="accent1">
                    <a:lumMod val="75000"/>
                  </a:schemeClr>
                </a:solidFill>
                <a:effectLst/>
                <a:uLnTx/>
                <a:uFillTx/>
                <a:latin typeface="Public Sans" panose="020B0604020202020204" charset="-70"/>
              </a:rPr>
              <a:t>Twitter</a:t>
            </a:r>
            <a:r>
              <a:rPr kumimoji="0" lang="lv-LV" sz="1800" b="0" i="0" u="none" strike="noStrike" kern="1200" cap="none" spc="0" normalizeH="0" baseline="0" noProof="0" dirty="0">
                <a:ln>
                  <a:noFill/>
                </a:ln>
                <a:solidFill>
                  <a:schemeClr val="accent1">
                    <a:lumMod val="75000"/>
                  </a:schemeClr>
                </a:solidFill>
                <a:effectLst/>
                <a:uLnTx/>
                <a:uFillTx/>
                <a:latin typeface="Public Sans" panose="020B0604020202020204" charset="-70"/>
              </a:rPr>
              <a:t>: @BalticSea2Land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dirty="0">
              <a:ln>
                <a:noFill/>
              </a:ln>
              <a:solidFill>
                <a:schemeClr val="accent1">
                  <a:lumMod val="75000"/>
                </a:schemeClr>
              </a:solidFill>
              <a:effectLst/>
              <a:uLnTx/>
              <a:uFillTx/>
              <a:latin typeface="Public Sans" panose="020B0604020202020204" charset="-7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600" b="0" i="0" u="none" strike="noStrike" kern="1200" cap="none" spc="0" normalizeH="0" baseline="0" noProof="0" dirty="0">
                <a:ln>
                  <a:noFill/>
                </a:ln>
                <a:solidFill>
                  <a:schemeClr val="accent1">
                    <a:lumMod val="75000"/>
                  </a:schemeClr>
                </a:solidFill>
                <a:effectLst/>
                <a:uLnTx/>
                <a:uFillTx/>
                <a:latin typeface="Public Sans" panose="020B0604020202020204" charset="-70"/>
              </a:rPr>
              <a:t>interreg-baltic.eu/</a:t>
            </a:r>
            <a:r>
              <a:rPr kumimoji="0" lang="lv-LV" sz="1600" b="0" i="0" u="none" strike="noStrike" kern="1200" cap="none" spc="0" normalizeH="0" baseline="0" noProof="0" dirty="0" err="1">
                <a:ln>
                  <a:noFill/>
                </a:ln>
                <a:solidFill>
                  <a:schemeClr val="accent1">
                    <a:lumMod val="75000"/>
                  </a:schemeClr>
                </a:solidFill>
                <a:effectLst/>
                <a:uLnTx/>
                <a:uFillTx/>
                <a:latin typeface="Public Sans" panose="020B0604020202020204" charset="-70"/>
              </a:rPr>
              <a:t>project</a:t>
            </a:r>
            <a:r>
              <a:rPr kumimoji="0" lang="lv-LV" sz="1600" b="0" i="0" u="none" strike="noStrike" kern="1200" cap="none" spc="0" normalizeH="0" baseline="0" noProof="0" dirty="0">
                <a:ln>
                  <a:noFill/>
                </a:ln>
                <a:solidFill>
                  <a:schemeClr val="accent1">
                    <a:lumMod val="75000"/>
                  </a:schemeClr>
                </a:solidFill>
                <a:effectLst/>
                <a:uLnTx/>
                <a:uFillTx/>
                <a:latin typeface="Public Sans" panose="020B0604020202020204" charset="-70"/>
              </a:rPr>
              <a:t>/BalticSea2Land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dirty="0">
              <a:ln>
                <a:noFill/>
              </a:ln>
              <a:solidFill>
                <a:schemeClr val="accent1">
                  <a:lumMod val="75000"/>
                </a:schemeClr>
              </a:solidFill>
              <a:effectLst/>
              <a:uLnTx/>
              <a:uFillTx/>
              <a:latin typeface="Public Sans" panose="020B0604020202020204" charset="-7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600" b="0" i="0" u="none" strike="noStrike" kern="1200" cap="none" spc="0" normalizeH="0" baseline="0" noProof="0" dirty="0">
                <a:ln>
                  <a:noFill/>
                </a:ln>
                <a:solidFill>
                  <a:schemeClr val="accent1">
                    <a:lumMod val="75000"/>
                  </a:schemeClr>
                </a:solidFill>
                <a:effectLst/>
                <a:uLnTx/>
                <a:uFillTx/>
                <a:latin typeface="Public Sans" panose="020B0604020202020204" charset="-70"/>
              </a:rPr>
              <a:t>https://www.kurzemesregions.lv/projekti/attistibas-planosana/baltic-sea2land/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600" b="0" i="0" u="none" strike="noStrike" kern="1200" cap="none" spc="0" normalizeH="0" baseline="0" noProof="0" dirty="0">
              <a:ln>
                <a:noFill/>
              </a:ln>
              <a:solidFill>
                <a:prstClr val="black"/>
              </a:solidFill>
              <a:effectLst/>
              <a:uLnTx/>
              <a:uFillTx/>
              <a:latin typeface="Public Sans" panose="020B0604020202020204" charset="-7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lv-LV" dirty="0">
              <a:solidFill>
                <a:prstClr val="black"/>
              </a:solidFill>
              <a:latin typeface="Public Sans" panose="020B0604020202020204" charset="-7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800" b="0" i="0" u="none" strike="noStrike" kern="1200" cap="none" spc="0" normalizeH="0" baseline="0" noProof="0" dirty="0">
                <a:ln>
                  <a:noFill/>
                </a:ln>
                <a:solidFill>
                  <a:schemeClr val="accent1">
                    <a:lumMod val="75000"/>
                  </a:schemeClr>
                </a:solidFill>
                <a:effectLst/>
                <a:uLnTx/>
                <a:uFillTx/>
                <a:latin typeface="Public Sans" panose="020B0604020202020204" charset="-70"/>
              </a:rPr>
              <a:t>Projekta vadītāja:</a:t>
            </a:r>
          </a:p>
          <a:p>
            <a:pPr marL="0" marR="0" lvl="0" indent="0" algn="l" defTabSz="914400" rtl="0" eaLnBrk="1" fontAlgn="auto" latinLnBrk="0" hangingPunct="1">
              <a:lnSpc>
                <a:spcPct val="100000"/>
              </a:lnSpc>
              <a:spcBef>
                <a:spcPts val="0"/>
              </a:spcBef>
              <a:spcAft>
                <a:spcPts val="0"/>
              </a:spcAft>
              <a:buClrTx/>
              <a:buSzTx/>
              <a:buFontTx/>
              <a:buNone/>
              <a:tabLst/>
              <a:defRPr/>
            </a:pPr>
            <a:r>
              <a:rPr lang="lv-LV" b="1" dirty="0">
                <a:solidFill>
                  <a:schemeClr val="accent1">
                    <a:lumMod val="75000"/>
                  </a:schemeClr>
                </a:solidFill>
                <a:latin typeface="Public Sans" panose="020B0604020202020204" charset="-70"/>
              </a:rPr>
              <a:t>Ligita Kokaine</a:t>
            </a:r>
          </a:p>
          <a:p>
            <a:pPr marL="0" marR="0" lvl="0" indent="0" algn="l" defTabSz="914400" rtl="0" eaLnBrk="1" fontAlgn="auto" latinLnBrk="0" hangingPunct="1">
              <a:lnSpc>
                <a:spcPct val="100000"/>
              </a:lnSpc>
              <a:spcBef>
                <a:spcPts val="0"/>
              </a:spcBef>
              <a:spcAft>
                <a:spcPts val="0"/>
              </a:spcAft>
              <a:buClrTx/>
              <a:buSzTx/>
              <a:buFontTx/>
              <a:buNone/>
              <a:tabLst/>
              <a:defRPr/>
            </a:pPr>
            <a:r>
              <a:rPr lang="lv-LV" sz="1400" dirty="0">
                <a:solidFill>
                  <a:schemeClr val="accent1">
                    <a:lumMod val="75000"/>
                  </a:schemeClr>
                </a:solidFill>
                <a:latin typeface="Public Sans" panose="020B0604020202020204" charset="-70"/>
              </a:rPr>
              <a:t>ligita.kokaine@kurzemesregions.lv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400" b="0" i="0" u="none" strike="noStrike" kern="1200" cap="none" spc="0" normalizeH="0" baseline="0" noProof="0" dirty="0">
                <a:ln>
                  <a:noFill/>
                </a:ln>
                <a:solidFill>
                  <a:schemeClr val="accent1">
                    <a:lumMod val="75000"/>
                  </a:schemeClr>
                </a:solidFill>
                <a:effectLst/>
                <a:uLnTx/>
                <a:uFillTx/>
                <a:latin typeface="Public Sans" panose="020B0604020202020204" charset="-70"/>
              </a:rPr>
              <a:t>26586604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dirty="0">
              <a:ln>
                <a:noFill/>
              </a:ln>
              <a:solidFill>
                <a:prstClr val="black"/>
              </a:solidFill>
              <a:effectLst/>
              <a:uLnTx/>
              <a:uFillTx/>
              <a:latin typeface="Public Sans" panose="020B0604020202020204" charset="-7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dirty="0">
              <a:ln>
                <a:noFill/>
              </a:ln>
              <a:solidFill>
                <a:prstClr val="black"/>
              </a:solidFill>
              <a:effectLst/>
              <a:uLnTx/>
              <a:uFillTx/>
              <a:latin typeface="Public Sans" panose="020B0604020202020204" charset="-70"/>
            </a:endParaRPr>
          </a:p>
        </p:txBody>
      </p:sp>
      <p:sp>
        <p:nvSpPr>
          <p:cNvPr id="7" name="TextBox 6">
            <a:extLst>
              <a:ext uri="{FF2B5EF4-FFF2-40B4-BE49-F238E27FC236}">
                <a16:creationId xmlns:a16="http://schemas.microsoft.com/office/drawing/2014/main" id="{9384F001-3CCD-6640-7DB1-A9C192A30DA3}"/>
              </a:ext>
            </a:extLst>
          </p:cNvPr>
          <p:cNvSpPr txBox="1"/>
          <p:nvPr/>
        </p:nvSpPr>
        <p:spPr>
          <a:xfrm>
            <a:off x="1043272" y="2295587"/>
            <a:ext cx="3852063" cy="369332"/>
          </a:xfrm>
          <a:prstGeom prst="rect">
            <a:avLst/>
          </a:prstGeom>
          <a:solidFill>
            <a:schemeClr val="bg2">
              <a:lumMod val="90000"/>
            </a:schemeClr>
          </a:solid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a:solidFill>
                  <a:prstClr val="black"/>
                </a:solidFill>
                <a:latin typeface="Public Sans" panose="020B0604020202020204" charset="-7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lv-LV" dirty="0"/>
              <a:t>01.01.2023 – 31.12.2025</a:t>
            </a:r>
          </a:p>
        </p:txBody>
      </p:sp>
      <p:sp>
        <p:nvSpPr>
          <p:cNvPr id="8" name="TextBox 7">
            <a:extLst>
              <a:ext uri="{FF2B5EF4-FFF2-40B4-BE49-F238E27FC236}">
                <a16:creationId xmlns:a16="http://schemas.microsoft.com/office/drawing/2014/main" id="{7D848F6B-74DF-3FFB-4EE6-D57F8317F6CE}"/>
              </a:ext>
            </a:extLst>
          </p:cNvPr>
          <p:cNvSpPr txBox="1"/>
          <p:nvPr/>
        </p:nvSpPr>
        <p:spPr>
          <a:xfrm>
            <a:off x="5310663" y="2329671"/>
            <a:ext cx="4058764" cy="369332"/>
          </a:xfrm>
          <a:prstGeom prst="rect">
            <a:avLst/>
          </a:prstGeom>
          <a:solidFill>
            <a:schemeClr val="bg2">
              <a:lumMod val="90000"/>
            </a:schemeClr>
          </a:solid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a:solidFill>
                  <a:prstClr val="black"/>
                </a:solidFill>
                <a:latin typeface="Public Sans" panose="020B0604020202020204" charset="-7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lv-LV" dirty="0"/>
              <a:t>KPR budžets: 249 759 EUR</a:t>
            </a:r>
          </a:p>
        </p:txBody>
      </p:sp>
      <p:sp>
        <p:nvSpPr>
          <p:cNvPr id="9" name="TextBox 12">
            <a:extLst>
              <a:ext uri="{FF2B5EF4-FFF2-40B4-BE49-F238E27FC236}">
                <a16:creationId xmlns:a16="http://schemas.microsoft.com/office/drawing/2014/main" id="{4D8F41DF-9FD7-B386-EB32-2EB7A2D9BEB1}"/>
              </a:ext>
            </a:extLst>
          </p:cNvPr>
          <p:cNvSpPr txBox="1"/>
          <p:nvPr/>
        </p:nvSpPr>
        <p:spPr>
          <a:xfrm>
            <a:off x="10162769" y="2329671"/>
            <a:ext cx="3799058" cy="369332"/>
          </a:xfrm>
          <a:prstGeom prst="rect">
            <a:avLst/>
          </a:prstGeom>
          <a:solidFill>
            <a:schemeClr val="bg2">
              <a:lumMod val="90000"/>
            </a:schemeClr>
          </a:solid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a:solidFill>
                  <a:prstClr val="black"/>
                </a:solidFill>
                <a:latin typeface="Public Sans" panose="020B0604020202020204" charset="-7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lv-LV" dirty="0"/>
              <a:t>Vadošais partneris: VARAM</a:t>
            </a:r>
          </a:p>
        </p:txBody>
      </p:sp>
      <p:sp>
        <p:nvSpPr>
          <p:cNvPr id="10" name="TextBox 1">
            <a:extLst>
              <a:ext uri="{FF2B5EF4-FFF2-40B4-BE49-F238E27FC236}">
                <a16:creationId xmlns:a16="http://schemas.microsoft.com/office/drawing/2014/main" id="{763930F8-B4EF-E70C-C5B1-47CC45799EF7}"/>
              </a:ext>
            </a:extLst>
          </p:cNvPr>
          <p:cNvSpPr txBox="1"/>
          <p:nvPr/>
        </p:nvSpPr>
        <p:spPr>
          <a:xfrm>
            <a:off x="1109986" y="3103496"/>
            <a:ext cx="14095605" cy="646331"/>
          </a:xfrm>
          <a:prstGeom prst="rect">
            <a:avLst/>
          </a:prstGeom>
          <a:solidFill>
            <a:schemeClr val="accent1">
              <a:lumMod val="60000"/>
              <a:lumOff val="40000"/>
            </a:schemeClr>
          </a:solidFill>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defPPr>
              <a:defRPr lang="en-US"/>
            </a:defPPr>
            <a:lvl1pPr>
              <a:defRPr b="1">
                <a:solidFill>
                  <a:schemeClr val="dk1"/>
                </a:solidFill>
                <a:latin typeface="Public Sans" panose="020B0604020202020204" charset="-7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lv-LV" dirty="0"/>
              <a:t>PROJEKTA MĒRĶIS: </a:t>
            </a:r>
            <a:r>
              <a:rPr lang="lv-LV" b="0" dirty="0"/>
              <a:t>veicināt integrētu un iekļaujošu piekrastes pārvaldību, līdzsvarojot Zilās ekonomikas sektoru, dabas aizsardzības un vietējo kopienu intereses.</a:t>
            </a:r>
          </a:p>
        </p:txBody>
      </p:sp>
      <p:pic>
        <p:nvPicPr>
          <p:cNvPr id="11" name="Picture 2" descr="A blue flag with yellow stars&#10;&#10;Description automatically generated">
            <a:extLst>
              <a:ext uri="{FF2B5EF4-FFF2-40B4-BE49-F238E27FC236}">
                <a16:creationId xmlns:a16="http://schemas.microsoft.com/office/drawing/2014/main" id="{5800E00E-DB9E-1841-7E27-4571C99A9603}"/>
              </a:ext>
            </a:extLst>
          </p:cNvPr>
          <p:cNvPicPr>
            <a:picLocks noChangeAspect="1"/>
          </p:cNvPicPr>
          <p:nvPr/>
        </p:nvPicPr>
        <p:blipFill>
          <a:blip r:embed="rId2"/>
          <a:stretch>
            <a:fillRect/>
          </a:stretch>
        </p:blipFill>
        <p:spPr>
          <a:xfrm>
            <a:off x="12819769" y="3963318"/>
            <a:ext cx="4771644" cy="2087516"/>
          </a:xfrm>
          <a:prstGeom prst="rect">
            <a:avLst/>
          </a:prstGeom>
        </p:spPr>
      </p:pic>
      <p:sp>
        <p:nvSpPr>
          <p:cNvPr id="12" name="Google Shape;98;p4">
            <a:extLst>
              <a:ext uri="{FF2B5EF4-FFF2-40B4-BE49-F238E27FC236}">
                <a16:creationId xmlns:a16="http://schemas.microsoft.com/office/drawing/2014/main" id="{DA5168E4-738A-749C-1965-0127C7049C99}"/>
              </a:ext>
            </a:extLst>
          </p:cNvPr>
          <p:cNvSpPr txBox="1"/>
          <p:nvPr/>
        </p:nvSpPr>
        <p:spPr>
          <a:xfrm>
            <a:off x="1109986" y="4290683"/>
            <a:ext cx="11709783" cy="4153913"/>
          </a:xfrm>
          <a:prstGeom prst="rect">
            <a:avLst/>
          </a:prstGeom>
          <a:noFill/>
          <a:ln>
            <a:noFill/>
          </a:ln>
        </p:spPr>
        <p:txBody>
          <a:bodyPr spcFirstLastPara="1" wrap="square" lIns="91425" tIns="45700" rIns="91425" bIns="45700" anchor="t" anchorCtr="0">
            <a:no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Bef>
                <a:spcPts val="600"/>
              </a:spcBef>
              <a:buClr>
                <a:srgbClr val="000000"/>
              </a:buClr>
              <a:buSzPts val="4000"/>
            </a:pPr>
            <a:r>
              <a:rPr lang="lv-LV" sz="2000" spc="-5" dirty="0">
                <a:latin typeface="Public Sans" panose="020B0604020202020204" charset="-70"/>
                <a:cs typeface="Calibri"/>
              </a:rPr>
              <a:t>Nozīmīgākās aktivitātes un rezultāti:</a:t>
            </a:r>
          </a:p>
          <a:p>
            <a:pPr marR="0" lvl="0" algn="just" rtl="0">
              <a:lnSpc>
                <a:spcPct val="100000"/>
              </a:lnSpc>
              <a:spcBef>
                <a:spcPts val="600"/>
              </a:spcBef>
              <a:spcAft>
                <a:spcPts val="0"/>
              </a:spcAft>
              <a:buClr>
                <a:srgbClr val="000000"/>
              </a:buClr>
              <a:buSzPts val="4000"/>
            </a:pPr>
            <a:endParaRPr lang="lv-LV" sz="2000" u="sng" dirty="0">
              <a:latin typeface="Public Sans" panose="020B0604020202020204" charset="-70"/>
              <a:ea typeface="Calibri" panose="020F0502020204030204" pitchFamily="34" charset="0"/>
              <a:cs typeface="Calibri"/>
              <a:sym typeface="Calibri"/>
            </a:endParaRPr>
          </a:p>
          <a:p>
            <a:pPr marL="342900" marR="0" lvl="0" indent="-342900" algn="just" rtl="0">
              <a:lnSpc>
                <a:spcPct val="100000"/>
              </a:lnSpc>
              <a:spcBef>
                <a:spcPts val="600"/>
              </a:spcBef>
              <a:spcAft>
                <a:spcPts val="0"/>
              </a:spcAft>
              <a:buClr>
                <a:srgbClr val="000000"/>
              </a:buClr>
              <a:buSzPts val="4000"/>
              <a:buFont typeface="Arial" panose="020B0604020202020204" pitchFamily="34" charset="0"/>
              <a:buChar char="•"/>
            </a:pPr>
            <a:r>
              <a:rPr lang="lv-LV" sz="2000" u="sng" dirty="0">
                <a:latin typeface="Public Sans" panose="020B0604020202020204" charset="-70"/>
                <a:ea typeface="Calibri" panose="020F0502020204030204" pitchFamily="34" charset="0"/>
                <a:cs typeface="Calibri"/>
                <a:sym typeface="Calibri"/>
              </a:rPr>
              <a:t>Kurzemes piekrastes tematiskā plānojuma izstrāde: </a:t>
            </a:r>
          </a:p>
          <a:p>
            <a:pPr marL="800100" lvl="1" indent="-342900" algn="just">
              <a:spcBef>
                <a:spcPts val="600"/>
              </a:spcBef>
              <a:buClr>
                <a:srgbClr val="000000"/>
              </a:buClr>
              <a:buSzPct val="100000"/>
              <a:buFont typeface="Arial" panose="020B0604020202020204" pitchFamily="34" charset="0"/>
              <a:buChar char="•"/>
            </a:pPr>
            <a:r>
              <a:rPr lang="lv-LV" sz="2000" dirty="0">
                <a:latin typeface="Public Sans" panose="020B0604020202020204" charset="-70"/>
                <a:ea typeface="Calibri" panose="020F0502020204030204" pitchFamily="34" charset="0"/>
                <a:cs typeface="Calibri"/>
                <a:sym typeface="Calibri"/>
              </a:rPr>
              <a:t>(2) </a:t>
            </a:r>
            <a:r>
              <a:rPr lang="lv-LV" sz="2000" dirty="0" err="1">
                <a:latin typeface="Public Sans" panose="020B0604020202020204" charset="-70"/>
                <a:ea typeface="Calibri" panose="020F0502020204030204" pitchFamily="34" charset="0"/>
                <a:cs typeface="Calibri"/>
                <a:sym typeface="Calibri"/>
              </a:rPr>
              <a:t>ievadsemināri</a:t>
            </a:r>
            <a:r>
              <a:rPr lang="lv-LV" sz="2000" dirty="0">
                <a:latin typeface="Public Sans" panose="020B0604020202020204" charset="-70"/>
                <a:ea typeface="Calibri" panose="020F0502020204030204" pitchFamily="34" charset="0"/>
                <a:cs typeface="Calibri"/>
                <a:sym typeface="Calibri"/>
              </a:rPr>
              <a:t>  Užavā (16.01.) un Liepājā (17.01);</a:t>
            </a:r>
          </a:p>
          <a:p>
            <a:pPr marL="800100" lvl="1" indent="-342900" algn="just">
              <a:spcBef>
                <a:spcPts val="600"/>
              </a:spcBef>
              <a:buClr>
                <a:srgbClr val="000000"/>
              </a:buClr>
              <a:buSzPct val="100000"/>
              <a:buFont typeface="Arial" panose="020B0604020202020204" pitchFamily="34" charset="0"/>
              <a:buChar char="•"/>
            </a:pPr>
            <a:r>
              <a:rPr lang="lv-LV" sz="2000" dirty="0">
                <a:latin typeface="Public Sans" panose="020B0604020202020204" charset="-70"/>
                <a:ea typeface="Calibri"/>
                <a:cs typeface="Calibri"/>
                <a:sym typeface="Calibri"/>
              </a:rPr>
              <a:t>iepirkums par plānojuma izstrādi, līgums (1); </a:t>
            </a:r>
          </a:p>
          <a:p>
            <a:pPr marL="800100" lvl="1" indent="-342900" algn="just">
              <a:spcBef>
                <a:spcPts val="600"/>
              </a:spcBef>
              <a:buClr>
                <a:srgbClr val="000000"/>
              </a:buClr>
              <a:buSzPct val="100000"/>
              <a:buFont typeface="Arial" panose="020B0604020202020204" pitchFamily="34" charset="0"/>
              <a:buChar char="•"/>
            </a:pPr>
            <a:r>
              <a:rPr lang="lv-LV" sz="2000" dirty="0">
                <a:latin typeface="Public Sans" panose="020B0604020202020204" charset="-70"/>
                <a:ea typeface="Calibri"/>
                <a:cs typeface="Calibri"/>
                <a:sym typeface="Calibri"/>
              </a:rPr>
              <a:t>ekspertu darbs, intervijas;</a:t>
            </a:r>
          </a:p>
          <a:p>
            <a:pPr marL="800100" lvl="1" indent="-342900" algn="just">
              <a:spcBef>
                <a:spcPts val="600"/>
              </a:spcBef>
              <a:buClr>
                <a:srgbClr val="000000"/>
              </a:buClr>
              <a:buSzPct val="100000"/>
              <a:buFont typeface="Arial" panose="020B0604020202020204" pitchFamily="34" charset="0"/>
              <a:buChar char="•"/>
            </a:pPr>
            <a:r>
              <a:rPr lang="lv-LV" sz="2000" dirty="0">
                <a:latin typeface="Public Sans" panose="020B0604020202020204" charset="-70"/>
                <a:ea typeface="Calibri"/>
                <a:cs typeface="Calibri"/>
                <a:sym typeface="Calibri"/>
              </a:rPr>
              <a:t>(6) darba grupu semināri jūnijā/septembrī;</a:t>
            </a:r>
          </a:p>
          <a:p>
            <a:pPr marL="800100" lvl="1" indent="-342900" algn="just">
              <a:spcBef>
                <a:spcPts val="600"/>
              </a:spcBef>
              <a:buClr>
                <a:srgbClr val="000000"/>
              </a:buClr>
              <a:buSzPct val="100000"/>
              <a:buFont typeface="Arial" panose="020B0604020202020204" pitchFamily="34" charset="0"/>
              <a:buChar char="•"/>
            </a:pPr>
            <a:r>
              <a:rPr lang="lv-LV" sz="2000" dirty="0">
                <a:latin typeface="Public Sans" panose="020B0604020202020204" charset="-70"/>
                <a:ea typeface="Calibri"/>
                <a:cs typeface="Calibri"/>
                <a:sym typeface="Calibri"/>
              </a:rPr>
              <a:t>līdz gada beigām izstrādāta </a:t>
            </a:r>
            <a:r>
              <a:rPr lang="lv-LV" sz="2000" b="1" dirty="0">
                <a:latin typeface="Public Sans" panose="020B0604020202020204" charset="-70"/>
                <a:ea typeface="Calibri"/>
                <a:cs typeface="Calibri"/>
                <a:sym typeface="Calibri"/>
              </a:rPr>
              <a:t>piekrastes tematiskā plānojuma 1.redakcija</a:t>
            </a:r>
            <a:r>
              <a:rPr lang="lv-LV" sz="2000" dirty="0">
                <a:latin typeface="Public Sans" panose="020B0604020202020204" charset="-70"/>
                <a:ea typeface="Calibri"/>
                <a:cs typeface="Calibri"/>
                <a:sym typeface="Calibri"/>
              </a:rPr>
              <a:t>; </a:t>
            </a:r>
          </a:p>
          <a:p>
            <a:pPr marL="342900" indent="-342900" algn="just">
              <a:spcBef>
                <a:spcPts val="600"/>
              </a:spcBef>
              <a:buClr>
                <a:srgbClr val="000000"/>
              </a:buClr>
              <a:buSzPts val="4000"/>
              <a:buFont typeface="Arial" panose="020B0604020202020204" pitchFamily="34" charset="0"/>
              <a:buChar char="•"/>
            </a:pPr>
            <a:r>
              <a:rPr lang="lv-LV" sz="2000" u="sng" dirty="0" err="1">
                <a:latin typeface="Public Sans" panose="020B0604020202020204" charset="-70"/>
                <a:ea typeface="Calibri"/>
                <a:cs typeface="Calibri"/>
                <a:sym typeface="Calibri"/>
              </a:rPr>
              <a:t>GoA</a:t>
            </a:r>
            <a:r>
              <a:rPr lang="lv-LV" sz="2000" u="sng" dirty="0">
                <a:latin typeface="Public Sans" panose="020B0604020202020204" charset="-70"/>
                <a:ea typeface="Calibri"/>
                <a:cs typeface="Calibri"/>
                <a:sym typeface="Calibri"/>
              </a:rPr>
              <a:t> 1.4. Projekta partneru kapacitātes paaugstināšana:</a:t>
            </a:r>
          </a:p>
          <a:p>
            <a:pPr marL="800100" lvl="1" indent="-342900" algn="just">
              <a:spcBef>
                <a:spcPts val="600"/>
              </a:spcBef>
              <a:buClr>
                <a:srgbClr val="000000"/>
              </a:buClr>
              <a:buSzPct val="100000"/>
              <a:buFont typeface="Arial" panose="020B0604020202020204" pitchFamily="34" charset="0"/>
              <a:buChar char="•"/>
            </a:pPr>
            <a:r>
              <a:rPr lang="lv-LV" sz="2000" dirty="0">
                <a:latin typeface="Public Sans" panose="020B0604020202020204" charset="-70"/>
                <a:ea typeface="Calibri"/>
                <a:cs typeface="Calibri"/>
                <a:sym typeface="Calibri"/>
              </a:rPr>
              <a:t>plānoto apmācību organizēšana, koordinēšana (t.sk. partneru sanāksmē maijā Vācijā);</a:t>
            </a:r>
          </a:p>
          <a:p>
            <a:pPr marL="800100" lvl="1" indent="-342900" algn="just">
              <a:spcBef>
                <a:spcPts val="600"/>
              </a:spcBef>
              <a:buClr>
                <a:srgbClr val="000000"/>
              </a:buClr>
              <a:buSzPct val="100000"/>
              <a:buFont typeface="Arial" panose="020B0604020202020204" pitchFamily="34" charset="0"/>
              <a:buChar char="•"/>
            </a:pPr>
            <a:r>
              <a:rPr lang="lv-LV" sz="2000" dirty="0">
                <a:latin typeface="Public Sans" panose="020B0604020202020204" charset="-70"/>
                <a:ea typeface="Calibri"/>
                <a:cs typeface="Calibri"/>
                <a:sym typeface="Calibri"/>
              </a:rPr>
              <a:t> partneru anketēšana;</a:t>
            </a:r>
          </a:p>
          <a:p>
            <a:pPr marL="800100" lvl="1" indent="-342900" algn="just">
              <a:spcBef>
                <a:spcPts val="600"/>
              </a:spcBef>
              <a:buClr>
                <a:srgbClr val="000000"/>
              </a:buClr>
              <a:buSzPct val="100000"/>
              <a:buFont typeface="Arial" panose="020B0604020202020204" pitchFamily="34" charset="0"/>
              <a:buChar char="•"/>
            </a:pPr>
            <a:r>
              <a:rPr lang="lv-LV" sz="2000" dirty="0" err="1">
                <a:latin typeface="Public Sans" panose="020B0604020202020204" charset="-70"/>
                <a:ea typeface="Calibri"/>
                <a:cs typeface="Calibri"/>
                <a:sym typeface="Calibri"/>
              </a:rPr>
              <a:t>GoA</a:t>
            </a:r>
            <a:r>
              <a:rPr lang="lv-LV" sz="2000" dirty="0">
                <a:latin typeface="Public Sans" panose="020B0604020202020204" charset="-70"/>
                <a:ea typeface="Calibri"/>
                <a:cs typeface="Calibri"/>
                <a:sym typeface="Calibri"/>
              </a:rPr>
              <a:t> 1.4.nodevuma ziņojuma sagatavošana</a:t>
            </a:r>
          </a:p>
          <a:p>
            <a:pPr marR="0" lvl="0" algn="just" rtl="0">
              <a:lnSpc>
                <a:spcPct val="100000"/>
              </a:lnSpc>
              <a:spcBef>
                <a:spcPts val="600"/>
              </a:spcBef>
              <a:spcAft>
                <a:spcPts val="0"/>
              </a:spcAft>
              <a:buClr>
                <a:srgbClr val="000000"/>
              </a:buClr>
              <a:buSzPts val="4000"/>
            </a:pPr>
            <a:endParaRPr lang="lv-LV" sz="2000" dirty="0">
              <a:solidFill>
                <a:srgbClr val="5D7997"/>
              </a:solidFill>
              <a:latin typeface="Public Sans" panose="020B0604020202020204" charset="-70"/>
              <a:ea typeface="Calibri"/>
              <a:cs typeface="Calibri"/>
              <a:sym typeface="Calibri"/>
            </a:endParaRPr>
          </a:p>
        </p:txBody>
      </p:sp>
    </p:spTree>
    <p:extLst>
      <p:ext uri="{BB962C8B-B14F-4D97-AF65-F5344CB8AC3E}">
        <p14:creationId xmlns:p14="http://schemas.microsoft.com/office/powerpoint/2010/main" val="13387268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06871" y="942975"/>
            <a:ext cx="16230600" cy="914096"/>
          </a:xfrm>
          <a:prstGeom prst="rect">
            <a:avLst/>
          </a:prstGeom>
        </p:spPr>
        <p:txBody>
          <a:bodyPr lIns="0" tIns="0" rIns="0" bIns="0" rtlCol="0" anchor="t">
            <a:spAutoFit/>
          </a:bodyPr>
          <a:lstStyle/>
          <a:p>
            <a:pPr>
              <a:lnSpc>
                <a:spcPct val="90000"/>
              </a:lnSpc>
              <a:spcBef>
                <a:spcPct val="0"/>
              </a:spcBef>
              <a:defRPr/>
            </a:pPr>
            <a:r>
              <a:rPr kumimoji="0" lang="lv-LV" sz="6600" b="1" i="0" u="none" strike="noStrike" kern="1200" cap="none" spc="-360" normalizeH="0" baseline="0" noProof="0" dirty="0">
                <a:ln>
                  <a:noFill/>
                </a:ln>
                <a:effectLst/>
                <a:uLnTx/>
                <a:uFillTx/>
                <a:latin typeface="Public Sans" panose="020B0604020202020204" charset="-70"/>
                <a:ea typeface="Calibri" panose="020F0502020204030204" pitchFamily="34" charset="0"/>
                <a:cs typeface="Calibri" panose="020F0502020204030204" pitchFamily="34" charset="0"/>
              </a:rPr>
              <a:t>BSR </a:t>
            </a:r>
            <a:r>
              <a:rPr kumimoji="0" lang="lv-LV" sz="6600" b="1" i="0" u="none" strike="noStrike" kern="1200" cap="none" spc="-360" normalizeH="0" baseline="0" noProof="0" dirty="0" err="1">
                <a:ln>
                  <a:noFill/>
                </a:ln>
                <a:effectLst/>
                <a:uLnTx/>
                <a:uFillTx/>
                <a:latin typeface="Public Sans" panose="020B0604020202020204" charset="-70"/>
                <a:ea typeface="Calibri" panose="020F0502020204030204" pitchFamily="34" charset="0"/>
                <a:cs typeface="Calibri" panose="020F0502020204030204" pitchFamily="34" charset="0"/>
              </a:rPr>
              <a:t>Food</a:t>
            </a:r>
            <a:r>
              <a:rPr kumimoji="0" lang="lv-LV" sz="6600" b="1" i="0" u="none" strike="noStrike" kern="1200" cap="none" spc="-360" normalizeH="0" baseline="0" noProof="0" dirty="0">
                <a:ln>
                  <a:noFill/>
                </a:ln>
                <a:effectLst/>
                <a:uLnTx/>
                <a:uFillTx/>
                <a:latin typeface="Public Sans" panose="020B0604020202020204" charset="-70"/>
                <a:ea typeface="Calibri" panose="020F0502020204030204" pitchFamily="34" charset="0"/>
                <a:cs typeface="Calibri" panose="020F0502020204030204" pitchFamily="34" charset="0"/>
              </a:rPr>
              <a:t> </a:t>
            </a:r>
            <a:r>
              <a:rPr kumimoji="0" lang="lv-LV" sz="6600" b="1" i="0" u="none" strike="noStrike" kern="1200" cap="none" spc="-360" normalizeH="0" baseline="0" noProof="0" dirty="0" err="1">
                <a:ln>
                  <a:noFill/>
                </a:ln>
                <a:effectLst/>
                <a:uLnTx/>
                <a:uFillTx/>
                <a:latin typeface="Public Sans" panose="020B0604020202020204" charset="-70"/>
                <a:ea typeface="Calibri" panose="020F0502020204030204" pitchFamily="34" charset="0"/>
                <a:cs typeface="Calibri" panose="020F0502020204030204" pitchFamily="34" charset="0"/>
              </a:rPr>
              <a:t>Coalition</a:t>
            </a:r>
            <a:endParaRPr lang="en-US" sz="3714" spc="843" dirty="0">
              <a:latin typeface="Public Sans" panose="020B0604020202020204" charset="-70"/>
            </a:endParaRPr>
          </a:p>
        </p:txBody>
      </p:sp>
      <p:sp>
        <p:nvSpPr>
          <p:cNvPr id="3" name="AutoShape 3"/>
          <p:cNvSpPr/>
          <p:nvPr/>
        </p:nvSpPr>
        <p:spPr>
          <a:xfrm flipV="1">
            <a:off x="1028695" y="1760761"/>
            <a:ext cx="16230594" cy="38509"/>
          </a:xfrm>
          <a:prstGeom prst="line">
            <a:avLst/>
          </a:prstGeom>
          <a:ln w="9525" cap="flat">
            <a:solidFill>
              <a:srgbClr val="2B2C30"/>
            </a:solidFill>
            <a:prstDash val="solid"/>
            <a:headEnd type="none" w="sm" len="sm"/>
            <a:tailEnd type="none" w="sm" len="sm"/>
          </a:ln>
        </p:spPr>
        <p:txBody>
          <a:bodyPr/>
          <a:lstStyle/>
          <a:p>
            <a:endParaRPr lang="lv-LV">
              <a:latin typeface="Public Sans" panose="020B0604020202020204" charset="-70"/>
            </a:endParaRPr>
          </a:p>
        </p:txBody>
      </p:sp>
      <p:sp>
        <p:nvSpPr>
          <p:cNvPr id="4" name="Content Placeholder 2">
            <a:extLst>
              <a:ext uri="{FF2B5EF4-FFF2-40B4-BE49-F238E27FC236}">
                <a16:creationId xmlns:a16="http://schemas.microsoft.com/office/drawing/2014/main" id="{E0D971F4-FB93-D826-35F8-CF932BC4744D}"/>
              </a:ext>
            </a:extLst>
          </p:cNvPr>
          <p:cNvSpPr>
            <a:spLocks noGrp="1"/>
          </p:cNvSpPr>
          <p:nvPr/>
        </p:nvSpPr>
        <p:spPr>
          <a:xfrm>
            <a:off x="1006871" y="4188724"/>
            <a:ext cx="7198918" cy="50802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v-LV" sz="1800" spc="-5" dirty="0">
                <a:latin typeface="Public Sans" panose="020B0604020202020204" charset="-70"/>
                <a:cs typeface="Calibri"/>
              </a:rPr>
              <a:t>Plānotie rezultāti 2024:</a:t>
            </a:r>
          </a:p>
          <a:p>
            <a:pPr marL="0" indent="0">
              <a:buNone/>
            </a:pPr>
            <a:endParaRPr lang="lv-LV" sz="1800" spc="-5" dirty="0">
              <a:latin typeface="Public Sans" panose="020B0604020202020204" charset="-70"/>
              <a:cs typeface="Calibri"/>
            </a:endParaRPr>
          </a:p>
          <a:p>
            <a:r>
              <a:rPr lang="lv-LV" sz="1800" spc="-5" dirty="0">
                <a:latin typeface="Public Sans" panose="020B0604020202020204" charset="-70"/>
                <a:cs typeface="Calibri"/>
              </a:rPr>
              <a:t>Pavāru pieredzes apmaiņas vizītes skolās (01.24. - Nīca)</a:t>
            </a:r>
          </a:p>
          <a:p>
            <a:r>
              <a:rPr lang="lv-LV" sz="1800" spc="-5" dirty="0">
                <a:latin typeface="Public Sans" panose="020B0604020202020204" charset="-70"/>
                <a:cs typeface="Calibri"/>
                <a:hlinkClick r:id="rId2"/>
              </a:rPr>
              <a:t>www.razotskurzeme.lv</a:t>
            </a:r>
            <a:r>
              <a:rPr lang="lv-LV" sz="1800" spc="-5" dirty="0">
                <a:latin typeface="Public Sans" panose="020B0604020202020204" charset="-70"/>
                <a:cs typeface="Calibri"/>
              </a:rPr>
              <a:t> papildināšana ar lauksaimnieku sadaļu</a:t>
            </a:r>
          </a:p>
          <a:p>
            <a:r>
              <a:rPr lang="lv-LV" sz="1800" spc="-5" dirty="0">
                <a:latin typeface="Public Sans" panose="020B0604020202020204" charset="-70"/>
                <a:cs typeface="Calibri"/>
              </a:rPr>
              <a:t>Info materiāls</a:t>
            </a:r>
          </a:p>
          <a:p>
            <a:r>
              <a:rPr lang="lv-LV" sz="1800" spc="-5" dirty="0">
                <a:latin typeface="Public Sans" panose="020B0604020202020204" charset="-70"/>
                <a:cs typeface="Calibri"/>
              </a:rPr>
              <a:t>13.-17.05. pilota rezultātu izplatīšanas nedēļa</a:t>
            </a:r>
          </a:p>
        </p:txBody>
      </p:sp>
      <p:sp>
        <p:nvSpPr>
          <p:cNvPr id="6" name="AutoShape 2">
            <a:extLst>
              <a:ext uri="{FF2B5EF4-FFF2-40B4-BE49-F238E27FC236}">
                <a16:creationId xmlns:a16="http://schemas.microsoft.com/office/drawing/2014/main" id="{753E2CCA-B663-B473-A116-5B7A8109111F}"/>
              </a:ext>
            </a:extLst>
          </p:cNvPr>
          <p:cNvSpPr>
            <a:spLocks noChangeAspect="1" noChangeArrowheads="1"/>
          </p:cNvSpPr>
          <p:nvPr/>
        </p:nvSpPr>
        <p:spPr bwMode="auto">
          <a:xfrm>
            <a:off x="9049915" y="4871201"/>
            <a:ext cx="453655" cy="4536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ublic Sans" panose="020B0604020202020204" charset="-70"/>
            </a:endParaRPr>
          </a:p>
        </p:txBody>
      </p:sp>
      <p:sp>
        <p:nvSpPr>
          <p:cNvPr id="7" name="TextBox 5">
            <a:extLst>
              <a:ext uri="{FF2B5EF4-FFF2-40B4-BE49-F238E27FC236}">
                <a16:creationId xmlns:a16="http://schemas.microsoft.com/office/drawing/2014/main" id="{198292BA-0398-CC2E-8CD8-7AC1E85C3C35}"/>
              </a:ext>
            </a:extLst>
          </p:cNvPr>
          <p:cNvSpPr txBox="1"/>
          <p:nvPr/>
        </p:nvSpPr>
        <p:spPr>
          <a:xfrm>
            <a:off x="14293348" y="6494503"/>
            <a:ext cx="3583877" cy="3724096"/>
          </a:xfrm>
          <a:prstGeom prst="rect">
            <a:avLst/>
          </a:prstGeom>
          <a:noFill/>
        </p:spPr>
        <p:txBody>
          <a:bodyPr wrap="square" rtlCol="0">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800" b="0" i="0" u="none" strike="noStrike" kern="1200" cap="none" spc="0" normalizeH="0" baseline="0" noProof="0" dirty="0">
                <a:ln>
                  <a:noFill/>
                </a:ln>
                <a:solidFill>
                  <a:prstClr val="black"/>
                </a:solidFill>
                <a:effectLst/>
                <a:uLnTx/>
                <a:uFillTx/>
                <a:latin typeface="Public Sans" panose="020B0604020202020204" charset="-70"/>
              </a:rPr>
              <a:t>#BSRFoodCoalition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lv-LV" sz="800" dirty="0">
              <a:solidFill>
                <a:prstClr val="black"/>
              </a:solidFill>
              <a:latin typeface="Public Sans" panose="020B0604020202020204" charset="-70"/>
            </a:endParaRPr>
          </a:p>
          <a:p>
            <a:pPr lvl="0">
              <a:defRPr/>
            </a:pPr>
            <a:r>
              <a:rPr lang="lv-LV" dirty="0">
                <a:solidFill>
                  <a:prstClr val="black"/>
                </a:solidFill>
                <a:latin typeface="Public Sans" panose="020B0604020202020204" charset="-70"/>
                <a:hlinkClick r:id="rId3"/>
              </a:rPr>
              <a:t>https://interreg-baltic.eu/project/bsr-food-coalition/</a:t>
            </a:r>
            <a:r>
              <a:rPr lang="lv-LV" dirty="0">
                <a:solidFill>
                  <a:prstClr val="black"/>
                </a:solidFill>
                <a:latin typeface="Public Sans" panose="020B0604020202020204" charset="-70"/>
              </a:rPr>
              <a:t> </a:t>
            </a:r>
            <a:endParaRPr kumimoji="0" lang="lv-LV" sz="1800" b="0" i="0" u="none" strike="noStrike" kern="1200" cap="none" spc="0" normalizeH="0" baseline="0" noProof="0" dirty="0">
              <a:ln>
                <a:noFill/>
              </a:ln>
              <a:solidFill>
                <a:prstClr val="black"/>
              </a:solidFill>
              <a:effectLst/>
              <a:uLnTx/>
              <a:uFillTx/>
              <a:latin typeface="Public Sans" panose="020B0604020202020204" charset="-7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800" b="0" i="0" u="none" strike="noStrike" kern="1200" cap="none" spc="0" normalizeH="0" baseline="0" noProof="0" dirty="0">
              <a:ln>
                <a:noFill/>
              </a:ln>
              <a:solidFill>
                <a:prstClr val="black"/>
              </a:solidFill>
              <a:effectLst/>
              <a:uLnTx/>
              <a:uFillTx/>
              <a:latin typeface="Public Sans" panose="020B0604020202020204" charset="-70"/>
            </a:endParaRPr>
          </a:p>
          <a:p>
            <a:pPr lvl="0">
              <a:defRPr/>
            </a:pPr>
            <a:r>
              <a:rPr lang="lv-LV" dirty="0">
                <a:solidFill>
                  <a:prstClr val="black"/>
                </a:solidFill>
                <a:latin typeface="Public Sans" panose="020B0604020202020204" charset="-70"/>
                <a:hlinkClick r:id="rId4"/>
              </a:rPr>
              <a:t>https://www.kurzemesregions.lv/projekti/pievilciga-dzives-vide/bsr-food-coalition/</a:t>
            </a:r>
            <a:r>
              <a:rPr lang="lv-LV" dirty="0">
                <a:solidFill>
                  <a:prstClr val="black"/>
                </a:solidFill>
                <a:latin typeface="Public Sans" panose="020B0604020202020204" charset="-70"/>
              </a:rPr>
              <a:t> </a:t>
            </a:r>
          </a:p>
          <a:p>
            <a:pPr lvl="0">
              <a:defRPr/>
            </a:pPr>
            <a:endParaRPr kumimoji="0" lang="lv-LV" sz="800" b="0" i="0" u="none" strike="noStrike" kern="1200" cap="none" spc="0" normalizeH="0" baseline="0" noProof="0" dirty="0">
              <a:ln>
                <a:noFill/>
              </a:ln>
              <a:solidFill>
                <a:prstClr val="black"/>
              </a:solidFill>
              <a:effectLst/>
              <a:uLnTx/>
              <a:uFillTx/>
              <a:latin typeface="Public Sans" panose="020B0604020202020204" charset="-7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800" b="0" i="0" u="none" strike="noStrike" kern="1200" cap="none" spc="0" normalizeH="0" baseline="0" noProof="0" dirty="0">
                <a:ln>
                  <a:noFill/>
                </a:ln>
                <a:solidFill>
                  <a:prstClr val="black"/>
                </a:solidFill>
                <a:effectLst/>
                <a:uLnTx/>
                <a:uFillTx/>
                <a:latin typeface="Public Sans" panose="020B0604020202020204" charset="-70"/>
              </a:rPr>
              <a:t>Projekta vadītāja: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800" b="1" i="0" u="none" strike="noStrike" kern="1200" cap="none" spc="0" normalizeH="0" baseline="0" noProof="0" dirty="0">
                <a:ln>
                  <a:noFill/>
                </a:ln>
                <a:solidFill>
                  <a:prstClr val="black"/>
                </a:solidFill>
                <a:effectLst/>
                <a:uLnTx/>
                <a:uFillTx/>
                <a:latin typeface="Public Sans" panose="020B0604020202020204" charset="-70"/>
              </a:rPr>
              <a:t>Alise</a:t>
            </a:r>
            <a:r>
              <a:rPr kumimoji="0" lang="lv-LV" sz="1800" b="1" i="0" u="none" strike="noStrike" kern="1200" cap="none" spc="0" normalizeH="0" noProof="0" dirty="0">
                <a:ln>
                  <a:noFill/>
                </a:ln>
                <a:solidFill>
                  <a:prstClr val="black"/>
                </a:solidFill>
                <a:effectLst/>
                <a:uLnTx/>
                <a:uFillTx/>
                <a:latin typeface="Public Sans" panose="020B0604020202020204" charset="-70"/>
              </a:rPr>
              <a:t> Lūse</a:t>
            </a:r>
            <a:endParaRPr kumimoji="0" lang="lv-LV" sz="1800" b="1" i="0" u="none" strike="noStrike" kern="1200" cap="none" spc="0" normalizeH="0" baseline="0" noProof="0" dirty="0">
              <a:ln>
                <a:noFill/>
              </a:ln>
              <a:solidFill>
                <a:prstClr val="black"/>
              </a:solidFill>
              <a:effectLst/>
              <a:uLnTx/>
              <a:uFillTx/>
              <a:latin typeface="Public Sans" panose="020B0604020202020204" charset="-7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dirty="0">
                <a:solidFill>
                  <a:prstClr val="black"/>
                </a:solidFill>
                <a:latin typeface="Public Sans" panose="020B0604020202020204" charset="-70"/>
              </a:rPr>
              <a:t>26567874</a:t>
            </a:r>
            <a:r>
              <a:rPr kumimoji="0" lang="lv-LV" sz="1800" b="0" i="0" u="none" strike="noStrike" kern="1200" cap="none" spc="0" normalizeH="0" baseline="0" noProof="0" dirty="0">
                <a:ln>
                  <a:noFill/>
                </a:ln>
                <a:solidFill>
                  <a:prstClr val="black"/>
                </a:solidFill>
                <a:effectLst/>
                <a:uLnTx/>
                <a:uFillTx/>
                <a:latin typeface="Public Sans" panose="020B0604020202020204" charset="-70"/>
              </a:rPr>
              <a:t>, </a:t>
            </a:r>
            <a:r>
              <a:rPr kumimoji="0" lang="lv-LV" sz="1400" b="0" i="0" u="none" strike="noStrike" kern="1200" cap="none" spc="0" normalizeH="0" baseline="0" noProof="0" dirty="0">
                <a:ln>
                  <a:noFill/>
                </a:ln>
                <a:solidFill>
                  <a:prstClr val="black"/>
                </a:solidFill>
                <a:effectLst/>
                <a:uLnTx/>
                <a:uFillTx/>
                <a:latin typeface="Public Sans" panose="020B0604020202020204" charset="-70"/>
              </a:rPr>
              <a:t>alise.luse@kurzemesregions.lv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dirty="0">
              <a:ln>
                <a:noFill/>
              </a:ln>
              <a:solidFill>
                <a:prstClr val="black"/>
              </a:solidFill>
              <a:effectLst/>
              <a:uLnTx/>
              <a:uFillTx/>
              <a:latin typeface="Public Sans" panose="020B0604020202020204" charset="-70"/>
            </a:endParaRPr>
          </a:p>
        </p:txBody>
      </p:sp>
      <p:sp>
        <p:nvSpPr>
          <p:cNvPr id="8" name="TextBox 6">
            <a:extLst>
              <a:ext uri="{FF2B5EF4-FFF2-40B4-BE49-F238E27FC236}">
                <a16:creationId xmlns:a16="http://schemas.microsoft.com/office/drawing/2014/main" id="{9384F001-3CCD-6640-7DB1-A9C192A30DA3}"/>
              </a:ext>
            </a:extLst>
          </p:cNvPr>
          <p:cNvSpPr txBox="1"/>
          <p:nvPr/>
        </p:nvSpPr>
        <p:spPr>
          <a:xfrm>
            <a:off x="1006871" y="2370450"/>
            <a:ext cx="3704852" cy="369332"/>
          </a:xfrm>
          <a:prstGeom prst="rect">
            <a:avLst/>
          </a:prstGeom>
          <a:solidFill>
            <a:schemeClr val="bg2">
              <a:lumMod val="90000"/>
            </a:schemeClr>
          </a:solidFill>
        </p:spPr>
        <p:txBody>
          <a:bodyPr wrap="square" rtlCol="0">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800" b="0" i="0" u="none" strike="noStrike" kern="1200" cap="none" spc="0" normalizeH="0" baseline="0" noProof="0" dirty="0">
                <a:ln>
                  <a:noFill/>
                </a:ln>
                <a:solidFill>
                  <a:prstClr val="black"/>
                </a:solidFill>
                <a:effectLst/>
                <a:uLnTx/>
                <a:uFillTx/>
                <a:latin typeface="Public Sans" panose="020B0604020202020204" charset="-70"/>
              </a:rPr>
              <a:t>01.10.2022 – 30.09.2024</a:t>
            </a:r>
          </a:p>
        </p:txBody>
      </p:sp>
      <p:sp>
        <p:nvSpPr>
          <p:cNvPr id="9" name="TextBox 7">
            <a:extLst>
              <a:ext uri="{FF2B5EF4-FFF2-40B4-BE49-F238E27FC236}">
                <a16:creationId xmlns:a16="http://schemas.microsoft.com/office/drawing/2014/main" id="{7D848F6B-74DF-3FFB-4EE6-D57F8317F6CE}"/>
              </a:ext>
            </a:extLst>
          </p:cNvPr>
          <p:cNvSpPr txBox="1"/>
          <p:nvPr/>
        </p:nvSpPr>
        <p:spPr>
          <a:xfrm>
            <a:off x="5373089" y="2370450"/>
            <a:ext cx="3903653" cy="369332"/>
          </a:xfrm>
          <a:prstGeom prst="rect">
            <a:avLst/>
          </a:prstGeom>
          <a:solidFill>
            <a:schemeClr val="bg2">
              <a:lumMod val="90000"/>
            </a:schemeClr>
          </a:solidFill>
        </p:spPr>
        <p:txBody>
          <a:bodyPr wrap="square" rtlCol="0">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800" b="0" i="0" u="none" strike="noStrike" kern="1200" cap="none" spc="0" normalizeH="0" baseline="0" noProof="0" dirty="0">
                <a:ln>
                  <a:noFill/>
                </a:ln>
                <a:solidFill>
                  <a:prstClr val="black"/>
                </a:solidFill>
                <a:effectLst/>
                <a:uLnTx/>
                <a:uFillTx/>
                <a:latin typeface="Public Sans" panose="020B0604020202020204" charset="-70"/>
              </a:rPr>
              <a:t>KPR budžets: </a:t>
            </a:r>
            <a:r>
              <a:rPr lang="lv-LV" dirty="0">
                <a:solidFill>
                  <a:prstClr val="black"/>
                </a:solidFill>
                <a:latin typeface="Public Sans" panose="020B0604020202020204" charset="-70"/>
              </a:rPr>
              <a:t>53 928</a:t>
            </a:r>
            <a:r>
              <a:rPr kumimoji="0" lang="lv-LV" sz="1800" b="0" i="0" u="none" strike="noStrike" kern="1200" cap="none" spc="0" normalizeH="0" baseline="0" noProof="0" dirty="0">
                <a:ln>
                  <a:noFill/>
                </a:ln>
                <a:solidFill>
                  <a:prstClr val="black"/>
                </a:solidFill>
                <a:effectLst/>
                <a:uLnTx/>
                <a:uFillTx/>
                <a:latin typeface="Public Sans" panose="020B0604020202020204" charset="-70"/>
              </a:rPr>
              <a:t> EUR</a:t>
            </a:r>
          </a:p>
        </p:txBody>
      </p:sp>
      <p:sp>
        <p:nvSpPr>
          <p:cNvPr id="10" name="TextBox 12">
            <a:extLst>
              <a:ext uri="{FF2B5EF4-FFF2-40B4-BE49-F238E27FC236}">
                <a16:creationId xmlns:a16="http://schemas.microsoft.com/office/drawing/2014/main" id="{4D8F41DF-9FD7-B386-EB32-2EB7A2D9BEB1}"/>
              </a:ext>
            </a:extLst>
          </p:cNvPr>
          <p:cNvSpPr txBox="1"/>
          <p:nvPr/>
        </p:nvSpPr>
        <p:spPr>
          <a:xfrm>
            <a:off x="9917435" y="2370450"/>
            <a:ext cx="5797856" cy="369332"/>
          </a:xfrm>
          <a:prstGeom prst="rect">
            <a:avLst/>
          </a:prstGeom>
          <a:solidFill>
            <a:schemeClr val="bg2">
              <a:lumMod val="90000"/>
            </a:schemeClr>
          </a:solidFill>
        </p:spPr>
        <p:txBody>
          <a:bodyPr wrap="square" rtlCol="0">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800" b="0" i="0" u="none" strike="noStrike" kern="1200" cap="none" spc="0" normalizeH="0" baseline="0" noProof="0" dirty="0">
                <a:ln>
                  <a:noFill/>
                </a:ln>
                <a:solidFill>
                  <a:prstClr val="black"/>
                </a:solidFill>
                <a:effectLst/>
                <a:uLnTx/>
                <a:uFillTx/>
                <a:latin typeface="Public Sans" panose="020B0604020202020204" charset="-70"/>
              </a:rPr>
              <a:t>Vadošais: Klaipēdas Universitāte</a:t>
            </a:r>
          </a:p>
        </p:txBody>
      </p:sp>
      <p:sp>
        <p:nvSpPr>
          <p:cNvPr id="11" name="TextBox 1">
            <a:extLst>
              <a:ext uri="{FF2B5EF4-FFF2-40B4-BE49-F238E27FC236}">
                <a16:creationId xmlns:a16="http://schemas.microsoft.com/office/drawing/2014/main" id="{763930F8-B4EF-E70C-C5B1-47CC45799EF7}"/>
              </a:ext>
            </a:extLst>
          </p:cNvPr>
          <p:cNvSpPr txBox="1"/>
          <p:nvPr/>
        </p:nvSpPr>
        <p:spPr>
          <a:xfrm>
            <a:off x="1028695" y="3279587"/>
            <a:ext cx="16208776" cy="369332"/>
          </a:xfrm>
          <a:prstGeom prst="rect">
            <a:avLst/>
          </a:prstGeom>
          <a:solidFill>
            <a:schemeClr val="accent1">
              <a:lumMod val="60000"/>
              <a:lumOff val="40000"/>
            </a:schemeClr>
          </a:solidFill>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defPPr>
              <a:defRPr lang="en-US"/>
            </a:defPPr>
            <a:lvl1pPr>
              <a:defRPr b="1">
                <a:solidFill>
                  <a:schemeClr val="dk1"/>
                </a:solidFill>
                <a:latin typeface="Public Sans" panose="020B0604020202020204" charset="-7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lv-LV" dirty="0"/>
              <a:t>PROJEKTA MĒRĶIS: </a:t>
            </a:r>
            <a:r>
              <a:rPr lang="lv-LV" b="0" dirty="0"/>
              <a:t>Veicināt veselīgākas, vietējo lauksaimnieku audzētās produkcijas sekmīgāku iekļaušanu skolu ēdināšanā</a:t>
            </a:r>
          </a:p>
        </p:txBody>
      </p:sp>
      <p:pic>
        <p:nvPicPr>
          <p:cNvPr id="12" name="Picture 9">
            <a:extLst>
              <a:ext uri="{FF2B5EF4-FFF2-40B4-BE49-F238E27FC236}">
                <a16:creationId xmlns:a16="http://schemas.microsoft.com/office/drawing/2014/main" id="{E22252B6-F3C5-3CFF-6BAF-FEA567CC12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679" y="8039100"/>
            <a:ext cx="4461063" cy="1886810"/>
          </a:xfrm>
          <a:prstGeom prst="rect">
            <a:avLst/>
          </a:prstGeom>
        </p:spPr>
      </p:pic>
      <p:pic>
        <p:nvPicPr>
          <p:cNvPr id="13" name="Picture 7">
            <a:extLst>
              <a:ext uri="{FF2B5EF4-FFF2-40B4-BE49-F238E27FC236}">
                <a16:creationId xmlns:a16="http://schemas.microsoft.com/office/drawing/2014/main" id="{1954607D-9314-761A-39EC-563254E1834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873526" y="4302322"/>
            <a:ext cx="750614" cy="1705939"/>
          </a:xfrm>
          <a:prstGeom prst="rect">
            <a:avLst/>
          </a:prstGeom>
        </p:spPr>
      </p:pic>
      <p:pic>
        <p:nvPicPr>
          <p:cNvPr id="14" name="Picture 13">
            <a:extLst>
              <a:ext uri="{FF2B5EF4-FFF2-40B4-BE49-F238E27FC236}">
                <a16:creationId xmlns:a16="http://schemas.microsoft.com/office/drawing/2014/main" id="{153B5B5C-DD44-9BBB-F6A5-70108C690D6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934472" y="4278739"/>
            <a:ext cx="605997" cy="1729522"/>
          </a:xfrm>
          <a:prstGeom prst="rect">
            <a:avLst/>
          </a:prstGeom>
        </p:spPr>
      </p:pic>
      <p:pic>
        <p:nvPicPr>
          <p:cNvPr id="15" name="Picture 14">
            <a:extLst>
              <a:ext uri="{FF2B5EF4-FFF2-40B4-BE49-F238E27FC236}">
                <a16:creationId xmlns:a16="http://schemas.microsoft.com/office/drawing/2014/main" id="{E3C30E65-078F-8223-CEF8-94F57F590DB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8363974" y="4988263"/>
            <a:ext cx="5487523" cy="4115642"/>
          </a:xfrm>
          <a:prstGeom prst="rect">
            <a:avLst/>
          </a:prstGeom>
        </p:spPr>
      </p:pic>
    </p:spTree>
    <p:extLst>
      <p:ext uri="{BB962C8B-B14F-4D97-AF65-F5344CB8AC3E}">
        <p14:creationId xmlns:p14="http://schemas.microsoft.com/office/powerpoint/2010/main" val="24233628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8">
            <a:extLst>
              <a:ext uri="{FF2B5EF4-FFF2-40B4-BE49-F238E27FC236}">
                <a16:creationId xmlns:a16="http://schemas.microsoft.com/office/drawing/2014/main" id="{3B3A8256-536B-9313-BA70-0D06A37117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54000" y="519498"/>
            <a:ext cx="4132687" cy="1246538"/>
          </a:xfrm>
          <a:prstGeom prst="rect">
            <a:avLst/>
          </a:prstGeom>
        </p:spPr>
      </p:pic>
      <p:sp>
        <p:nvSpPr>
          <p:cNvPr id="2" name="TextBox 2"/>
          <p:cNvSpPr txBox="1"/>
          <p:nvPr/>
        </p:nvSpPr>
        <p:spPr>
          <a:xfrm>
            <a:off x="1006871" y="942975"/>
            <a:ext cx="16230600" cy="914096"/>
          </a:xfrm>
          <a:prstGeom prst="rect">
            <a:avLst/>
          </a:prstGeom>
        </p:spPr>
        <p:txBody>
          <a:bodyPr lIns="0" tIns="0" rIns="0" bIns="0" rtlCol="0" anchor="t">
            <a:spAutoFit/>
          </a:bodyPr>
          <a:lstStyle/>
          <a:p>
            <a:pPr>
              <a:lnSpc>
                <a:spcPct val="90000"/>
              </a:lnSpc>
              <a:spcBef>
                <a:spcPct val="0"/>
              </a:spcBef>
              <a:defRPr/>
            </a:pPr>
            <a:r>
              <a:rPr kumimoji="0" lang="lv-LV" sz="6600" b="1" i="0" u="none" strike="noStrike" kern="1200" cap="none" spc="-36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Access </a:t>
            </a:r>
            <a:r>
              <a:rPr kumimoji="0" lang="lv-LV" sz="6600" b="1" i="0" u="none" strike="noStrike" kern="1200" cap="none" spc="-360" normalizeH="0" baseline="0" noProof="0" dirty="0" err="1">
                <a:ln>
                  <a:noFill/>
                </a:ln>
                <a:effectLst/>
                <a:uLnTx/>
                <a:uFillTx/>
                <a:latin typeface="Calibri" panose="020F0502020204030204" pitchFamily="34" charset="0"/>
                <a:ea typeface="Calibri" panose="020F0502020204030204" pitchFamily="34" charset="0"/>
                <a:cs typeface="Calibri" panose="020F0502020204030204" pitchFamily="34" charset="0"/>
              </a:rPr>
              <a:t>routes</a:t>
            </a:r>
            <a:endParaRPr lang="en-US" sz="3714" spc="843" dirty="0">
              <a:latin typeface="Public Sans" panose="020B0604020202020204" charset="-70"/>
            </a:endParaRPr>
          </a:p>
        </p:txBody>
      </p:sp>
      <p:sp>
        <p:nvSpPr>
          <p:cNvPr id="3" name="AutoShape 3"/>
          <p:cNvSpPr/>
          <p:nvPr/>
        </p:nvSpPr>
        <p:spPr>
          <a:xfrm flipV="1">
            <a:off x="1028695" y="1760761"/>
            <a:ext cx="16230594" cy="38509"/>
          </a:xfrm>
          <a:prstGeom prst="line">
            <a:avLst/>
          </a:prstGeom>
          <a:ln w="9525" cap="flat">
            <a:solidFill>
              <a:srgbClr val="2B2C30"/>
            </a:solidFill>
            <a:prstDash val="solid"/>
            <a:headEnd type="none" w="sm" len="sm"/>
            <a:tailEnd type="none" w="sm" len="sm"/>
          </a:ln>
        </p:spPr>
        <p:txBody>
          <a:bodyPr/>
          <a:lstStyle/>
          <a:p>
            <a:endParaRPr lang="lv-LV">
              <a:latin typeface="Public Sans" panose="020B0604020202020204" charset="-70"/>
            </a:endParaRPr>
          </a:p>
        </p:txBody>
      </p:sp>
      <p:sp>
        <p:nvSpPr>
          <p:cNvPr id="4" name="Content Placeholder 2">
            <a:extLst>
              <a:ext uri="{FF2B5EF4-FFF2-40B4-BE49-F238E27FC236}">
                <a16:creationId xmlns:a16="http://schemas.microsoft.com/office/drawing/2014/main" id="{E0D971F4-FB93-D826-35F8-CF932BC4744D}"/>
              </a:ext>
            </a:extLst>
          </p:cNvPr>
          <p:cNvSpPr>
            <a:spLocks noGrp="1"/>
          </p:cNvSpPr>
          <p:nvPr/>
        </p:nvSpPr>
        <p:spPr>
          <a:xfrm>
            <a:off x="1028695" y="4457700"/>
            <a:ext cx="7080670" cy="5334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v-LV" sz="1800" b="1" spc="-5" dirty="0">
                <a:latin typeface="Public Sans" panose="020B0604020202020204" charset="-70"/>
                <a:cs typeface="Calibri"/>
              </a:rPr>
              <a:t>Plānotie rezultāti 2024 :</a:t>
            </a:r>
          </a:p>
          <a:p>
            <a:pPr marL="0" indent="0">
              <a:buNone/>
            </a:pPr>
            <a:endParaRPr lang="lv-LV" sz="1800" b="1" spc="-5" dirty="0">
              <a:latin typeface="Public Sans" panose="020B0604020202020204" charset="-70"/>
              <a:cs typeface="Calibri"/>
            </a:endParaRPr>
          </a:p>
          <a:p>
            <a:r>
              <a:rPr lang="lv-LV" sz="1800" spc="-5" dirty="0">
                <a:latin typeface="Public Sans" panose="020B0604020202020204" charset="-70"/>
                <a:cs typeface="Calibri"/>
              </a:rPr>
              <a:t>Vietējais </a:t>
            </a:r>
            <a:r>
              <a:rPr lang="lv-LV" sz="1800" b="1" spc="-5" dirty="0">
                <a:latin typeface="Public Sans" panose="020B0604020202020204" charset="-70"/>
                <a:cs typeface="Calibri"/>
              </a:rPr>
              <a:t>forums</a:t>
            </a:r>
            <a:r>
              <a:rPr lang="lv-LV" sz="1800" spc="-5" dirty="0">
                <a:latin typeface="Public Sans" panose="020B0604020202020204" charset="-70"/>
                <a:cs typeface="Calibri"/>
              </a:rPr>
              <a:t> Saldū 24.01.</a:t>
            </a:r>
          </a:p>
          <a:p>
            <a:r>
              <a:rPr lang="lv-LV" sz="1800" b="1" spc="-5" dirty="0">
                <a:latin typeface="Public Sans" panose="020B0604020202020204" charset="-70"/>
                <a:cs typeface="Calibri"/>
              </a:rPr>
              <a:t>Info materiāls </a:t>
            </a:r>
            <a:r>
              <a:rPr lang="lv-LV" sz="1800" spc="-5" dirty="0">
                <a:latin typeface="Public Sans" panose="020B0604020202020204" charset="-70"/>
                <a:cs typeface="Calibri"/>
              </a:rPr>
              <a:t>kultūras objektu administratoriem, uzņēmējiem, t.sk. naktsmītņu un ēdin. pak. sniedzējiem + PL</a:t>
            </a:r>
          </a:p>
          <a:p>
            <a:r>
              <a:rPr lang="lv-LV" sz="1800" b="1" spc="-5" dirty="0">
                <a:latin typeface="Public Sans" panose="020B0604020202020204" charset="-70"/>
                <a:cs typeface="Calibri"/>
              </a:rPr>
              <a:t>Pieredzes apmaiņas </a:t>
            </a:r>
            <a:r>
              <a:rPr lang="lv-LV" sz="1800" spc="-5" dirty="0">
                <a:latin typeface="Public Sans" panose="020B0604020202020204" charset="-70"/>
                <a:cs typeface="Calibri"/>
              </a:rPr>
              <a:t>(LV, EE, SE)</a:t>
            </a:r>
          </a:p>
          <a:p>
            <a:r>
              <a:rPr lang="lv-LV" sz="1800" b="1" spc="-5" dirty="0">
                <a:latin typeface="Public Sans" panose="020B0604020202020204" charset="-70"/>
                <a:cs typeface="Calibri"/>
              </a:rPr>
              <a:t>Taktilie risinājumi </a:t>
            </a:r>
            <a:r>
              <a:rPr lang="lv-LV" sz="1800" spc="-5" dirty="0">
                <a:latin typeface="Public Sans" panose="020B0604020202020204" charset="-70"/>
                <a:cs typeface="Calibri"/>
              </a:rPr>
              <a:t>5 objektos: </a:t>
            </a:r>
          </a:p>
          <a:p>
            <a:pPr lvl="1">
              <a:buFont typeface="Wingdings" panose="05000000000000000000" pitchFamily="2" charset="2"/>
              <a:buChar char="§"/>
            </a:pPr>
            <a:r>
              <a:rPr lang="lv-LV" sz="1400" dirty="0">
                <a:latin typeface="Public Sans" panose="020B0604020202020204" charset="-70"/>
              </a:rPr>
              <a:t>Cieceres dabas taka Saldū – GLEZNAS, </a:t>
            </a:r>
          </a:p>
          <a:p>
            <a:pPr lvl="1">
              <a:buFont typeface="Wingdings" panose="05000000000000000000" pitchFamily="2" charset="2"/>
              <a:buChar char="§"/>
            </a:pPr>
            <a:r>
              <a:rPr lang="lv-LV" sz="1400" dirty="0">
                <a:latin typeface="Public Sans" panose="020B0604020202020204" charset="-70"/>
              </a:rPr>
              <a:t>Mālkalna parks Tukumā – ZIEDI, </a:t>
            </a:r>
          </a:p>
          <a:p>
            <a:pPr lvl="1">
              <a:buFont typeface="Wingdings" panose="05000000000000000000" pitchFamily="2" charset="2"/>
              <a:buChar char="§"/>
            </a:pPr>
            <a:r>
              <a:rPr lang="lv-LV" sz="1400" dirty="0">
                <a:latin typeface="Public Sans" panose="020B0604020202020204" charset="-70"/>
              </a:rPr>
              <a:t>Grobiņas arheoloģiskais ansamblis – KURŠU VIKINGI, </a:t>
            </a:r>
          </a:p>
          <a:p>
            <a:pPr lvl="1">
              <a:buFont typeface="Wingdings" panose="05000000000000000000" pitchFamily="2" charset="2"/>
              <a:buChar char="§"/>
            </a:pPr>
            <a:r>
              <a:rPr lang="lv-LV" sz="1400" dirty="0">
                <a:latin typeface="Public Sans" panose="020B0604020202020204" charset="-70"/>
              </a:rPr>
              <a:t>Būšnieku ezera pludmale Ventspilī - PUTNI un peldvieta, </a:t>
            </a:r>
          </a:p>
          <a:p>
            <a:pPr lvl="1">
              <a:buFont typeface="Wingdings" panose="05000000000000000000" pitchFamily="2" charset="2"/>
              <a:buChar char="§"/>
            </a:pPr>
            <a:r>
              <a:rPr lang="lv-LV" sz="1400" dirty="0">
                <a:latin typeface="Public Sans" panose="020B0604020202020204" charset="-70"/>
              </a:rPr>
              <a:t>Elkraga dabas taka Usmā - ZIVIS &amp; MORICSALA</a:t>
            </a:r>
          </a:p>
          <a:p>
            <a:r>
              <a:rPr lang="lv-LV" sz="1900" b="1" spc="-5" dirty="0">
                <a:latin typeface="Public Sans" panose="020B0604020202020204" charset="-70"/>
                <a:cs typeface="Calibri"/>
              </a:rPr>
              <a:t>mapeirons.eu papildināšana</a:t>
            </a:r>
            <a:r>
              <a:rPr lang="lv-LV" sz="1900" spc="-5" dirty="0">
                <a:latin typeface="Public Sans" panose="020B0604020202020204" charset="-70"/>
                <a:cs typeface="Calibri"/>
              </a:rPr>
              <a:t>, apsekojumi</a:t>
            </a:r>
            <a:endParaRPr lang="lv-LV" sz="1900" dirty="0">
              <a:latin typeface="Public Sans" panose="020B0604020202020204" charset="-70"/>
            </a:endParaRPr>
          </a:p>
          <a:p>
            <a:endParaRPr lang="lv-LV" sz="1800" spc="-5" dirty="0">
              <a:latin typeface="Public Sans" panose="020B0604020202020204" charset="-70"/>
              <a:cs typeface="Calibri"/>
            </a:endParaRPr>
          </a:p>
        </p:txBody>
      </p:sp>
      <p:sp>
        <p:nvSpPr>
          <p:cNvPr id="6" name="AutoShape 2">
            <a:extLst>
              <a:ext uri="{FF2B5EF4-FFF2-40B4-BE49-F238E27FC236}">
                <a16:creationId xmlns:a16="http://schemas.microsoft.com/office/drawing/2014/main" id="{753E2CCA-B663-B473-A116-5B7A8109111F}"/>
              </a:ext>
            </a:extLst>
          </p:cNvPr>
          <p:cNvSpPr>
            <a:spLocks noChangeAspect="1" noChangeArrowheads="1"/>
          </p:cNvSpPr>
          <p:nvPr/>
        </p:nvSpPr>
        <p:spPr bwMode="auto">
          <a:xfrm>
            <a:off x="9018619" y="4982909"/>
            <a:ext cx="475277" cy="4752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5">
            <a:extLst>
              <a:ext uri="{FF2B5EF4-FFF2-40B4-BE49-F238E27FC236}">
                <a16:creationId xmlns:a16="http://schemas.microsoft.com/office/drawing/2014/main" id="{198292BA-0398-CC2E-8CD8-7AC1E85C3C35}"/>
              </a:ext>
            </a:extLst>
          </p:cNvPr>
          <p:cNvSpPr txBox="1"/>
          <p:nvPr/>
        </p:nvSpPr>
        <p:spPr>
          <a:xfrm>
            <a:off x="13868400" y="7336067"/>
            <a:ext cx="3754691" cy="2431435"/>
          </a:xfrm>
          <a:prstGeom prst="rect">
            <a:avLst/>
          </a:prstGeom>
          <a:noFill/>
        </p:spPr>
        <p:txBody>
          <a:bodyPr wrap="square" rtlCol="0">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800" b="0" i="0" u="none" strike="noStrike" kern="1200" cap="none" spc="0" normalizeH="0" baseline="0" noProof="0" dirty="0">
                <a:ln>
                  <a:noFill/>
                </a:ln>
                <a:solidFill>
                  <a:prstClr val="black"/>
                </a:solidFill>
                <a:effectLst/>
                <a:uLnTx/>
                <a:uFillTx/>
                <a:latin typeface="Calibri" panose="020F0502020204030204"/>
                <a:ea typeface="+mn-ea"/>
                <a:cs typeface="+mn-cs"/>
              </a:rPr>
              <a:t>#Accessroutes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lv-LV" dirty="0">
              <a:solidFill>
                <a:prstClr val="black"/>
              </a:solidFill>
              <a:hlinkClick r:id="" action="ppaction://noaction"/>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dirty="0">
                <a:solidFill>
                  <a:prstClr val="black"/>
                </a:solidFill>
                <a:hlinkClick r:id="" action="ppaction://noaction"/>
              </a:rPr>
              <a:t>https</a:t>
            </a:r>
            <a:r>
              <a:rPr lang="lv-LV" dirty="0">
                <a:solidFill>
                  <a:prstClr val="black"/>
                </a:solidFill>
                <a:hlinkClick r:id="rId3"/>
              </a:rPr>
              <a:t>://www.kurzemesregions.lv/projekti/turisms/access-routes/</a:t>
            </a:r>
            <a:r>
              <a:rPr lang="lv-LV" dirty="0">
                <a:solidFill>
                  <a:prstClr val="black"/>
                </a:solidFill>
              </a:rPr>
              <a:t> </a:t>
            </a:r>
          </a:p>
          <a:p>
            <a:pPr lvl="0">
              <a:defRPr/>
            </a:pPr>
            <a:endParaRPr kumimoji="0" lang="lv-LV"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800" b="0" i="0" u="none" strike="noStrike" kern="1200" cap="none" spc="0" normalizeH="0" baseline="0" noProof="0" dirty="0">
                <a:ln>
                  <a:noFill/>
                </a:ln>
                <a:solidFill>
                  <a:prstClr val="black"/>
                </a:solidFill>
                <a:effectLst/>
                <a:uLnTx/>
                <a:uFillTx/>
                <a:latin typeface="Calibri" panose="020F0502020204030204"/>
                <a:ea typeface="+mn-ea"/>
                <a:cs typeface="+mn-cs"/>
              </a:rPr>
              <a:t>Projekta vadītāja: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800" b="1" i="0" u="none" strike="noStrike" kern="1200" cap="none" spc="0" normalizeH="0" baseline="0" noProof="0" dirty="0">
                <a:ln>
                  <a:noFill/>
                </a:ln>
                <a:solidFill>
                  <a:prstClr val="black"/>
                </a:solidFill>
                <a:effectLst/>
                <a:uLnTx/>
                <a:uFillTx/>
                <a:latin typeface="Calibri" panose="020F0502020204030204"/>
                <a:ea typeface="+mn-ea"/>
                <a:cs typeface="+mn-cs"/>
              </a:rPr>
              <a:t>Alise</a:t>
            </a:r>
            <a:r>
              <a:rPr kumimoji="0" lang="lv-LV" sz="1800" b="1" i="0" u="none" strike="noStrike" kern="1200" cap="none" spc="0" normalizeH="0" noProof="0" dirty="0">
                <a:ln>
                  <a:noFill/>
                </a:ln>
                <a:solidFill>
                  <a:prstClr val="black"/>
                </a:solidFill>
                <a:effectLst/>
                <a:uLnTx/>
                <a:uFillTx/>
                <a:latin typeface="Calibri" panose="020F0502020204030204"/>
                <a:ea typeface="+mn-ea"/>
                <a:cs typeface="+mn-cs"/>
              </a:rPr>
              <a:t> Lūse</a:t>
            </a:r>
            <a:endParaRPr kumimoji="0" lang="lv-LV"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dirty="0">
                <a:solidFill>
                  <a:prstClr val="black"/>
                </a:solidFill>
                <a:latin typeface="Calibri" panose="020F0502020204030204"/>
              </a:rPr>
              <a:t>26567874</a:t>
            </a:r>
            <a:r>
              <a:rPr kumimoji="0" lang="lv-LV"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lv-LV" sz="1400" b="0" i="0" u="none" strike="noStrike" kern="1200" cap="none" spc="0" normalizeH="0" baseline="0" noProof="0" dirty="0">
                <a:ln>
                  <a:noFill/>
                </a:ln>
                <a:solidFill>
                  <a:prstClr val="black"/>
                </a:solidFill>
                <a:effectLst/>
                <a:uLnTx/>
                <a:uFillTx/>
                <a:latin typeface="Calibri" panose="020F0502020204030204"/>
                <a:ea typeface="+mn-ea"/>
                <a:cs typeface="+mn-cs"/>
              </a:rPr>
              <a:t>alise.luse@kurzemesregions.lv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6">
            <a:extLst>
              <a:ext uri="{FF2B5EF4-FFF2-40B4-BE49-F238E27FC236}">
                <a16:creationId xmlns:a16="http://schemas.microsoft.com/office/drawing/2014/main" id="{9384F001-3CCD-6640-7DB1-A9C192A30DA3}"/>
              </a:ext>
            </a:extLst>
          </p:cNvPr>
          <p:cNvSpPr txBox="1"/>
          <p:nvPr/>
        </p:nvSpPr>
        <p:spPr>
          <a:xfrm>
            <a:off x="1028695" y="2280548"/>
            <a:ext cx="3881432" cy="369332"/>
          </a:xfrm>
          <a:prstGeom prst="rect">
            <a:avLst/>
          </a:prstGeom>
          <a:solidFill>
            <a:schemeClr val="bg2">
              <a:lumMod val="90000"/>
            </a:schemeClr>
          </a:solidFill>
        </p:spPr>
        <p:txBody>
          <a:bodyPr wrap="square" rtlCol="0">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800" b="0" i="0" u="none" strike="noStrike" kern="1200" cap="none" spc="0" normalizeH="0" baseline="0" noProof="0" dirty="0">
                <a:ln>
                  <a:noFill/>
                </a:ln>
                <a:solidFill>
                  <a:prstClr val="black"/>
                </a:solidFill>
                <a:effectLst/>
                <a:uLnTx/>
                <a:uFillTx/>
                <a:latin typeface="Calibri" panose="020F0502020204030204"/>
                <a:ea typeface="+mn-ea"/>
                <a:cs typeface="+mn-cs"/>
              </a:rPr>
              <a:t>01.10.2023 – 31.03.2026</a:t>
            </a:r>
          </a:p>
        </p:txBody>
      </p:sp>
      <p:sp>
        <p:nvSpPr>
          <p:cNvPr id="9" name="TextBox 7">
            <a:extLst>
              <a:ext uri="{FF2B5EF4-FFF2-40B4-BE49-F238E27FC236}">
                <a16:creationId xmlns:a16="http://schemas.microsoft.com/office/drawing/2014/main" id="{7D848F6B-74DF-3FFB-4EE6-D57F8317F6CE}"/>
              </a:ext>
            </a:extLst>
          </p:cNvPr>
          <p:cNvSpPr txBox="1"/>
          <p:nvPr/>
        </p:nvSpPr>
        <p:spPr>
          <a:xfrm>
            <a:off x="5404187" y="2280548"/>
            <a:ext cx="4089709" cy="369332"/>
          </a:xfrm>
          <a:prstGeom prst="rect">
            <a:avLst/>
          </a:prstGeom>
          <a:solidFill>
            <a:schemeClr val="bg2">
              <a:lumMod val="90000"/>
            </a:schemeClr>
          </a:solidFill>
        </p:spPr>
        <p:txBody>
          <a:bodyPr wrap="square" rtlCol="0">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800" b="0" i="0" u="none" strike="noStrike" kern="1200" cap="none" spc="0" normalizeH="0" baseline="0" noProof="0" dirty="0">
                <a:ln>
                  <a:noFill/>
                </a:ln>
                <a:solidFill>
                  <a:prstClr val="black"/>
                </a:solidFill>
                <a:effectLst/>
                <a:uLnTx/>
                <a:uFillTx/>
                <a:latin typeface="Calibri" panose="020F0502020204030204"/>
                <a:ea typeface="+mn-ea"/>
                <a:cs typeface="+mn-cs"/>
              </a:rPr>
              <a:t>KPR budžets: </a:t>
            </a:r>
            <a:r>
              <a:rPr lang="lv-LV">
                <a:solidFill>
                  <a:prstClr val="black"/>
                </a:solidFill>
                <a:latin typeface="Calibri" panose="020F0502020204030204"/>
              </a:rPr>
              <a:t>300 000</a:t>
            </a:r>
            <a:r>
              <a:rPr kumimoji="0" lang="lv-LV"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lv-LV" sz="1800" b="0" i="0" u="none" strike="noStrike" kern="1200" cap="none" spc="0" normalizeH="0" baseline="0" noProof="0" dirty="0">
                <a:ln>
                  <a:noFill/>
                </a:ln>
                <a:solidFill>
                  <a:prstClr val="black"/>
                </a:solidFill>
                <a:effectLst/>
                <a:uLnTx/>
                <a:uFillTx/>
                <a:latin typeface="Calibri" panose="020F0502020204030204"/>
                <a:ea typeface="+mn-ea"/>
                <a:cs typeface="+mn-cs"/>
              </a:rPr>
              <a:t>EUR</a:t>
            </a:r>
          </a:p>
        </p:txBody>
      </p:sp>
      <p:sp>
        <p:nvSpPr>
          <p:cNvPr id="10" name="TextBox 12">
            <a:extLst>
              <a:ext uri="{FF2B5EF4-FFF2-40B4-BE49-F238E27FC236}">
                <a16:creationId xmlns:a16="http://schemas.microsoft.com/office/drawing/2014/main" id="{4D8F41DF-9FD7-B386-EB32-2EB7A2D9BEB1}"/>
              </a:ext>
            </a:extLst>
          </p:cNvPr>
          <p:cNvSpPr txBox="1"/>
          <p:nvPr/>
        </p:nvSpPr>
        <p:spPr>
          <a:xfrm>
            <a:off x="9987956" y="2280548"/>
            <a:ext cx="6074193" cy="369332"/>
          </a:xfrm>
          <a:prstGeom prst="rect">
            <a:avLst/>
          </a:prstGeom>
          <a:solidFill>
            <a:schemeClr val="bg2">
              <a:lumMod val="90000"/>
            </a:schemeClr>
          </a:solidFill>
        </p:spPr>
        <p:txBody>
          <a:bodyPr wrap="square" rtlCol="0">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800" b="0" i="0" u="none" strike="noStrike" kern="1200" cap="none" spc="0" normalizeH="0" baseline="0" noProof="0" dirty="0">
                <a:ln>
                  <a:noFill/>
                </a:ln>
                <a:solidFill>
                  <a:prstClr val="black"/>
                </a:solidFill>
                <a:effectLst/>
                <a:uLnTx/>
                <a:uFillTx/>
                <a:latin typeface="Calibri" panose="020F0502020204030204"/>
                <a:ea typeface="+mn-ea"/>
                <a:cs typeface="+mn-cs"/>
              </a:rPr>
              <a:t>Vadošais: Kurzemes plānošanas reģions</a:t>
            </a:r>
          </a:p>
        </p:txBody>
      </p:sp>
      <p:sp>
        <p:nvSpPr>
          <p:cNvPr id="11" name="TextBox 1">
            <a:extLst>
              <a:ext uri="{FF2B5EF4-FFF2-40B4-BE49-F238E27FC236}">
                <a16:creationId xmlns:a16="http://schemas.microsoft.com/office/drawing/2014/main" id="{763930F8-B4EF-E70C-C5B1-47CC45799EF7}"/>
              </a:ext>
            </a:extLst>
          </p:cNvPr>
          <p:cNvSpPr txBox="1"/>
          <p:nvPr/>
        </p:nvSpPr>
        <p:spPr>
          <a:xfrm>
            <a:off x="1006871" y="3148584"/>
            <a:ext cx="16252418" cy="646331"/>
          </a:xfrm>
          <a:prstGeom prst="rect">
            <a:avLst/>
          </a:prstGeom>
          <a:solidFill>
            <a:schemeClr val="accent1">
              <a:lumMod val="60000"/>
              <a:lumOff val="40000"/>
            </a:schemeClr>
          </a:solidFill>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defPPr>
              <a:defRPr lang="en-US"/>
            </a:defPPr>
            <a:lvl1pPr>
              <a:defRPr b="1">
                <a:solidFill>
                  <a:schemeClr val="dk1"/>
                </a:solidFill>
                <a:latin typeface="Public Sans" panose="020B0604020202020204" charset="-7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lv-LV" dirty="0"/>
              <a:t>PROJEKTA MĒRĶIS: </a:t>
            </a:r>
            <a:r>
              <a:rPr lang="lv-LV" b="0" dirty="0"/>
              <a:t>Paplašināt mapeirons.eu iekļauto pieejamo tūrisma galamērķu ķēdi un attīstīt 30 visiem pieejamus 1-3 dienu maršrutus Latvijā un Igaunijā</a:t>
            </a:r>
          </a:p>
        </p:txBody>
      </p:sp>
      <p:pic>
        <p:nvPicPr>
          <p:cNvPr id="13" name="Picture 10">
            <a:extLst>
              <a:ext uri="{FF2B5EF4-FFF2-40B4-BE49-F238E27FC236}">
                <a16:creationId xmlns:a16="http://schemas.microsoft.com/office/drawing/2014/main" id="{93A68126-6858-0209-E6DD-000942CD77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58992" y="4185751"/>
            <a:ext cx="2845436" cy="2845436"/>
          </a:xfrm>
          <a:prstGeom prst="rect">
            <a:avLst/>
          </a:prstGeom>
        </p:spPr>
      </p:pic>
      <p:pic>
        <p:nvPicPr>
          <p:cNvPr id="14" name="Picture 15">
            <a:extLst>
              <a:ext uri="{FF2B5EF4-FFF2-40B4-BE49-F238E27FC236}">
                <a16:creationId xmlns:a16="http://schemas.microsoft.com/office/drawing/2014/main" id="{F6D31664-EC2E-2F9C-04D4-78A9D4C892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7867650" y="4852501"/>
            <a:ext cx="5334000" cy="4000500"/>
          </a:xfrm>
          <a:prstGeom prst="rect">
            <a:avLst/>
          </a:prstGeom>
        </p:spPr>
      </p:pic>
    </p:spTree>
    <p:extLst>
      <p:ext uri="{BB962C8B-B14F-4D97-AF65-F5344CB8AC3E}">
        <p14:creationId xmlns:p14="http://schemas.microsoft.com/office/powerpoint/2010/main" val="17679801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06871" y="942975"/>
            <a:ext cx="16230600" cy="914096"/>
          </a:xfrm>
          <a:prstGeom prst="rect">
            <a:avLst/>
          </a:prstGeom>
        </p:spPr>
        <p:txBody>
          <a:bodyPr lIns="0" tIns="0" rIns="0" bIns="0" rtlCol="0" anchor="t">
            <a:spAutoFit/>
          </a:bodyPr>
          <a:lstStyle/>
          <a:p>
            <a:pPr>
              <a:lnSpc>
                <a:spcPct val="90000"/>
              </a:lnSpc>
              <a:spcBef>
                <a:spcPct val="0"/>
              </a:spcBef>
              <a:defRPr/>
            </a:pPr>
            <a:r>
              <a:rPr lang="lv-LV" sz="6600" b="1" spc="-360" dirty="0" err="1">
                <a:latin typeface="Calibri" panose="020F0502020204030204" pitchFamily="34" charset="0"/>
                <a:ea typeface="Calibri" panose="020F0502020204030204" pitchFamily="34" charset="0"/>
                <a:cs typeface="Calibri" panose="020F0502020204030204" pitchFamily="34" charset="0"/>
              </a:rPr>
              <a:t>Light</a:t>
            </a:r>
            <a:r>
              <a:rPr lang="lv-LV" sz="6600" b="1" spc="-360" dirty="0">
                <a:latin typeface="Calibri" panose="020F0502020204030204" pitchFamily="34" charset="0"/>
                <a:ea typeface="Calibri" panose="020F0502020204030204" pitchFamily="34" charset="0"/>
                <a:cs typeface="Calibri" panose="020F0502020204030204" pitchFamily="34" charset="0"/>
              </a:rPr>
              <a:t> </a:t>
            </a:r>
            <a:r>
              <a:rPr lang="lv-LV" sz="6600" b="1" spc="-360" dirty="0" err="1">
                <a:latin typeface="Calibri" panose="020F0502020204030204" pitchFamily="34" charset="0"/>
                <a:ea typeface="Calibri" panose="020F0502020204030204" pitchFamily="34" charset="0"/>
                <a:cs typeface="Calibri" panose="020F0502020204030204" pitchFamily="34" charset="0"/>
              </a:rPr>
              <a:t>in</a:t>
            </a:r>
            <a:r>
              <a:rPr lang="lv-LV" sz="6600" b="1" spc="-360" dirty="0">
                <a:latin typeface="Calibri" panose="020F0502020204030204" pitchFamily="34" charset="0"/>
                <a:ea typeface="Calibri" panose="020F0502020204030204" pitchFamily="34" charset="0"/>
                <a:cs typeface="Calibri" panose="020F0502020204030204" pitchFamily="34" charset="0"/>
              </a:rPr>
              <a:t> </a:t>
            </a:r>
            <a:r>
              <a:rPr lang="lv-LV" sz="6600" b="1" spc="-360" dirty="0" err="1">
                <a:latin typeface="Calibri" panose="020F0502020204030204" pitchFamily="34" charset="0"/>
                <a:ea typeface="Calibri" panose="020F0502020204030204" pitchFamily="34" charset="0"/>
                <a:cs typeface="Calibri" panose="020F0502020204030204" pitchFamily="34" charset="0"/>
              </a:rPr>
              <a:t>the</a:t>
            </a:r>
            <a:r>
              <a:rPr lang="lv-LV" sz="6600" b="1" spc="-360" dirty="0">
                <a:latin typeface="Calibri" panose="020F0502020204030204" pitchFamily="34" charset="0"/>
                <a:ea typeface="Calibri" panose="020F0502020204030204" pitchFamily="34" charset="0"/>
                <a:cs typeface="Calibri" panose="020F0502020204030204" pitchFamily="34" charset="0"/>
              </a:rPr>
              <a:t> Dark</a:t>
            </a:r>
            <a:endParaRPr lang="en-US" sz="3714" spc="843" dirty="0">
              <a:latin typeface="Public Sans" panose="020B0604020202020204" charset="-70"/>
            </a:endParaRPr>
          </a:p>
        </p:txBody>
      </p:sp>
      <p:sp>
        <p:nvSpPr>
          <p:cNvPr id="3" name="AutoShape 3"/>
          <p:cNvSpPr/>
          <p:nvPr/>
        </p:nvSpPr>
        <p:spPr>
          <a:xfrm flipV="1">
            <a:off x="1028695" y="1760761"/>
            <a:ext cx="16230594" cy="38509"/>
          </a:xfrm>
          <a:prstGeom prst="line">
            <a:avLst/>
          </a:prstGeom>
          <a:ln w="9525" cap="flat">
            <a:solidFill>
              <a:srgbClr val="2B2C30"/>
            </a:solidFill>
            <a:prstDash val="solid"/>
            <a:headEnd type="none" w="sm" len="sm"/>
            <a:tailEnd type="none" w="sm" len="sm"/>
          </a:ln>
        </p:spPr>
        <p:txBody>
          <a:bodyPr/>
          <a:lstStyle/>
          <a:p>
            <a:endParaRPr lang="lv-LV">
              <a:latin typeface="Public Sans" panose="020B0604020202020204" charset="-70"/>
            </a:endParaRPr>
          </a:p>
        </p:txBody>
      </p:sp>
      <p:sp>
        <p:nvSpPr>
          <p:cNvPr id="4" name="Content Placeholder 2">
            <a:extLst>
              <a:ext uri="{FF2B5EF4-FFF2-40B4-BE49-F238E27FC236}">
                <a16:creationId xmlns:a16="http://schemas.microsoft.com/office/drawing/2014/main" id="{E0D971F4-FB93-D826-35F8-CF932BC4744D}"/>
              </a:ext>
            </a:extLst>
          </p:cNvPr>
          <p:cNvSpPr>
            <a:spLocks noGrp="1"/>
          </p:cNvSpPr>
          <p:nvPr/>
        </p:nvSpPr>
        <p:spPr>
          <a:xfrm>
            <a:off x="1033001" y="4168351"/>
            <a:ext cx="8110991" cy="61103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v-LV" sz="1800" b="1" spc="-5" dirty="0">
                <a:latin typeface="Public Sans" panose="020B0604020202020204" charset="-70"/>
                <a:cs typeface="Calibri"/>
              </a:rPr>
              <a:t>Plānotie rezultāti 2024 :</a:t>
            </a:r>
          </a:p>
          <a:p>
            <a:r>
              <a:rPr lang="lv-LV" sz="1800" b="1" spc="-5" dirty="0">
                <a:latin typeface="Public Sans" panose="020B0604020202020204" charset="-70"/>
                <a:cs typeface="Calibri"/>
              </a:rPr>
              <a:t>Dabas tūristu aptauja </a:t>
            </a:r>
            <a:r>
              <a:rPr lang="lv-LV" sz="1800" spc="-5" dirty="0">
                <a:latin typeface="Public Sans" panose="020B0604020202020204" charset="-70"/>
                <a:cs typeface="Calibri"/>
              </a:rPr>
              <a:t>(500 respondenti katrā valstī ) -Pārskats par dabas tūristu profilu, Sekundāro datu analīze tūrisma biznesa attīstībai, Video ar viegli uztveramiem skaidrojumiem gala lietotājiem</a:t>
            </a:r>
          </a:p>
          <a:p>
            <a:r>
              <a:rPr lang="lv-LV" sz="1800" b="1" spc="-5" dirty="0">
                <a:latin typeface="Public Sans" panose="020B0604020202020204" charset="-70"/>
                <a:cs typeface="Calibri"/>
              </a:rPr>
              <a:t>MVU aptauja un intervijas </a:t>
            </a:r>
            <a:r>
              <a:rPr lang="lv-LV" sz="1800" spc="-5" dirty="0">
                <a:latin typeface="Public Sans" panose="020B0604020202020204" charset="-70"/>
                <a:cs typeface="Calibri"/>
              </a:rPr>
              <a:t>- Ziņojums par izaicinājumiem - Pakalpojumi, ko MVU gatavi pārdot- Mārketinga kanāli, kurus MVU ir gatavi izmantot- MVU ārējie izaicinājumi (transports, loģistika u.c.)- Iekšējie izaicinājumi (rentabilitāte, personāla resursi)</a:t>
            </a:r>
          </a:p>
          <a:p>
            <a:r>
              <a:rPr lang="lv-LV" sz="1800" b="1" spc="-5" dirty="0">
                <a:latin typeface="Public Sans" panose="020B0604020202020204" charset="-70"/>
                <a:cs typeface="Calibri"/>
              </a:rPr>
              <a:t>Pakalpojumu prototipa izstrāde </a:t>
            </a:r>
            <a:r>
              <a:rPr lang="lv-LV" sz="1800" spc="-5" dirty="0">
                <a:latin typeface="Public Sans" panose="020B0604020202020204" charset="-70"/>
                <a:cs typeface="Calibri"/>
              </a:rPr>
              <a:t>- Izanalizētas aptaujas, darbs grupās pie produktu izveides, semināri         Trīs reāli «</a:t>
            </a:r>
            <a:r>
              <a:rPr lang="lv-LV" sz="1800" spc="-5" dirty="0" err="1">
                <a:latin typeface="Public Sans" panose="020B0604020202020204" charset="-70"/>
                <a:cs typeface="Calibri"/>
              </a:rPr>
              <a:t>Light</a:t>
            </a:r>
            <a:r>
              <a:rPr lang="lv-LV" sz="1800" spc="-5" dirty="0">
                <a:latin typeface="Public Sans" panose="020B0604020202020204" charset="-70"/>
                <a:cs typeface="Calibri"/>
              </a:rPr>
              <a:t> </a:t>
            </a:r>
            <a:r>
              <a:rPr lang="lv-LV" sz="1800" spc="-5" dirty="0" err="1">
                <a:latin typeface="Public Sans" panose="020B0604020202020204" charset="-70"/>
                <a:cs typeface="Calibri"/>
              </a:rPr>
              <a:t>in</a:t>
            </a:r>
            <a:r>
              <a:rPr lang="lv-LV" sz="1800" spc="-5" dirty="0">
                <a:latin typeface="Public Sans" panose="020B0604020202020204" charset="-70"/>
                <a:cs typeface="Calibri"/>
              </a:rPr>
              <a:t> </a:t>
            </a:r>
            <a:r>
              <a:rPr lang="lv-LV" sz="1800" spc="-5" dirty="0" err="1">
                <a:latin typeface="Public Sans" panose="020B0604020202020204" charset="-70"/>
                <a:cs typeface="Calibri"/>
              </a:rPr>
              <a:t>the</a:t>
            </a:r>
            <a:r>
              <a:rPr lang="lv-LV" sz="1800" spc="-5" dirty="0">
                <a:latin typeface="Public Sans" panose="020B0604020202020204" charset="-70"/>
                <a:cs typeface="Calibri"/>
              </a:rPr>
              <a:t> Dark» tūrisma pakalpojumu biznesa modeļi un produktu apraksti</a:t>
            </a:r>
          </a:p>
          <a:p>
            <a:r>
              <a:rPr lang="lv-LV" sz="1800" b="1" spc="-5" dirty="0">
                <a:latin typeface="Public Sans" panose="020B0604020202020204" charset="-70"/>
                <a:cs typeface="Calibri"/>
              </a:rPr>
              <a:t>Mārketinga materiālu sagatavošana </a:t>
            </a:r>
            <a:r>
              <a:rPr lang="lv-LV" sz="1800" spc="-5" dirty="0">
                <a:latin typeface="Public Sans" panose="020B0604020202020204" charset="-70"/>
                <a:cs typeface="Calibri"/>
              </a:rPr>
              <a:t>- Izveidota produktu vizuālā identitāte, vizuālo materiālu un teksta vadlīnijas, Mārketinga rīku pārvaldības instrukcijas </a:t>
            </a:r>
          </a:p>
          <a:p>
            <a:endParaRPr lang="lv-LV" sz="1800" spc="-5" dirty="0">
              <a:latin typeface="Public Sans" panose="020B0604020202020204" charset="-70"/>
              <a:cs typeface="Calibri"/>
            </a:endParaRPr>
          </a:p>
        </p:txBody>
      </p:sp>
      <p:sp>
        <p:nvSpPr>
          <p:cNvPr id="6" name="AutoShape 2">
            <a:extLst>
              <a:ext uri="{FF2B5EF4-FFF2-40B4-BE49-F238E27FC236}">
                <a16:creationId xmlns:a16="http://schemas.microsoft.com/office/drawing/2014/main" id="{753E2CCA-B663-B473-A116-5B7A8109111F}"/>
              </a:ext>
            </a:extLst>
          </p:cNvPr>
          <p:cNvSpPr>
            <a:spLocks noChangeAspect="1" noChangeArrowheads="1"/>
          </p:cNvSpPr>
          <p:nvPr/>
        </p:nvSpPr>
        <p:spPr bwMode="auto">
          <a:xfrm>
            <a:off x="9018620" y="5005069"/>
            <a:ext cx="438704" cy="43870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5">
            <a:extLst>
              <a:ext uri="{FF2B5EF4-FFF2-40B4-BE49-F238E27FC236}">
                <a16:creationId xmlns:a16="http://schemas.microsoft.com/office/drawing/2014/main" id="{198292BA-0398-CC2E-8CD8-7AC1E85C3C35}"/>
              </a:ext>
            </a:extLst>
          </p:cNvPr>
          <p:cNvSpPr txBox="1"/>
          <p:nvPr/>
        </p:nvSpPr>
        <p:spPr>
          <a:xfrm>
            <a:off x="14116998" y="7361818"/>
            <a:ext cx="3913064" cy="2431435"/>
          </a:xfrm>
          <a:prstGeom prst="rect">
            <a:avLst/>
          </a:prstGeom>
          <a:noFill/>
        </p:spPr>
        <p:txBody>
          <a:bodyPr wrap="square" rtlCol="0">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lv-LV" sz="1800" b="0" i="0" u="none" strike="noStrike" kern="1200" cap="none" spc="0" normalizeH="0" baseline="0" noProof="0" dirty="0" err="1">
                <a:ln>
                  <a:noFill/>
                </a:ln>
                <a:solidFill>
                  <a:prstClr val="black"/>
                </a:solidFill>
                <a:effectLst/>
                <a:uLnTx/>
                <a:uFillTx/>
                <a:latin typeface="Calibri" panose="020F0502020204030204"/>
                <a:ea typeface="+mn-ea"/>
                <a:cs typeface="+mn-cs"/>
              </a:rPr>
              <a:t>LightintheDark</a:t>
            </a:r>
            <a:endParaRPr kumimoji="0" lang="lv-LV"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lv-LV" dirty="0">
              <a:solidFill>
                <a:prstClr val="black"/>
              </a:solidFill>
              <a:hlinkClick r:id="" action="ppaction://noaction"/>
            </a:endParaRPr>
          </a:p>
          <a:p>
            <a:pPr lvl="0">
              <a:defRPr/>
            </a:pPr>
            <a:r>
              <a:rPr lang="lv-LV" dirty="0">
                <a:solidFill>
                  <a:prstClr val="black"/>
                </a:solidFill>
                <a:hlinkClick r:id="rId2"/>
              </a:rPr>
              <a:t>https://www.kurzemesregions.lv/projekti/turisms/gaisma-tumsa/</a:t>
            </a:r>
            <a:endParaRPr lang="lv-LV" dirty="0">
              <a:solidFill>
                <a:prstClr val="black"/>
              </a:solidFill>
            </a:endParaRPr>
          </a:p>
          <a:p>
            <a:pPr lvl="0">
              <a:defRPr/>
            </a:pPr>
            <a:endParaRPr kumimoji="0" lang="lv-LV"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lvl="0">
              <a:defRPr/>
            </a:pPr>
            <a:r>
              <a:rPr lang="lv-LV" dirty="0">
                <a:solidFill>
                  <a:prstClr val="black"/>
                </a:solidFill>
              </a:rPr>
              <a:t>Projekta vadītāja:</a:t>
            </a:r>
          </a:p>
          <a:p>
            <a:pPr lvl="0">
              <a:defRPr/>
            </a:pPr>
            <a:r>
              <a:rPr lang="lv-LV" b="1" dirty="0">
                <a:solidFill>
                  <a:prstClr val="black"/>
                </a:solidFill>
              </a:rPr>
              <a:t>Anna Elizabete </a:t>
            </a:r>
            <a:r>
              <a:rPr lang="lv-LV" b="1" dirty="0" err="1">
                <a:solidFill>
                  <a:prstClr val="black"/>
                </a:solidFill>
              </a:rPr>
              <a:t>Upsava</a:t>
            </a:r>
            <a:endParaRPr lang="lv-LV" b="1" dirty="0">
              <a:solidFill>
                <a:prstClr val="black"/>
              </a:solidFill>
            </a:endParaRPr>
          </a:p>
          <a:p>
            <a:pPr lvl="0">
              <a:defRPr/>
            </a:pPr>
            <a:r>
              <a:rPr lang="lv-LV" dirty="0">
                <a:solidFill>
                  <a:prstClr val="black"/>
                </a:solidFill>
              </a:rPr>
              <a:t>26369876, </a:t>
            </a:r>
            <a:r>
              <a:rPr lang="lv-LV" sz="1400" dirty="0">
                <a:solidFill>
                  <a:prstClr val="black"/>
                </a:solidFill>
              </a:rPr>
              <a:t>anna.upsava@kurzemesregions.lv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6">
            <a:extLst>
              <a:ext uri="{FF2B5EF4-FFF2-40B4-BE49-F238E27FC236}">
                <a16:creationId xmlns:a16="http://schemas.microsoft.com/office/drawing/2014/main" id="{9384F001-3CCD-6640-7DB1-A9C192A30DA3}"/>
              </a:ext>
            </a:extLst>
          </p:cNvPr>
          <p:cNvSpPr txBox="1"/>
          <p:nvPr/>
        </p:nvSpPr>
        <p:spPr>
          <a:xfrm>
            <a:off x="1028642" y="2245619"/>
            <a:ext cx="3582751" cy="369332"/>
          </a:xfrm>
          <a:prstGeom prst="rect">
            <a:avLst/>
          </a:prstGeom>
          <a:solidFill>
            <a:schemeClr val="bg2">
              <a:lumMod val="90000"/>
            </a:schemeClr>
          </a:solidFill>
        </p:spPr>
        <p:txBody>
          <a:bodyPr wrap="square" rtlCol="0">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800" b="0" i="0" u="none" strike="noStrike" kern="1200" cap="none" spc="0" normalizeH="0" baseline="0" noProof="0" dirty="0">
                <a:ln>
                  <a:noFill/>
                </a:ln>
                <a:solidFill>
                  <a:prstClr val="black"/>
                </a:solidFill>
                <a:effectLst/>
                <a:uLnTx/>
                <a:uFillTx/>
                <a:latin typeface="Calibri" panose="020F0502020204030204"/>
                <a:ea typeface="+mn-ea"/>
                <a:cs typeface="+mn-cs"/>
              </a:rPr>
              <a:t>01.10.2023 – 31.03.2026</a:t>
            </a:r>
          </a:p>
        </p:txBody>
      </p:sp>
      <p:sp>
        <p:nvSpPr>
          <p:cNvPr id="9" name="TextBox 7">
            <a:extLst>
              <a:ext uri="{FF2B5EF4-FFF2-40B4-BE49-F238E27FC236}">
                <a16:creationId xmlns:a16="http://schemas.microsoft.com/office/drawing/2014/main" id="{7D848F6B-74DF-3FFB-4EE6-D57F8317F6CE}"/>
              </a:ext>
            </a:extLst>
          </p:cNvPr>
          <p:cNvSpPr txBox="1"/>
          <p:nvPr/>
        </p:nvSpPr>
        <p:spPr>
          <a:xfrm>
            <a:off x="5368992" y="2245619"/>
            <a:ext cx="3775000" cy="369332"/>
          </a:xfrm>
          <a:prstGeom prst="rect">
            <a:avLst/>
          </a:prstGeom>
          <a:solidFill>
            <a:schemeClr val="bg2">
              <a:lumMod val="90000"/>
            </a:schemeClr>
          </a:solidFill>
        </p:spPr>
        <p:txBody>
          <a:bodyPr wrap="square" rtlCol="0">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kumimoji="0" lang="lv-LV" sz="1800" b="0" i="0" u="none" strike="noStrike" kern="1200" cap="none" spc="0" normalizeH="0" baseline="0" noProof="0" dirty="0">
                <a:ln>
                  <a:noFill/>
                </a:ln>
                <a:solidFill>
                  <a:prstClr val="black"/>
                </a:solidFill>
                <a:effectLst/>
                <a:uLnTx/>
                <a:uFillTx/>
                <a:latin typeface="Calibri" panose="020F0502020204030204"/>
                <a:ea typeface="+mn-ea"/>
                <a:cs typeface="+mn-cs"/>
              </a:rPr>
              <a:t>KPR budžets: </a:t>
            </a:r>
            <a:r>
              <a:rPr lang="en-US" dirty="0"/>
              <a:t>119 950</a:t>
            </a:r>
            <a:r>
              <a:rPr kumimoji="0" lang="lv-LV" sz="1800" b="0" i="0" u="none" strike="noStrike" kern="1200" cap="none" spc="0" normalizeH="0" baseline="0" noProof="0" dirty="0">
                <a:ln>
                  <a:noFill/>
                </a:ln>
                <a:solidFill>
                  <a:prstClr val="black"/>
                </a:solidFill>
                <a:effectLst/>
                <a:uLnTx/>
                <a:uFillTx/>
                <a:latin typeface="Calibri" panose="020F0502020204030204"/>
                <a:ea typeface="+mn-ea"/>
                <a:cs typeface="+mn-cs"/>
              </a:rPr>
              <a:t>EUR</a:t>
            </a:r>
          </a:p>
        </p:txBody>
      </p:sp>
      <p:sp>
        <p:nvSpPr>
          <p:cNvPr id="10" name="TextBox 12">
            <a:extLst>
              <a:ext uri="{FF2B5EF4-FFF2-40B4-BE49-F238E27FC236}">
                <a16:creationId xmlns:a16="http://schemas.microsoft.com/office/drawing/2014/main" id="{4D8F41DF-9FD7-B386-EB32-2EB7A2D9BEB1}"/>
              </a:ext>
            </a:extLst>
          </p:cNvPr>
          <p:cNvSpPr txBox="1"/>
          <p:nvPr/>
        </p:nvSpPr>
        <p:spPr>
          <a:xfrm>
            <a:off x="9696143" y="2245619"/>
            <a:ext cx="6489003" cy="369332"/>
          </a:xfrm>
          <a:prstGeom prst="rect">
            <a:avLst/>
          </a:prstGeom>
          <a:solidFill>
            <a:schemeClr val="bg2">
              <a:lumMod val="90000"/>
            </a:schemeClr>
          </a:solidFill>
        </p:spPr>
        <p:txBody>
          <a:bodyPr wrap="square" rtlCol="0">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kumimoji="0" lang="lv-LV" b="0" i="0" u="none" strike="noStrike" kern="1200" cap="none" spc="0" normalizeH="0" baseline="0" noProof="0" dirty="0">
                <a:ln>
                  <a:noFill/>
                </a:ln>
                <a:solidFill>
                  <a:prstClr val="black"/>
                </a:solidFill>
                <a:effectLst/>
                <a:uLnTx/>
                <a:uFillTx/>
                <a:latin typeface="Calibri" panose="020F0502020204030204"/>
                <a:ea typeface="+mn-ea"/>
                <a:cs typeface="+mn-cs"/>
              </a:rPr>
              <a:t>Vadošais: </a:t>
            </a:r>
            <a:r>
              <a:rPr lang="en-US" dirty="0"/>
              <a:t>Novia University of Applied Sciences</a:t>
            </a:r>
            <a:endParaRPr kumimoji="0" lang="lv-LV"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
            <a:extLst>
              <a:ext uri="{FF2B5EF4-FFF2-40B4-BE49-F238E27FC236}">
                <a16:creationId xmlns:a16="http://schemas.microsoft.com/office/drawing/2014/main" id="{763930F8-B4EF-E70C-C5B1-47CC45799EF7}"/>
              </a:ext>
            </a:extLst>
          </p:cNvPr>
          <p:cNvSpPr txBox="1"/>
          <p:nvPr/>
        </p:nvSpPr>
        <p:spPr>
          <a:xfrm>
            <a:off x="1028642" y="3104825"/>
            <a:ext cx="16481887" cy="646331"/>
          </a:xfrm>
          <a:prstGeom prst="rect">
            <a:avLst/>
          </a:prstGeom>
          <a:solidFill>
            <a:schemeClr val="accent1">
              <a:lumMod val="60000"/>
              <a:lumOff val="40000"/>
            </a:schemeClr>
          </a:solidFill>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defPPr>
              <a:defRPr lang="en-US"/>
            </a:defPPr>
            <a:lvl1pPr>
              <a:defRPr b="1">
                <a:solidFill>
                  <a:schemeClr val="dk1"/>
                </a:solidFill>
                <a:latin typeface="Public Sans" panose="020B0604020202020204" charset="-7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lv-LV" dirty="0"/>
              <a:t>PROJEKTA MĒRĶIS:</a:t>
            </a:r>
            <a:r>
              <a:rPr lang="lv-LV" b="0" dirty="0"/>
              <a:t> palīdzēt maziem un vidējiem tūrisma nozares uzņēmumiem izveidot un attīstīt nesezonas dabas piedāvājumus, lai piesaistītu tūristus Baltijas jūras ziemeļu reģiona lauku un piekrastes teritorijām visa gada garumā.</a:t>
            </a:r>
          </a:p>
        </p:txBody>
      </p:sp>
      <p:pic>
        <p:nvPicPr>
          <p:cNvPr id="12" name="Picture 8">
            <a:extLst>
              <a:ext uri="{FF2B5EF4-FFF2-40B4-BE49-F238E27FC236}">
                <a16:creationId xmlns:a16="http://schemas.microsoft.com/office/drawing/2014/main" id="{CD5D4F5D-94EC-9E49-AF14-F2DFC534F8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06400" y="432348"/>
            <a:ext cx="4404129" cy="1328413"/>
          </a:xfrm>
          <a:prstGeom prst="rect">
            <a:avLst/>
          </a:prstGeom>
        </p:spPr>
      </p:pic>
      <p:pic>
        <p:nvPicPr>
          <p:cNvPr id="13" name="Attēls 12">
            <a:extLst>
              <a:ext uri="{FF2B5EF4-FFF2-40B4-BE49-F238E27FC236}">
                <a16:creationId xmlns:a16="http://schemas.microsoft.com/office/drawing/2014/main" id="{1422FFEF-4E1D-4F02-96BB-3209A10793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8" t="44076" r="26981"/>
          <a:stretch/>
        </p:blipFill>
        <p:spPr>
          <a:xfrm>
            <a:off x="13625933" y="5530547"/>
            <a:ext cx="4404129" cy="1514983"/>
          </a:xfrm>
          <a:prstGeom prst="rect">
            <a:avLst/>
          </a:prstGeom>
        </p:spPr>
      </p:pic>
      <p:pic>
        <p:nvPicPr>
          <p:cNvPr id="14" name="Attēls 13">
            <a:extLst>
              <a:ext uri="{FF2B5EF4-FFF2-40B4-BE49-F238E27FC236}">
                <a16:creationId xmlns:a16="http://schemas.microsoft.com/office/drawing/2014/main" id="{080145AA-9029-441A-BC37-EE3BB35BAE0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7547" t="299" r="9461"/>
          <a:stretch/>
        </p:blipFill>
        <p:spPr>
          <a:xfrm>
            <a:off x="9122171" y="4434971"/>
            <a:ext cx="3883940" cy="4874583"/>
          </a:xfrm>
          <a:prstGeom prst="rect">
            <a:avLst/>
          </a:prstGeom>
        </p:spPr>
      </p:pic>
    </p:spTree>
    <p:extLst>
      <p:ext uri="{BB962C8B-B14F-4D97-AF65-F5344CB8AC3E}">
        <p14:creationId xmlns:p14="http://schemas.microsoft.com/office/powerpoint/2010/main" val="25863476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163649" y="841777"/>
            <a:ext cx="16230600" cy="1835054"/>
          </a:xfrm>
          <a:prstGeom prst="rect">
            <a:avLst/>
          </a:prstGeom>
        </p:spPr>
        <p:txBody>
          <a:bodyPr lIns="0" tIns="0" rIns="0" bIns="0" rtlCol="0" anchor="t">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lv-LV" sz="3000" b="1" i="0" u="none" strike="noStrike" kern="1200" cap="all" spc="0" normalizeH="0" baseline="0" noProof="0" dirty="0">
                <a:ln>
                  <a:noFill/>
                </a:ln>
                <a:solidFill>
                  <a:prstClr val="black"/>
                </a:solidFill>
                <a:effectLst/>
                <a:uLnTx/>
                <a:uFillTx/>
                <a:latin typeface="Public Sans" panose="020B0604020202020204" charset="-70"/>
                <a:ea typeface="+mj-ea"/>
                <a:cs typeface="Calibri" panose="020F0502020204030204" pitchFamily="34" charset="0"/>
              </a:rPr>
              <a:t>Pašvaldību kapacitātes stiprināšana to darbības efektivitātes un kvalitātes uzlabošanai (Pašvaldību pakalpojums – «Darbs ar Jaunatni»</a:t>
            </a:r>
            <a:endParaRPr kumimoji="0" lang="en-US" sz="3000" b="1" i="0" u="none" strike="noStrike" kern="1200" cap="all" spc="0" normalizeH="0" baseline="0" noProof="0" dirty="0">
              <a:ln>
                <a:noFill/>
              </a:ln>
              <a:solidFill>
                <a:prstClr val="black"/>
              </a:solidFill>
              <a:effectLst/>
              <a:uLnTx/>
              <a:uFillTx/>
              <a:latin typeface="Public Sans" panose="020B0604020202020204" charset="-70"/>
              <a:ea typeface="+mj-ea"/>
              <a:cs typeface="+mj-cs"/>
            </a:endParaRPr>
          </a:p>
          <a:p>
            <a:pPr marL="0" marR="0" lvl="0" indent="0" defTabSz="914400" rtl="0" eaLnBrk="1" fontAlgn="auto" latinLnBrk="0" hangingPunct="1">
              <a:lnSpc>
                <a:spcPct val="90000"/>
              </a:lnSpc>
              <a:spcBef>
                <a:spcPct val="0"/>
              </a:spcBef>
              <a:spcAft>
                <a:spcPts val="0"/>
              </a:spcAft>
              <a:buClrTx/>
              <a:buSzTx/>
              <a:buFontTx/>
              <a:buNone/>
              <a:tabLst/>
              <a:defRPr/>
            </a:pPr>
            <a:endParaRPr kumimoji="0" lang="en-US" sz="3000" b="1" i="0" u="none" strike="noStrike" kern="1200" cap="none" spc="-360" normalizeH="0" baseline="0" noProof="0" dirty="0">
              <a:ln>
                <a:noFill/>
              </a:ln>
              <a:effectLst/>
              <a:uLnTx/>
              <a:uFillTx/>
              <a:latin typeface="Public Sans" panose="020B0604020202020204" charset="-70"/>
              <a:ea typeface="Calibri" panose="020F0502020204030204" pitchFamily="34" charset="0"/>
              <a:cs typeface="Calibri" panose="020F0502020204030204" pitchFamily="34" charset="0"/>
            </a:endParaRPr>
          </a:p>
          <a:p>
            <a:pPr>
              <a:lnSpc>
                <a:spcPts val="5200"/>
              </a:lnSpc>
              <a:spcBef>
                <a:spcPct val="0"/>
              </a:spcBef>
            </a:pPr>
            <a:endParaRPr lang="en-US" sz="3000" b="1" spc="843" dirty="0">
              <a:latin typeface="Public Sans" panose="020B0604020202020204" charset="-70"/>
            </a:endParaRPr>
          </a:p>
        </p:txBody>
      </p:sp>
      <p:sp>
        <p:nvSpPr>
          <p:cNvPr id="3" name="AutoShape 3"/>
          <p:cNvSpPr/>
          <p:nvPr/>
        </p:nvSpPr>
        <p:spPr>
          <a:xfrm flipV="1">
            <a:off x="1028695" y="1760761"/>
            <a:ext cx="16230594" cy="38509"/>
          </a:xfrm>
          <a:prstGeom prst="line">
            <a:avLst/>
          </a:prstGeom>
          <a:ln w="9525" cap="flat">
            <a:solidFill>
              <a:srgbClr val="2B2C30"/>
            </a:solidFill>
            <a:prstDash val="solid"/>
            <a:headEnd type="none" w="sm" len="sm"/>
            <a:tailEnd type="none" w="sm" len="sm"/>
          </a:ln>
        </p:spPr>
        <p:txBody>
          <a:bodyPr/>
          <a:lstStyle/>
          <a:p>
            <a:endParaRPr lang="lv-LV">
              <a:latin typeface="Public Sans" panose="020B0604020202020204" charset="-70"/>
            </a:endParaRPr>
          </a:p>
        </p:txBody>
      </p:sp>
      <p:sp>
        <p:nvSpPr>
          <p:cNvPr id="8" name="Content Placeholder 2">
            <a:extLst>
              <a:ext uri="{FF2B5EF4-FFF2-40B4-BE49-F238E27FC236}">
                <a16:creationId xmlns:a16="http://schemas.microsoft.com/office/drawing/2014/main" id="{E86F64BF-CA02-0F4A-E7AB-29B3C804BC4E}"/>
              </a:ext>
            </a:extLst>
          </p:cNvPr>
          <p:cNvSpPr>
            <a:spLocks noGrp="1"/>
          </p:cNvSpPr>
          <p:nvPr/>
        </p:nvSpPr>
        <p:spPr>
          <a:xfrm>
            <a:off x="1028642" y="3543300"/>
            <a:ext cx="10063965" cy="6798831"/>
          </a:xfrm>
          <a:prstGeom prst="rect">
            <a:avLst/>
          </a:prstGeom>
        </p:spPr>
        <p:txBody>
          <a:bodyPr vert="horz" lIns="91440" tIns="45720" rIns="91440" bIns="45720" numCol="1" rtlCol="0" anchor="t">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a:lnSpc>
                <a:spcPct val="100000"/>
              </a:lnSpc>
            </a:pPr>
            <a:endParaRPr lang="lv-LV" sz="1800" dirty="0">
              <a:latin typeface="Public Sans" panose="020B0604020202020204" charset="-70"/>
            </a:endParaRPr>
          </a:p>
          <a:p>
            <a:pPr marL="0" indent="0">
              <a:lnSpc>
                <a:spcPct val="100000"/>
              </a:lnSpc>
              <a:spcBef>
                <a:spcPts val="0"/>
              </a:spcBef>
              <a:buNone/>
            </a:pPr>
            <a:r>
              <a:rPr lang="lv-LV" sz="1800" spc="-5" dirty="0">
                <a:latin typeface="Public Sans" panose="020B0604020202020204" charset="-70"/>
                <a:cs typeface="Calibri"/>
              </a:rPr>
              <a:t>Nozīmīgākās aktivitātes un rezultāti:</a:t>
            </a:r>
          </a:p>
          <a:p>
            <a:pPr marL="0" indent="0">
              <a:lnSpc>
                <a:spcPct val="100000"/>
              </a:lnSpc>
              <a:spcBef>
                <a:spcPts val="0"/>
              </a:spcBef>
              <a:buNone/>
            </a:pPr>
            <a:endParaRPr lang="lv-LV" sz="1800" spc="-5" dirty="0">
              <a:latin typeface="Public Sans" panose="020B0604020202020204" charset="-70"/>
              <a:cs typeface="Calibri"/>
            </a:endParaRPr>
          </a:p>
          <a:p>
            <a:pPr>
              <a:lnSpc>
                <a:spcPct val="100000"/>
              </a:lnSpc>
            </a:pPr>
            <a:r>
              <a:rPr lang="lv-LV" sz="1800" b="1" dirty="0">
                <a:latin typeface="Public Sans" panose="020B0604020202020204" charset="-70"/>
              </a:rPr>
              <a:t>Pieredzes apmaiņas brauciens pašvaldību speciālistiem darbā ar jaunatni uz Gulbeni un Madonu	</a:t>
            </a:r>
          </a:p>
          <a:p>
            <a:pPr lvl="1">
              <a:lnSpc>
                <a:spcPct val="100000"/>
              </a:lnSpc>
            </a:pPr>
            <a:r>
              <a:rPr lang="lv-LV" dirty="0">
                <a:latin typeface="Public Sans" panose="020B0604020202020204" charset="-70"/>
              </a:rPr>
              <a:t>Laiks: 2 dienas, februāris</a:t>
            </a:r>
          </a:p>
          <a:p>
            <a:pPr lvl="1">
              <a:lnSpc>
                <a:spcPct val="100000"/>
              </a:lnSpc>
            </a:pPr>
            <a:r>
              <a:rPr lang="lv-LV" dirty="0">
                <a:latin typeface="Public Sans" panose="020B0604020202020204" charset="-70"/>
              </a:rPr>
              <a:t>Paredzētais dalībnieku skaits: 15	</a:t>
            </a:r>
          </a:p>
          <a:p>
            <a:pPr>
              <a:lnSpc>
                <a:spcPct val="100000"/>
              </a:lnSpc>
            </a:pPr>
            <a:r>
              <a:rPr lang="lv-LV" sz="1800" b="1" dirty="0">
                <a:latin typeface="Public Sans" panose="020B0604020202020204" charset="-70"/>
              </a:rPr>
              <a:t>Apmācības jomas 'Darbs ar jaunatni' speciālistiem. </a:t>
            </a:r>
            <a:endParaRPr lang="en-US" sz="1800" b="1" dirty="0">
              <a:latin typeface="Public Sans" panose="020B0604020202020204" charset="-70"/>
            </a:endParaRPr>
          </a:p>
          <a:p>
            <a:pPr lvl="1">
              <a:lnSpc>
                <a:spcPct val="100000"/>
              </a:lnSpc>
            </a:pPr>
            <a:r>
              <a:rPr lang="en-US" dirty="0" err="1">
                <a:latin typeface="Public Sans" panose="020B0604020202020204" charset="-70"/>
              </a:rPr>
              <a:t>Laiks</a:t>
            </a:r>
            <a:r>
              <a:rPr lang="en-US" dirty="0">
                <a:latin typeface="Public Sans" panose="020B0604020202020204" charset="-70"/>
              </a:rPr>
              <a:t>:</a:t>
            </a:r>
            <a:r>
              <a:rPr lang="lv-LV" dirty="0">
                <a:latin typeface="Public Sans" panose="020B0604020202020204" charset="-70"/>
              </a:rPr>
              <a:t> aprīlis</a:t>
            </a:r>
            <a:r>
              <a:rPr lang="en-US" dirty="0">
                <a:latin typeface="Public Sans" panose="020B0604020202020204" charset="-70"/>
              </a:rPr>
              <a:t>, </a:t>
            </a:r>
            <a:r>
              <a:rPr lang="en-US" dirty="0" err="1">
                <a:latin typeface="Public Sans" panose="020B0604020202020204" charset="-70"/>
              </a:rPr>
              <a:t>maijs</a:t>
            </a:r>
            <a:r>
              <a:rPr lang="lv-LV" dirty="0">
                <a:latin typeface="Public Sans" panose="020B0604020202020204" charset="-70"/>
              </a:rPr>
              <a:t>   </a:t>
            </a:r>
            <a:endParaRPr lang="en-US" dirty="0">
              <a:latin typeface="Public Sans" panose="020B0604020202020204" charset="-70"/>
            </a:endParaRPr>
          </a:p>
          <a:p>
            <a:pPr lvl="1">
              <a:lnSpc>
                <a:spcPct val="100000"/>
              </a:lnSpc>
            </a:pPr>
            <a:r>
              <a:rPr lang="en-US" dirty="0" err="1">
                <a:latin typeface="Public Sans" panose="020B0604020202020204" charset="-70"/>
              </a:rPr>
              <a:t>Paredzētais</a:t>
            </a:r>
            <a:r>
              <a:rPr lang="en-US" dirty="0">
                <a:latin typeface="Public Sans" panose="020B0604020202020204" charset="-70"/>
              </a:rPr>
              <a:t> </a:t>
            </a:r>
            <a:r>
              <a:rPr lang="en-US" dirty="0" err="1">
                <a:latin typeface="Public Sans" panose="020B0604020202020204" charset="-70"/>
              </a:rPr>
              <a:t>kopējais</a:t>
            </a:r>
            <a:r>
              <a:rPr lang="en-US" dirty="0">
                <a:latin typeface="Public Sans" panose="020B0604020202020204" charset="-70"/>
              </a:rPr>
              <a:t> </a:t>
            </a:r>
            <a:r>
              <a:rPr lang="en-US" dirty="0" err="1">
                <a:latin typeface="Public Sans" panose="020B0604020202020204" charset="-70"/>
              </a:rPr>
              <a:t>dalībnieku</a:t>
            </a:r>
            <a:r>
              <a:rPr lang="en-US" dirty="0">
                <a:latin typeface="Public Sans" panose="020B0604020202020204" charset="-70"/>
              </a:rPr>
              <a:t> </a:t>
            </a:r>
            <a:r>
              <a:rPr lang="en-US" dirty="0" err="1">
                <a:latin typeface="Public Sans" panose="020B0604020202020204" charset="-70"/>
              </a:rPr>
              <a:t>skaits</a:t>
            </a:r>
            <a:r>
              <a:rPr lang="en-US" dirty="0">
                <a:latin typeface="Public Sans" panose="020B0604020202020204" charset="-70"/>
              </a:rPr>
              <a:t>: 4</a:t>
            </a:r>
            <a:r>
              <a:rPr lang="lv-LV" dirty="0">
                <a:latin typeface="Public Sans" panose="020B0604020202020204" charset="-70"/>
              </a:rPr>
              <a:t>0 </a:t>
            </a:r>
            <a:endParaRPr lang="en-US" dirty="0">
              <a:latin typeface="Public Sans" panose="020B0604020202020204" charset="-70"/>
            </a:endParaRPr>
          </a:p>
          <a:p>
            <a:pPr>
              <a:lnSpc>
                <a:spcPct val="100000"/>
              </a:lnSpc>
            </a:pPr>
            <a:r>
              <a:rPr lang="lv-LV" sz="1800" b="1" dirty="0">
                <a:latin typeface="Public Sans" panose="020B0604020202020204" charset="-70"/>
              </a:rPr>
              <a:t>Pieredzes apmaiņas brauciens pašvaldību speciālistiem darbā ar jaunatni uz </a:t>
            </a:r>
            <a:r>
              <a:rPr lang="en-US" sz="1800" b="1" dirty="0" err="1">
                <a:latin typeface="Public Sans" panose="020B0604020202020204" charset="-70"/>
              </a:rPr>
              <a:t>Somiju</a:t>
            </a:r>
            <a:r>
              <a:rPr lang="en-US" sz="1800" b="1" dirty="0">
                <a:latin typeface="Public Sans" panose="020B0604020202020204" charset="-70"/>
              </a:rPr>
              <a:t> (?)</a:t>
            </a:r>
            <a:endParaRPr lang="lv-LV" sz="1800" b="1" dirty="0">
              <a:latin typeface="Public Sans" panose="020B0604020202020204" charset="-70"/>
            </a:endParaRPr>
          </a:p>
          <a:p>
            <a:pPr lvl="1">
              <a:lnSpc>
                <a:spcPct val="100000"/>
              </a:lnSpc>
            </a:pPr>
            <a:r>
              <a:rPr lang="en-US" dirty="0" err="1">
                <a:latin typeface="Public Sans" panose="020B0604020202020204" charset="-70"/>
              </a:rPr>
              <a:t>Laiks</a:t>
            </a:r>
            <a:r>
              <a:rPr lang="en-US" dirty="0">
                <a:latin typeface="Public Sans" panose="020B0604020202020204" charset="-70"/>
              </a:rPr>
              <a:t>: 2.ceturksnis, 4</a:t>
            </a:r>
            <a:r>
              <a:rPr lang="lv-LV" dirty="0">
                <a:latin typeface="Public Sans" panose="020B0604020202020204" charset="-70"/>
              </a:rPr>
              <a:t> dienas		</a:t>
            </a:r>
            <a:endParaRPr lang="en-US" dirty="0">
              <a:latin typeface="Public Sans" panose="020B0604020202020204" charset="-70"/>
            </a:endParaRPr>
          </a:p>
          <a:p>
            <a:pPr lvl="1">
              <a:lnSpc>
                <a:spcPct val="100000"/>
              </a:lnSpc>
            </a:pPr>
            <a:r>
              <a:rPr lang="en-US" dirty="0" err="1">
                <a:latin typeface="Public Sans" panose="020B0604020202020204" charset="-70"/>
              </a:rPr>
              <a:t>Paredzētais</a:t>
            </a:r>
            <a:r>
              <a:rPr lang="en-US" dirty="0">
                <a:latin typeface="Public Sans" panose="020B0604020202020204" charset="-70"/>
              </a:rPr>
              <a:t> </a:t>
            </a:r>
            <a:r>
              <a:rPr lang="en-US" dirty="0" err="1">
                <a:latin typeface="Public Sans" panose="020B0604020202020204" charset="-70"/>
              </a:rPr>
              <a:t>dalībnieku</a:t>
            </a:r>
            <a:r>
              <a:rPr lang="en-US" dirty="0">
                <a:latin typeface="Public Sans" panose="020B0604020202020204" charset="-70"/>
              </a:rPr>
              <a:t> </a:t>
            </a:r>
            <a:r>
              <a:rPr lang="en-US" dirty="0" err="1">
                <a:latin typeface="Public Sans" panose="020B0604020202020204" charset="-70"/>
              </a:rPr>
              <a:t>skaits</a:t>
            </a:r>
            <a:r>
              <a:rPr lang="en-US" dirty="0">
                <a:latin typeface="Public Sans" panose="020B0604020202020204" charset="-70"/>
              </a:rPr>
              <a:t>: </a:t>
            </a:r>
            <a:r>
              <a:rPr lang="lv-LV" dirty="0">
                <a:latin typeface="Public Sans" panose="020B0604020202020204" charset="-70"/>
              </a:rPr>
              <a:t>15</a:t>
            </a:r>
            <a:endParaRPr lang="en-US" dirty="0">
              <a:latin typeface="Public Sans" panose="020B0604020202020204" charset="-70"/>
            </a:endParaRPr>
          </a:p>
          <a:p>
            <a:pPr>
              <a:lnSpc>
                <a:spcPct val="100000"/>
              </a:lnSpc>
              <a:buFont typeface="Arial" panose="020B0604020202020204" pitchFamily="34" charset="0"/>
              <a:buChar char="•"/>
            </a:pPr>
            <a:r>
              <a:rPr lang="lv-LV" sz="1800" b="1" dirty="0">
                <a:latin typeface="Public Sans" panose="020B0604020202020204" charset="-70"/>
              </a:rPr>
              <a:t>Pieredzes apmaiņas brauciens pašvaldību vadītājiem / vietniekiem uz </a:t>
            </a:r>
            <a:r>
              <a:rPr lang="en-US" sz="1800" b="1" dirty="0" err="1">
                <a:latin typeface="Public Sans" panose="020B0604020202020204" charset="-70"/>
              </a:rPr>
              <a:t>Slovēniju</a:t>
            </a:r>
            <a:endParaRPr lang="en-US" sz="1800" b="1" dirty="0">
              <a:latin typeface="Public Sans" panose="020B0604020202020204" charset="-70"/>
            </a:endParaRPr>
          </a:p>
          <a:p>
            <a:pPr lvl="1">
              <a:lnSpc>
                <a:spcPct val="100000"/>
              </a:lnSpc>
            </a:pPr>
            <a:r>
              <a:rPr lang="en-US" dirty="0" err="1">
                <a:latin typeface="Public Sans" panose="020B0604020202020204" charset="-70"/>
              </a:rPr>
              <a:t>Laiks</a:t>
            </a:r>
            <a:r>
              <a:rPr lang="en-US" dirty="0">
                <a:latin typeface="Public Sans" panose="020B0604020202020204" charset="-70"/>
              </a:rPr>
              <a:t>: 4 </a:t>
            </a:r>
            <a:r>
              <a:rPr lang="en-US" dirty="0" err="1">
                <a:latin typeface="Public Sans" panose="020B0604020202020204" charset="-70"/>
              </a:rPr>
              <a:t>dienas</a:t>
            </a:r>
            <a:r>
              <a:rPr lang="en-US" dirty="0">
                <a:latin typeface="Public Sans" panose="020B0604020202020204" charset="-70"/>
              </a:rPr>
              <a:t>, 3.ceturksnis</a:t>
            </a:r>
            <a:r>
              <a:rPr lang="lv-LV" dirty="0">
                <a:latin typeface="Public Sans" panose="020B0604020202020204" charset="-70"/>
              </a:rPr>
              <a:t>       </a:t>
            </a:r>
            <a:endParaRPr lang="en-US" dirty="0">
              <a:latin typeface="Public Sans" panose="020B0604020202020204" charset="-70"/>
            </a:endParaRPr>
          </a:p>
          <a:p>
            <a:pPr>
              <a:lnSpc>
                <a:spcPct val="100000"/>
              </a:lnSpc>
            </a:pPr>
            <a:r>
              <a:rPr lang="lv-LV" sz="1800" b="1" dirty="0">
                <a:latin typeface="Public Sans" panose="020B0604020202020204" charset="-70"/>
              </a:rPr>
              <a:t>Ideju hakatons	</a:t>
            </a:r>
          </a:p>
          <a:p>
            <a:pPr lvl="1">
              <a:lnSpc>
                <a:spcPct val="100000"/>
              </a:lnSpc>
            </a:pPr>
            <a:r>
              <a:rPr lang="lv-LV" dirty="0">
                <a:latin typeface="Public Sans" panose="020B0604020202020204" charset="-70"/>
              </a:rPr>
              <a:t>Laiks: oktobris</a:t>
            </a:r>
            <a:r>
              <a:rPr lang="en-US" dirty="0">
                <a:latin typeface="Public Sans" panose="020B0604020202020204" charset="-70"/>
              </a:rPr>
              <a:t>, 1 </a:t>
            </a:r>
            <a:r>
              <a:rPr lang="en-US" dirty="0" err="1">
                <a:latin typeface="Public Sans" panose="020B0604020202020204" charset="-70"/>
              </a:rPr>
              <a:t>diena</a:t>
            </a:r>
            <a:endParaRPr lang="lv-LV" dirty="0">
              <a:latin typeface="Public Sans" panose="020B0604020202020204" charset="-70"/>
            </a:endParaRPr>
          </a:p>
          <a:p>
            <a:pPr lvl="1">
              <a:lnSpc>
                <a:spcPct val="100000"/>
              </a:lnSpc>
            </a:pPr>
            <a:r>
              <a:rPr lang="lv-LV" dirty="0">
                <a:latin typeface="Public Sans" panose="020B0604020202020204" charset="-70"/>
              </a:rPr>
              <a:t>Dalībnieku skaits: 20	</a:t>
            </a:r>
            <a:endParaRPr lang="en-US" dirty="0">
              <a:latin typeface="Public Sans" panose="020B0604020202020204" charset="-70"/>
            </a:endParaRPr>
          </a:p>
          <a:p>
            <a:pPr lvl="1">
              <a:lnSpc>
                <a:spcPct val="100000"/>
              </a:lnSpc>
            </a:pPr>
            <a:r>
              <a:rPr lang="en-US" dirty="0" err="1">
                <a:latin typeface="Public Sans" panose="020B0604020202020204" charset="-70"/>
              </a:rPr>
              <a:t>Paredzētais</a:t>
            </a:r>
            <a:r>
              <a:rPr lang="en-US" dirty="0">
                <a:latin typeface="Public Sans" panose="020B0604020202020204" charset="-70"/>
              </a:rPr>
              <a:t> </a:t>
            </a:r>
            <a:r>
              <a:rPr lang="en-US" dirty="0" err="1">
                <a:latin typeface="Public Sans" panose="020B0604020202020204" charset="-70"/>
              </a:rPr>
              <a:t>dalībnieku</a:t>
            </a:r>
            <a:r>
              <a:rPr lang="en-US" dirty="0">
                <a:latin typeface="Public Sans" panose="020B0604020202020204" charset="-70"/>
              </a:rPr>
              <a:t> </a:t>
            </a:r>
            <a:r>
              <a:rPr lang="en-US" dirty="0" err="1">
                <a:latin typeface="Public Sans" panose="020B0604020202020204" charset="-70"/>
              </a:rPr>
              <a:t>skaits</a:t>
            </a:r>
            <a:r>
              <a:rPr lang="en-US" dirty="0">
                <a:latin typeface="Public Sans" panose="020B0604020202020204" charset="-70"/>
              </a:rPr>
              <a:t>: 10</a:t>
            </a:r>
          </a:p>
        </p:txBody>
      </p:sp>
      <p:pic>
        <p:nvPicPr>
          <p:cNvPr id="10" name="Picture 2" descr="A picture containing shape&#10;&#10;Description automatically generated">
            <a:extLst>
              <a:ext uri="{FF2B5EF4-FFF2-40B4-BE49-F238E27FC236}">
                <a16:creationId xmlns:a16="http://schemas.microsoft.com/office/drawing/2014/main" id="{39DFDFEC-A673-E8CA-4589-3CC7CB2733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44305" y="3916329"/>
            <a:ext cx="1491365" cy="163818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 descr="A picture containing icon&#10;&#10;Description automatically generated">
            <a:extLst>
              <a:ext uri="{FF2B5EF4-FFF2-40B4-BE49-F238E27FC236}">
                <a16:creationId xmlns:a16="http://schemas.microsoft.com/office/drawing/2014/main" id="{9A15F75B-2B9C-6AB1-DE43-1814B8D5AD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72594" y="5756556"/>
            <a:ext cx="1034785" cy="132111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15FB9869-120C-2D4B-D548-22765678034E}"/>
              </a:ext>
            </a:extLst>
          </p:cNvPr>
          <p:cNvPicPr>
            <a:picLocks noChangeAspect="1"/>
          </p:cNvPicPr>
          <p:nvPr/>
        </p:nvPicPr>
        <p:blipFill>
          <a:blip r:embed="rId4"/>
          <a:stretch>
            <a:fillRect/>
          </a:stretch>
        </p:blipFill>
        <p:spPr>
          <a:xfrm>
            <a:off x="16116832" y="7279710"/>
            <a:ext cx="1746307" cy="711071"/>
          </a:xfrm>
          <a:prstGeom prst="rect">
            <a:avLst/>
          </a:prstGeom>
        </p:spPr>
      </p:pic>
      <p:pic>
        <p:nvPicPr>
          <p:cNvPr id="13" name="Picture 7">
            <a:extLst>
              <a:ext uri="{FF2B5EF4-FFF2-40B4-BE49-F238E27FC236}">
                <a16:creationId xmlns:a16="http://schemas.microsoft.com/office/drawing/2014/main" id="{71052762-1BB8-282E-3303-6B7A5C152EF3}"/>
              </a:ext>
            </a:extLst>
          </p:cNvPr>
          <p:cNvPicPr>
            <a:picLocks noChangeAspect="1"/>
          </p:cNvPicPr>
          <p:nvPr/>
        </p:nvPicPr>
        <p:blipFill>
          <a:blip r:embed="rId5"/>
          <a:stretch>
            <a:fillRect/>
          </a:stretch>
        </p:blipFill>
        <p:spPr>
          <a:xfrm>
            <a:off x="16177695" y="7988218"/>
            <a:ext cx="1624587" cy="1624587"/>
          </a:xfrm>
          <a:prstGeom prst="rect">
            <a:avLst/>
          </a:prstGeom>
        </p:spPr>
      </p:pic>
      <p:sp>
        <p:nvSpPr>
          <p:cNvPr id="15" name="Subtitle 2">
            <a:extLst>
              <a:ext uri="{FF2B5EF4-FFF2-40B4-BE49-F238E27FC236}">
                <a16:creationId xmlns:a16="http://schemas.microsoft.com/office/drawing/2014/main" id="{66850FE2-A7D5-78C5-FECC-51574BEB3441}"/>
              </a:ext>
            </a:extLst>
          </p:cNvPr>
          <p:cNvSpPr txBox="1">
            <a:spLocks/>
          </p:cNvSpPr>
          <p:nvPr/>
        </p:nvSpPr>
        <p:spPr>
          <a:xfrm>
            <a:off x="11362209" y="6038132"/>
            <a:ext cx="4407562" cy="1918721"/>
          </a:xfrm>
          <a:prstGeom prst="rect">
            <a:avLst/>
          </a:prstGeom>
          <a:solidFill>
            <a:schemeClr val="bg2">
              <a:lumMod val="90000"/>
            </a:schemeClr>
          </a:solidFill>
        </p:spPr>
        <p:txBody>
          <a:bodyPr vert="horz" lIns="91440" tIns="45720" rIns="91440" bIns="45720" rtlCol="0" anchor="t">
            <a:no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just" defTabSz="914400" rtl="0" eaLnBrk="1" fontAlgn="auto" latinLnBrk="0" hangingPunct="1">
              <a:lnSpc>
                <a:spcPct val="120000"/>
              </a:lnSpc>
              <a:spcBef>
                <a:spcPts val="1000"/>
              </a:spcBef>
              <a:spcAft>
                <a:spcPts val="0"/>
              </a:spcAft>
              <a:buClr>
                <a:srgbClr val="B71E42"/>
              </a:buClr>
              <a:buSzPct val="100000"/>
              <a:tabLst>
                <a:tab pos="2637155" algn="ctr"/>
                <a:tab pos="5274310" algn="r"/>
              </a:tabLst>
              <a:defRPr/>
            </a:pPr>
            <a:r>
              <a:rPr kumimoji="0" lang="lv-LV" sz="1600" u="none" strike="noStrike" kern="1200" cap="none" spc="0" normalizeH="0" baseline="0" noProof="0" dirty="0">
                <a:ln>
                  <a:noFill/>
                </a:ln>
                <a:solidFill>
                  <a:srgbClr val="212121"/>
                </a:solidFill>
                <a:effectLst/>
                <a:uLnTx/>
                <a:uFillTx/>
                <a:latin typeface="Public Sans" panose="020B0604020202020204" charset="-70"/>
                <a:ea typeface="Times New Roman" panose="02020603050405020304" pitchFamily="18" charset="0"/>
                <a:cs typeface="Calibri" panose="020F0502020204030204" pitchFamily="34" charset="0"/>
              </a:rPr>
              <a:t>Projektu finansē Eiropas Savienība Latvijas Atveseļošanas un noturības mehānisma plāna investīcijas</a:t>
            </a:r>
            <a:r>
              <a:rPr kumimoji="0" lang="en-US" sz="1600" u="none" strike="noStrike" kern="1200" cap="none" spc="0" normalizeH="0" baseline="0" noProof="0" dirty="0">
                <a:ln>
                  <a:noFill/>
                </a:ln>
                <a:solidFill>
                  <a:srgbClr val="212121"/>
                </a:solidFill>
                <a:effectLst/>
                <a:uLnTx/>
                <a:uFillTx/>
                <a:latin typeface="Public Sans" panose="020B0604020202020204" charset="-70"/>
                <a:ea typeface="Times New Roman" panose="02020603050405020304" pitchFamily="18" charset="0"/>
                <a:cs typeface="Calibri" panose="020F0502020204030204" pitchFamily="34" charset="0"/>
              </a:rPr>
              <a:t> </a:t>
            </a:r>
            <a:r>
              <a:rPr kumimoji="0" lang="lv-LV" sz="1600" u="none" strike="noStrike" kern="1200" cap="none" spc="0" normalizeH="0" baseline="0" noProof="0" dirty="0">
                <a:ln>
                  <a:noFill/>
                </a:ln>
                <a:solidFill>
                  <a:srgbClr val="212121"/>
                </a:solidFill>
                <a:effectLst/>
                <a:uLnTx/>
                <a:uFillTx/>
                <a:latin typeface="Public Sans" panose="020B0604020202020204" charset="-70"/>
                <a:ea typeface="Times New Roman" panose="02020603050405020304" pitchFamily="18" charset="0"/>
                <a:cs typeface="Calibri" panose="020F0502020204030204" pitchFamily="34" charset="0"/>
              </a:rPr>
              <a:t>3.1.1.2.i. “Pašvaldību kapacitātes stiprināšana to darbības efektivitātes un kvalitātes uzlabošanai” ietvaros.</a:t>
            </a:r>
            <a:endParaRPr kumimoji="0" lang="lv-LV" sz="1600" u="none" strike="noStrike" kern="1200" cap="none" spc="0" normalizeH="0" baseline="0" noProof="0" dirty="0">
              <a:ln>
                <a:noFill/>
              </a:ln>
              <a:solidFill>
                <a:prstClr val="black"/>
              </a:solidFill>
              <a:effectLst/>
              <a:uLnTx/>
              <a:uFillTx/>
              <a:latin typeface="Public Sans" panose="020B0604020202020204" charset="-70"/>
              <a:ea typeface="Times New Roman" panose="02020603050405020304" pitchFamily="18" charset="0"/>
              <a:cs typeface="Calibri" panose="020F0502020204030204" pitchFamily="34" charset="0"/>
            </a:endParaRPr>
          </a:p>
        </p:txBody>
      </p:sp>
      <p:sp>
        <p:nvSpPr>
          <p:cNvPr id="16" name="TextBox 6">
            <a:extLst>
              <a:ext uri="{FF2B5EF4-FFF2-40B4-BE49-F238E27FC236}">
                <a16:creationId xmlns:a16="http://schemas.microsoft.com/office/drawing/2014/main" id="{A3A9B12F-6F4E-1666-B29E-288E8183541B}"/>
              </a:ext>
            </a:extLst>
          </p:cNvPr>
          <p:cNvSpPr txBox="1"/>
          <p:nvPr/>
        </p:nvSpPr>
        <p:spPr>
          <a:xfrm>
            <a:off x="1028643" y="2107168"/>
            <a:ext cx="2781358" cy="369332"/>
          </a:xfrm>
          <a:prstGeom prst="rect">
            <a:avLst/>
          </a:prstGeom>
          <a:solidFill>
            <a:schemeClr val="bg2">
              <a:lumMod val="90000"/>
            </a:schemeClr>
          </a:solidFill>
        </p:spPr>
        <p:txBody>
          <a:bodyPr wrap="square" rtlCol="0">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800" b="0" i="0" u="none" strike="noStrike" kern="1200" cap="none" spc="0" normalizeH="0" baseline="0" noProof="0" dirty="0">
                <a:ln>
                  <a:noFill/>
                </a:ln>
                <a:solidFill>
                  <a:prstClr val="black"/>
                </a:solidFill>
                <a:effectLst/>
                <a:uLnTx/>
                <a:uFillTx/>
                <a:latin typeface="Calibri" panose="020F0502020204030204"/>
                <a:ea typeface="+mn-ea"/>
                <a:cs typeface="+mn-cs"/>
              </a:rPr>
              <a:t>08.05.2023. – 30.06.2026</a:t>
            </a:r>
          </a:p>
        </p:txBody>
      </p:sp>
      <p:sp>
        <p:nvSpPr>
          <p:cNvPr id="17" name="TextBox 7">
            <a:extLst>
              <a:ext uri="{FF2B5EF4-FFF2-40B4-BE49-F238E27FC236}">
                <a16:creationId xmlns:a16="http://schemas.microsoft.com/office/drawing/2014/main" id="{84DE2593-7167-6EAB-4868-DE0435D356DB}"/>
              </a:ext>
            </a:extLst>
          </p:cNvPr>
          <p:cNvSpPr txBox="1"/>
          <p:nvPr/>
        </p:nvSpPr>
        <p:spPr>
          <a:xfrm>
            <a:off x="4693932" y="2107168"/>
            <a:ext cx="3775000" cy="369332"/>
          </a:xfrm>
          <a:prstGeom prst="rect">
            <a:avLst/>
          </a:prstGeom>
          <a:solidFill>
            <a:schemeClr val="bg2">
              <a:lumMod val="90000"/>
            </a:schemeClr>
          </a:solidFill>
        </p:spPr>
        <p:txBody>
          <a:bodyPr wrap="square" rtlCol="0">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kumimoji="0" lang="lv-LV" sz="1800" b="0" i="0" u="none" strike="noStrike" kern="1200" cap="none" spc="0" normalizeH="0" baseline="0" noProof="0" dirty="0">
                <a:ln>
                  <a:noFill/>
                </a:ln>
                <a:solidFill>
                  <a:prstClr val="black"/>
                </a:solidFill>
                <a:effectLst/>
                <a:uLnTx/>
                <a:uFillTx/>
                <a:latin typeface="Calibri" panose="020F0502020204030204"/>
                <a:ea typeface="+mn-ea"/>
                <a:cs typeface="+mn-cs"/>
              </a:rPr>
              <a:t>KPR budžets: 337</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lv-LV" sz="1800" b="0" i="0" u="none" strike="noStrike" kern="1200" cap="none" spc="0" normalizeH="0" baseline="0" noProof="0" dirty="0">
                <a:ln>
                  <a:noFill/>
                </a:ln>
                <a:solidFill>
                  <a:prstClr val="black"/>
                </a:solidFill>
                <a:effectLst/>
                <a:uLnTx/>
                <a:uFillTx/>
                <a:latin typeface="Calibri" panose="020F0502020204030204"/>
                <a:ea typeface="+mn-ea"/>
                <a:cs typeface="+mn-cs"/>
              </a:rPr>
              <a:t>5</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70 </a:t>
            </a:r>
            <a:r>
              <a:rPr kumimoji="0" lang="lv-LV" sz="1800" b="0" i="0" u="none" strike="noStrike" kern="1200" cap="none" spc="0" normalizeH="0" baseline="0" noProof="0" dirty="0">
                <a:ln>
                  <a:noFill/>
                </a:ln>
                <a:solidFill>
                  <a:prstClr val="black"/>
                </a:solidFill>
                <a:effectLst/>
                <a:uLnTx/>
                <a:uFillTx/>
                <a:latin typeface="Calibri" panose="020F0502020204030204"/>
                <a:ea typeface="+mn-ea"/>
                <a:cs typeface="+mn-cs"/>
              </a:rPr>
              <a:t>EUR</a:t>
            </a:r>
          </a:p>
        </p:txBody>
      </p:sp>
      <p:sp>
        <p:nvSpPr>
          <p:cNvPr id="18" name="TextBox 12">
            <a:extLst>
              <a:ext uri="{FF2B5EF4-FFF2-40B4-BE49-F238E27FC236}">
                <a16:creationId xmlns:a16="http://schemas.microsoft.com/office/drawing/2014/main" id="{3D04920B-24A2-5179-BA70-3AE1BA97647E}"/>
              </a:ext>
            </a:extLst>
          </p:cNvPr>
          <p:cNvSpPr txBox="1"/>
          <p:nvPr/>
        </p:nvSpPr>
        <p:spPr>
          <a:xfrm>
            <a:off x="9154878" y="2107168"/>
            <a:ext cx="6149284" cy="369332"/>
          </a:xfrm>
          <a:prstGeom prst="rect">
            <a:avLst/>
          </a:prstGeom>
          <a:solidFill>
            <a:schemeClr val="bg2">
              <a:lumMod val="90000"/>
            </a:schemeClr>
          </a:solidFill>
        </p:spPr>
        <p:txBody>
          <a:bodyPr wrap="square" rtlCol="0">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kumimoji="0" lang="lv-LV" b="0" i="0" u="none" strike="noStrike" kern="1200" cap="none" spc="0" normalizeH="0" baseline="0" noProof="0" dirty="0">
                <a:ln>
                  <a:noFill/>
                </a:ln>
                <a:solidFill>
                  <a:prstClr val="black"/>
                </a:solidFill>
                <a:effectLst/>
                <a:uLnTx/>
                <a:uFillTx/>
                <a:latin typeface="Calibri" panose="020F0502020204030204"/>
                <a:ea typeface="+mn-ea"/>
                <a:cs typeface="+mn-cs"/>
              </a:rPr>
              <a:t>Vadošais: Vides aizsardzības un reģionālās attīstības ministrija</a:t>
            </a:r>
          </a:p>
        </p:txBody>
      </p:sp>
      <p:sp>
        <p:nvSpPr>
          <p:cNvPr id="20" name="TextBox 19">
            <a:extLst>
              <a:ext uri="{FF2B5EF4-FFF2-40B4-BE49-F238E27FC236}">
                <a16:creationId xmlns:a16="http://schemas.microsoft.com/office/drawing/2014/main" id="{8DDBF5F2-D649-674E-7851-F215FBE6C432}"/>
              </a:ext>
            </a:extLst>
          </p:cNvPr>
          <p:cNvSpPr txBox="1"/>
          <p:nvPr/>
        </p:nvSpPr>
        <p:spPr>
          <a:xfrm>
            <a:off x="12371964" y="8308264"/>
            <a:ext cx="3397807" cy="1138773"/>
          </a:xfrm>
          <a:prstGeom prst="rect">
            <a:avLst/>
          </a:prstGeom>
          <a:noFill/>
        </p:spPr>
        <p:txBody>
          <a:bodyPr wrap="square">
            <a:spAutoFit/>
          </a:bodyPr>
          <a:lstStyle/>
          <a:p>
            <a:pPr algn="r"/>
            <a:r>
              <a:rPr lang="lv-LV" dirty="0">
                <a:latin typeface="Public Sans" panose="020B0604020202020204" charset="-70"/>
              </a:rPr>
              <a:t>Projekta eksperte:</a:t>
            </a:r>
          </a:p>
          <a:p>
            <a:pPr algn="r"/>
            <a:r>
              <a:rPr lang="lv-LV" b="1" dirty="0">
                <a:latin typeface="Public Sans" panose="020B0604020202020204" charset="-70"/>
              </a:rPr>
              <a:t>Zane Gaile</a:t>
            </a:r>
          </a:p>
          <a:p>
            <a:pPr algn="r"/>
            <a:r>
              <a:rPr lang="lv-LV" b="0" i="0" dirty="0">
                <a:solidFill>
                  <a:srgbClr val="16334C"/>
                </a:solidFill>
                <a:effectLst/>
                <a:latin typeface="Source Sans Pro" panose="020B0503030403020204" pitchFamily="34" charset="0"/>
              </a:rPr>
              <a:t>29206098</a:t>
            </a:r>
            <a:endParaRPr lang="lv-LV" dirty="0">
              <a:latin typeface="Public Sans" panose="020B0604020202020204" charset="-70"/>
            </a:endParaRPr>
          </a:p>
          <a:p>
            <a:pPr algn="r"/>
            <a:r>
              <a:rPr lang="lv-LV" sz="1400" dirty="0">
                <a:latin typeface="Public Sans" panose="020B0604020202020204" charset="-70"/>
              </a:rPr>
              <a:t>Zane.gaile@kurzemesregions.lv</a:t>
            </a:r>
          </a:p>
        </p:txBody>
      </p:sp>
      <p:sp>
        <p:nvSpPr>
          <p:cNvPr id="21" name="TextBox 20">
            <a:extLst>
              <a:ext uri="{FF2B5EF4-FFF2-40B4-BE49-F238E27FC236}">
                <a16:creationId xmlns:a16="http://schemas.microsoft.com/office/drawing/2014/main" id="{918CD6E8-A51B-C68F-C1FF-B7BEFE21B6A2}"/>
              </a:ext>
            </a:extLst>
          </p:cNvPr>
          <p:cNvSpPr txBox="1"/>
          <p:nvPr/>
        </p:nvSpPr>
        <p:spPr>
          <a:xfrm>
            <a:off x="1028643" y="2784398"/>
            <a:ext cx="16365606" cy="923330"/>
          </a:xfrm>
          <a:prstGeom prst="rect">
            <a:avLst/>
          </a:prstGeom>
          <a:solidFill>
            <a:schemeClr val="accent1">
              <a:lumMod val="60000"/>
              <a:lumOff val="40000"/>
            </a:schemeClr>
          </a:solidFill>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defPPr>
              <a:defRPr lang="en-US"/>
            </a:defPPr>
            <a:lvl1pPr>
              <a:defRPr b="1">
                <a:latin typeface="Public Sans" panose="020B0604020202020204" charset="-7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lv-LV" dirty="0"/>
              <a:t>PROJEKTA MĒRĶIS: </a:t>
            </a:r>
            <a:r>
              <a:rPr lang="en-US" b="0" dirty="0"/>
              <a:t>Celt </a:t>
            </a:r>
            <a:r>
              <a:rPr lang="en-US" b="0" dirty="0" err="1"/>
              <a:t>pašvaldību</a:t>
            </a:r>
            <a:r>
              <a:rPr lang="en-US" b="0" dirty="0"/>
              <a:t> </a:t>
            </a:r>
            <a:r>
              <a:rPr lang="en-US" b="0" dirty="0" err="1"/>
              <a:t>kapacitāti</a:t>
            </a:r>
            <a:r>
              <a:rPr lang="en-US" b="0" dirty="0"/>
              <a:t> to </a:t>
            </a:r>
            <a:r>
              <a:rPr lang="en-US" b="0" dirty="0" err="1"/>
              <a:t>darbības</a:t>
            </a:r>
            <a:r>
              <a:rPr lang="en-US" b="0" dirty="0"/>
              <a:t> </a:t>
            </a:r>
            <a:r>
              <a:rPr lang="en-US" b="0" dirty="0" err="1"/>
              <a:t>efektivitātes</a:t>
            </a:r>
            <a:r>
              <a:rPr lang="en-US" b="0" dirty="0"/>
              <a:t> un </a:t>
            </a:r>
            <a:r>
              <a:rPr lang="en-US" b="0" dirty="0" err="1"/>
              <a:t>kvalitātes</a:t>
            </a:r>
            <a:r>
              <a:rPr lang="en-US" b="0" dirty="0"/>
              <a:t> </a:t>
            </a:r>
            <a:r>
              <a:rPr lang="en-US" b="0" dirty="0" err="1"/>
              <a:t>uzlabošanai</a:t>
            </a:r>
            <a:r>
              <a:rPr lang="en-US" b="0" dirty="0"/>
              <a:t> </a:t>
            </a:r>
            <a:r>
              <a:rPr lang="en-US" b="0" dirty="0" err="1"/>
              <a:t>administratīvi</a:t>
            </a:r>
            <a:r>
              <a:rPr lang="en-US" b="0" dirty="0"/>
              <a:t> </a:t>
            </a:r>
            <a:r>
              <a:rPr lang="en-US" b="0" dirty="0" err="1"/>
              <a:t>teritoriālās</a:t>
            </a:r>
            <a:r>
              <a:rPr lang="en-US" b="0" dirty="0"/>
              <a:t> </a:t>
            </a:r>
            <a:r>
              <a:rPr lang="en-US" b="0" dirty="0" err="1"/>
              <a:t>reformas</a:t>
            </a:r>
            <a:r>
              <a:rPr lang="en-US" b="0" dirty="0"/>
              <a:t> </a:t>
            </a:r>
            <a:r>
              <a:rPr lang="en-US" b="0" dirty="0" err="1"/>
              <a:t>kontekstā</a:t>
            </a:r>
            <a:r>
              <a:rPr lang="en-US" b="0" dirty="0"/>
              <a:t>, </a:t>
            </a:r>
            <a:r>
              <a:rPr lang="en-US" b="0" dirty="0" err="1"/>
              <a:t>lai</a:t>
            </a:r>
            <a:r>
              <a:rPr lang="en-US" b="0" dirty="0"/>
              <a:t> </a:t>
            </a:r>
            <a:r>
              <a:rPr lang="en-US" b="0" dirty="0" err="1"/>
              <a:t>tās</a:t>
            </a:r>
            <a:r>
              <a:rPr lang="en-US" b="0" dirty="0"/>
              <a:t> </a:t>
            </a:r>
            <a:r>
              <a:rPr lang="en-US" b="0" dirty="0" err="1"/>
              <a:t>spētu</a:t>
            </a:r>
            <a:r>
              <a:rPr lang="en-US" b="0" dirty="0"/>
              <a:t> </a:t>
            </a:r>
            <a:r>
              <a:rPr lang="en-US" b="0" dirty="0" err="1"/>
              <a:t>nodrošināt</a:t>
            </a:r>
            <a:r>
              <a:rPr lang="en-US" b="0" dirty="0"/>
              <a:t> </a:t>
            </a:r>
            <a:r>
              <a:rPr lang="en-US" b="0" dirty="0" err="1"/>
              <a:t>tām</a:t>
            </a:r>
            <a:r>
              <a:rPr lang="en-US" b="0" dirty="0"/>
              <a:t> </a:t>
            </a:r>
            <a:r>
              <a:rPr lang="en-US" b="0" dirty="0" err="1"/>
              <a:t>likumos</a:t>
            </a:r>
            <a:r>
              <a:rPr lang="en-US" b="0" dirty="0"/>
              <a:t> </a:t>
            </a:r>
            <a:r>
              <a:rPr lang="en-US" b="0" dirty="0" err="1"/>
              <a:t>noteikto</a:t>
            </a:r>
            <a:r>
              <a:rPr lang="en-US" b="0" dirty="0"/>
              <a:t> </a:t>
            </a:r>
            <a:r>
              <a:rPr lang="en-US" b="0" dirty="0" err="1"/>
              <a:t>autonomo</a:t>
            </a:r>
            <a:r>
              <a:rPr lang="en-US" b="0" dirty="0"/>
              <a:t> </a:t>
            </a:r>
            <a:r>
              <a:rPr lang="en-US" b="0" dirty="0" err="1"/>
              <a:t>funkciju</a:t>
            </a:r>
            <a:r>
              <a:rPr lang="en-US" b="0" dirty="0"/>
              <a:t> </a:t>
            </a:r>
            <a:r>
              <a:rPr lang="en-US" b="0" dirty="0" err="1"/>
              <a:t>izpildi</a:t>
            </a:r>
            <a:r>
              <a:rPr lang="en-US" b="0" dirty="0"/>
              <a:t> </a:t>
            </a:r>
            <a:r>
              <a:rPr lang="en-US" b="0" dirty="0" err="1"/>
              <a:t>salīdzināmā</a:t>
            </a:r>
            <a:r>
              <a:rPr lang="en-US" b="0" dirty="0"/>
              <a:t> </a:t>
            </a:r>
            <a:r>
              <a:rPr lang="en-US" b="0" dirty="0" err="1"/>
              <a:t>kvalitātē</a:t>
            </a:r>
            <a:r>
              <a:rPr lang="en-US" b="0" dirty="0"/>
              <a:t> un </a:t>
            </a:r>
            <a:r>
              <a:rPr lang="en-US" b="0" dirty="0" err="1"/>
              <a:t>pieejamībā</a:t>
            </a:r>
            <a:r>
              <a:rPr lang="en-US" b="0" dirty="0"/>
              <a:t>, </a:t>
            </a:r>
            <a:r>
              <a:rPr lang="en-US" b="0" dirty="0" err="1"/>
              <a:t>kā</a:t>
            </a:r>
            <a:r>
              <a:rPr lang="en-US" b="0" dirty="0"/>
              <a:t> </a:t>
            </a:r>
            <a:r>
              <a:rPr lang="en-US" b="0" dirty="0" err="1"/>
              <a:t>arī</a:t>
            </a:r>
            <a:r>
              <a:rPr lang="en-US" b="0" dirty="0"/>
              <a:t> </a:t>
            </a:r>
            <a:r>
              <a:rPr lang="en-US" b="0" dirty="0" err="1"/>
              <a:t>spētu</a:t>
            </a:r>
            <a:r>
              <a:rPr lang="en-US" b="0" dirty="0"/>
              <a:t> </a:t>
            </a:r>
            <a:r>
              <a:rPr lang="en-US" b="0" dirty="0" err="1"/>
              <a:t>sniegt</a:t>
            </a:r>
            <a:r>
              <a:rPr lang="en-US" b="0" dirty="0"/>
              <a:t> </a:t>
            </a:r>
            <a:r>
              <a:rPr lang="en-US" b="0" dirty="0" err="1"/>
              <a:t>iedzīvotajiem</a:t>
            </a:r>
            <a:r>
              <a:rPr lang="en-US" b="0" dirty="0"/>
              <a:t> </a:t>
            </a:r>
            <a:r>
              <a:rPr lang="en-US" b="0" dirty="0" err="1"/>
              <a:t>kvalitatīvus</a:t>
            </a:r>
            <a:r>
              <a:rPr lang="en-US" b="0" dirty="0"/>
              <a:t> </a:t>
            </a:r>
            <a:r>
              <a:rPr lang="en-US" b="0" dirty="0" err="1"/>
              <a:t>pakalpojumus</a:t>
            </a:r>
            <a:r>
              <a:rPr lang="en-US" b="0" dirty="0"/>
              <a:t> par </a:t>
            </a:r>
            <a:r>
              <a:rPr lang="en-US" b="0" dirty="0" err="1"/>
              <a:t>samērīgām</a:t>
            </a:r>
            <a:r>
              <a:rPr lang="en-US" b="0" dirty="0"/>
              <a:t> </a:t>
            </a:r>
            <a:r>
              <a:rPr lang="en-US" b="0" dirty="0" err="1"/>
              <a:t>izmaksām</a:t>
            </a:r>
            <a:r>
              <a:rPr lang="en-US" b="0" dirty="0"/>
              <a:t> </a:t>
            </a:r>
            <a:r>
              <a:rPr lang="en-US" b="0" dirty="0" err="1"/>
              <a:t>atbilstoši</a:t>
            </a:r>
            <a:r>
              <a:rPr lang="en-US" b="0" dirty="0"/>
              <a:t> </a:t>
            </a:r>
            <a:r>
              <a:rPr lang="en-US" b="0" dirty="0" err="1"/>
              <a:t>aktuālajām</a:t>
            </a:r>
            <a:r>
              <a:rPr lang="en-US" b="0" dirty="0"/>
              <a:t> </a:t>
            </a:r>
            <a:r>
              <a:rPr lang="en-US" b="0" dirty="0" err="1"/>
              <a:t>demogrāfiskajām</a:t>
            </a:r>
            <a:r>
              <a:rPr lang="en-US" b="0" dirty="0"/>
              <a:t> </a:t>
            </a:r>
            <a:r>
              <a:rPr lang="en-US" b="0" dirty="0" err="1"/>
              <a:t>tendencēm</a:t>
            </a:r>
            <a:r>
              <a:rPr lang="en-US" b="0" dirty="0"/>
              <a:t>.</a:t>
            </a:r>
            <a:endParaRPr lang="lv-LV" b="0" dirty="0"/>
          </a:p>
        </p:txBody>
      </p:sp>
    </p:spTree>
    <p:extLst>
      <p:ext uri="{BB962C8B-B14F-4D97-AF65-F5344CB8AC3E}">
        <p14:creationId xmlns:p14="http://schemas.microsoft.com/office/powerpoint/2010/main" val="4101997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2313834" y="2333179"/>
            <a:ext cx="6830167" cy="5539978"/>
          </a:xfrm>
          <a:prstGeom prst="rect">
            <a:avLst/>
          </a:prstGeom>
        </p:spPr>
        <p:txBody>
          <a:bodyPr wrap="square" lIns="0" tIns="0" rIns="0" bIns="0" rtlCol="0" anchor="t">
            <a:spAutoFit/>
          </a:bodyPr>
          <a:lstStyle/>
          <a:p>
            <a:pPr marL="519902" lvl="1" indent="-259951" algn="just">
              <a:spcBef>
                <a:spcPts val="1200"/>
              </a:spcBef>
              <a:buFont typeface="Arial"/>
              <a:buChar char="•"/>
            </a:pPr>
            <a:r>
              <a:rPr lang="en-US" sz="2000" dirty="0">
                <a:solidFill>
                  <a:srgbClr val="2B2C30"/>
                </a:solidFill>
                <a:latin typeface="Public Sans" panose="020B0604020202020204" charset="-70"/>
              </a:rPr>
              <a:t>2023.gadā – </a:t>
            </a:r>
            <a:r>
              <a:rPr lang="en-US" sz="2000" dirty="0" err="1">
                <a:solidFill>
                  <a:srgbClr val="2B2C30"/>
                </a:solidFill>
                <a:latin typeface="Public Sans" panose="020B0604020202020204" charset="-70"/>
              </a:rPr>
              <a:t>jauna</a:t>
            </a:r>
            <a:r>
              <a:rPr lang="en-US" sz="2000" dirty="0">
                <a:solidFill>
                  <a:srgbClr val="2B2C30"/>
                </a:solidFill>
                <a:latin typeface="Public Sans" panose="020B0604020202020204" charset="-70"/>
              </a:rPr>
              <a:t> VKKF </a:t>
            </a:r>
            <a:r>
              <a:rPr lang="en-US" sz="2000" dirty="0" err="1">
                <a:solidFill>
                  <a:srgbClr val="2B2C30"/>
                </a:solidFill>
                <a:latin typeface="Public Sans" panose="020B0604020202020204" charset="-70"/>
              </a:rPr>
              <a:t>mērķprogramma</a:t>
            </a:r>
            <a:r>
              <a:rPr lang="en-US" sz="2000" dirty="0">
                <a:solidFill>
                  <a:srgbClr val="2B2C30"/>
                </a:solidFill>
                <a:latin typeface="Public Sans" panose="020B0604020202020204" charset="-70"/>
              </a:rPr>
              <a:t> «</a:t>
            </a:r>
            <a:r>
              <a:rPr lang="en-US" sz="2000" dirty="0" err="1">
                <a:solidFill>
                  <a:srgbClr val="2B2C30"/>
                </a:solidFill>
                <a:latin typeface="Public Sans" panose="020B0604020202020204" charset="-70"/>
              </a:rPr>
              <a:t>Latviešu</a:t>
            </a:r>
            <a:r>
              <a:rPr lang="en-US" sz="2000" dirty="0">
                <a:solidFill>
                  <a:srgbClr val="2B2C30"/>
                </a:solidFill>
                <a:latin typeface="Public Sans" panose="020B0604020202020204" charset="-70"/>
              </a:rPr>
              <a:t> </a:t>
            </a:r>
            <a:r>
              <a:rPr lang="en-US" sz="2000" dirty="0" err="1">
                <a:solidFill>
                  <a:srgbClr val="2B2C30"/>
                </a:solidFill>
                <a:latin typeface="Public Sans" panose="020B0604020202020204" charset="-70"/>
              </a:rPr>
              <a:t>vēsturisko</a:t>
            </a:r>
            <a:r>
              <a:rPr lang="en-US" sz="2000" dirty="0">
                <a:solidFill>
                  <a:srgbClr val="2B2C30"/>
                </a:solidFill>
                <a:latin typeface="Public Sans" panose="020B0604020202020204" charset="-70"/>
              </a:rPr>
              <a:t> </a:t>
            </a:r>
            <a:r>
              <a:rPr lang="en-US" sz="2000" dirty="0" err="1">
                <a:solidFill>
                  <a:srgbClr val="2B2C30"/>
                </a:solidFill>
                <a:latin typeface="Public Sans" panose="020B0604020202020204" charset="-70"/>
              </a:rPr>
              <a:t>zemju</a:t>
            </a:r>
            <a:r>
              <a:rPr lang="en-US" sz="2000" dirty="0">
                <a:solidFill>
                  <a:srgbClr val="2B2C30"/>
                </a:solidFill>
                <a:latin typeface="Public Sans" panose="020B0604020202020204" charset="-70"/>
              </a:rPr>
              <a:t> </a:t>
            </a:r>
            <a:r>
              <a:rPr lang="en-US" sz="2000" dirty="0" err="1">
                <a:solidFill>
                  <a:srgbClr val="2B2C30"/>
                </a:solidFill>
                <a:latin typeface="Public Sans" panose="020B0604020202020204" charset="-70"/>
              </a:rPr>
              <a:t>attīstības</a:t>
            </a:r>
            <a:r>
              <a:rPr lang="en-US" sz="2000" dirty="0">
                <a:solidFill>
                  <a:srgbClr val="2B2C30"/>
                </a:solidFill>
                <a:latin typeface="Public Sans" panose="020B0604020202020204" charset="-70"/>
              </a:rPr>
              <a:t> </a:t>
            </a:r>
            <a:r>
              <a:rPr lang="en-US" sz="2000" dirty="0" err="1">
                <a:solidFill>
                  <a:srgbClr val="2B2C30"/>
                </a:solidFill>
                <a:latin typeface="Public Sans" panose="020B0604020202020204" charset="-70"/>
              </a:rPr>
              <a:t>programma</a:t>
            </a:r>
            <a:r>
              <a:rPr lang="en-US" sz="2000" dirty="0">
                <a:solidFill>
                  <a:srgbClr val="2B2C30"/>
                </a:solidFill>
                <a:latin typeface="Public Sans" panose="020B0604020202020204" charset="-70"/>
              </a:rPr>
              <a:t>»</a:t>
            </a:r>
          </a:p>
          <a:p>
            <a:pPr marL="519902" lvl="1" indent="-259951" algn="just">
              <a:spcBef>
                <a:spcPts val="1200"/>
              </a:spcBef>
              <a:buFont typeface="Arial"/>
              <a:buChar char="•"/>
            </a:pPr>
            <a:r>
              <a:rPr lang="en-US" sz="2000" dirty="0" err="1">
                <a:solidFill>
                  <a:srgbClr val="2B2C30"/>
                </a:solidFill>
                <a:latin typeface="Public Sans" panose="020B0604020202020204" charset="-70"/>
              </a:rPr>
              <a:t>Konkursā</a:t>
            </a:r>
            <a:r>
              <a:rPr lang="en-US" sz="2000" dirty="0">
                <a:solidFill>
                  <a:srgbClr val="2B2C30"/>
                </a:solidFill>
                <a:latin typeface="Public Sans" panose="020B0604020202020204" charset="-70"/>
              </a:rPr>
              <a:t> tika </a:t>
            </a:r>
            <a:r>
              <a:rPr lang="en-US" sz="2000" dirty="0" err="1">
                <a:solidFill>
                  <a:srgbClr val="2B2C30"/>
                </a:solidFill>
                <a:latin typeface="Public Sans" panose="020B0604020202020204" charset="-70"/>
              </a:rPr>
              <a:t>saņemts</a:t>
            </a:r>
            <a:r>
              <a:rPr lang="en-US" sz="2000" dirty="0">
                <a:solidFill>
                  <a:srgbClr val="2B2C30"/>
                </a:solidFill>
                <a:latin typeface="Public Sans" panose="020B0604020202020204" charset="-70"/>
              </a:rPr>
              <a:t> 131 </a:t>
            </a:r>
            <a:r>
              <a:rPr lang="en-US" sz="2000" dirty="0" err="1">
                <a:solidFill>
                  <a:srgbClr val="2B2C30"/>
                </a:solidFill>
                <a:latin typeface="Public Sans" panose="020B0604020202020204" charset="-70"/>
              </a:rPr>
              <a:t>projekta</a:t>
            </a:r>
            <a:r>
              <a:rPr lang="en-US" sz="2000" dirty="0">
                <a:solidFill>
                  <a:srgbClr val="2B2C30"/>
                </a:solidFill>
                <a:latin typeface="Public Sans" panose="020B0604020202020204" charset="-70"/>
              </a:rPr>
              <a:t> </a:t>
            </a:r>
            <a:r>
              <a:rPr lang="en-US" sz="2000" dirty="0" err="1">
                <a:solidFill>
                  <a:srgbClr val="2B2C30"/>
                </a:solidFill>
                <a:latin typeface="Public Sans" panose="020B0604020202020204" charset="-70"/>
              </a:rPr>
              <a:t>pieteikums</a:t>
            </a:r>
            <a:r>
              <a:rPr lang="en-US" sz="2000" dirty="0">
                <a:solidFill>
                  <a:srgbClr val="2B2C30"/>
                </a:solidFill>
                <a:latin typeface="Public Sans" panose="020B0604020202020204" charset="-70"/>
              </a:rPr>
              <a:t> par </a:t>
            </a:r>
            <a:r>
              <a:rPr lang="en-US" sz="2000" dirty="0" err="1">
                <a:solidFill>
                  <a:srgbClr val="2B2C30"/>
                </a:solidFill>
                <a:latin typeface="Public Sans" panose="020B0604020202020204" charset="-70"/>
              </a:rPr>
              <a:t>kopsummu</a:t>
            </a:r>
            <a:r>
              <a:rPr lang="en-US" sz="2000" dirty="0">
                <a:solidFill>
                  <a:srgbClr val="2B2C30"/>
                </a:solidFill>
                <a:latin typeface="Public Sans" panose="020B0604020202020204" charset="-70"/>
              </a:rPr>
              <a:t> EUR 573 421,68, kas </a:t>
            </a:r>
            <a:r>
              <a:rPr lang="en-US" sz="2000" dirty="0" err="1">
                <a:solidFill>
                  <a:srgbClr val="2B2C30"/>
                </a:solidFill>
                <a:latin typeface="Public Sans" panose="020B0604020202020204" charset="-70"/>
              </a:rPr>
              <a:t>ir</a:t>
            </a:r>
            <a:r>
              <a:rPr lang="en-US" sz="2000" dirty="0">
                <a:solidFill>
                  <a:srgbClr val="2B2C30"/>
                </a:solidFill>
                <a:latin typeface="Public Sans" panose="020B0604020202020204" charset="-70"/>
              </a:rPr>
              <a:t> </a:t>
            </a:r>
            <a:r>
              <a:rPr lang="en-US" sz="2000" dirty="0" err="1">
                <a:solidFill>
                  <a:srgbClr val="2B2C30"/>
                </a:solidFill>
                <a:latin typeface="Public Sans" panose="020B0604020202020204" charset="-70"/>
              </a:rPr>
              <a:t>gandrīz</a:t>
            </a:r>
            <a:r>
              <a:rPr lang="en-US" sz="2000" dirty="0">
                <a:solidFill>
                  <a:srgbClr val="2B2C30"/>
                </a:solidFill>
                <a:latin typeface="Public Sans" panose="020B0604020202020204" charset="-70"/>
              </a:rPr>
              <a:t> par EUR 100 000 </a:t>
            </a:r>
            <a:r>
              <a:rPr lang="en-US" sz="2000" dirty="0" err="1">
                <a:solidFill>
                  <a:srgbClr val="2B2C30"/>
                </a:solidFill>
                <a:latin typeface="Public Sans" panose="020B0604020202020204" charset="-70"/>
              </a:rPr>
              <a:t>vairāk</a:t>
            </a:r>
            <a:r>
              <a:rPr lang="en-US" sz="2000" dirty="0">
                <a:solidFill>
                  <a:srgbClr val="2B2C30"/>
                </a:solidFill>
                <a:latin typeface="Public Sans" panose="020B0604020202020204" charset="-70"/>
              </a:rPr>
              <a:t> </a:t>
            </a:r>
            <a:r>
              <a:rPr lang="en-US" sz="2000" dirty="0" err="1">
                <a:solidFill>
                  <a:srgbClr val="2B2C30"/>
                </a:solidFill>
                <a:latin typeface="Public Sans" panose="020B0604020202020204" charset="-70"/>
              </a:rPr>
              <a:t>nekā</a:t>
            </a:r>
            <a:r>
              <a:rPr lang="en-US" sz="2000" dirty="0">
                <a:solidFill>
                  <a:srgbClr val="2B2C30"/>
                </a:solidFill>
                <a:latin typeface="Public Sans" panose="020B0604020202020204" charset="-70"/>
              </a:rPr>
              <a:t> </a:t>
            </a:r>
            <a:r>
              <a:rPr lang="en-US" sz="2000" dirty="0" err="1">
                <a:solidFill>
                  <a:srgbClr val="2B2C30"/>
                </a:solidFill>
                <a:latin typeface="Public Sans" panose="020B0604020202020204" charset="-70"/>
              </a:rPr>
              <a:t>pērn</a:t>
            </a:r>
            <a:r>
              <a:rPr lang="en-US" sz="2000" dirty="0">
                <a:solidFill>
                  <a:srgbClr val="2B2C30"/>
                </a:solidFill>
                <a:latin typeface="Public Sans" panose="020B0604020202020204" charset="-70"/>
              </a:rPr>
              <a:t>.</a:t>
            </a:r>
          </a:p>
          <a:p>
            <a:pPr marL="519902" lvl="1" indent="-259951" algn="just">
              <a:spcBef>
                <a:spcPts val="1200"/>
              </a:spcBef>
              <a:buFont typeface="Arial"/>
              <a:buChar char="•"/>
            </a:pPr>
            <a:r>
              <a:rPr lang="en-US" sz="2000" dirty="0" err="1">
                <a:solidFill>
                  <a:srgbClr val="2B2C30"/>
                </a:solidFill>
                <a:latin typeface="Public Sans" panose="020B0604020202020204" charset="-70"/>
              </a:rPr>
              <a:t>Kurzemes</a:t>
            </a:r>
            <a:r>
              <a:rPr lang="en-US" sz="2000" dirty="0">
                <a:solidFill>
                  <a:srgbClr val="2B2C30"/>
                </a:solidFill>
                <a:latin typeface="Public Sans" panose="020B0604020202020204" charset="-70"/>
              </a:rPr>
              <a:t> </a:t>
            </a:r>
            <a:r>
              <a:rPr lang="en-US" sz="2000" dirty="0" err="1">
                <a:solidFill>
                  <a:srgbClr val="2B2C30"/>
                </a:solidFill>
                <a:latin typeface="Public Sans" panose="020B0604020202020204" charset="-70"/>
              </a:rPr>
              <a:t>kultūras</a:t>
            </a:r>
            <a:r>
              <a:rPr lang="en-US" sz="2000" dirty="0">
                <a:solidFill>
                  <a:srgbClr val="2B2C30"/>
                </a:solidFill>
                <a:latin typeface="Public Sans" panose="020B0604020202020204" charset="-70"/>
              </a:rPr>
              <a:t> </a:t>
            </a:r>
            <a:r>
              <a:rPr lang="en-US" sz="2000" dirty="0" err="1">
                <a:solidFill>
                  <a:srgbClr val="2B2C30"/>
                </a:solidFill>
                <a:latin typeface="Public Sans" panose="020B0604020202020204" charset="-70"/>
              </a:rPr>
              <a:t>programmas</a:t>
            </a:r>
            <a:r>
              <a:rPr lang="en-US" sz="2000" dirty="0">
                <a:solidFill>
                  <a:srgbClr val="2B2C30"/>
                </a:solidFill>
                <a:latin typeface="Public Sans" panose="020B0604020202020204" charset="-70"/>
              </a:rPr>
              <a:t> </a:t>
            </a:r>
            <a:r>
              <a:rPr lang="en-US" sz="2000" dirty="0" err="1">
                <a:solidFill>
                  <a:srgbClr val="2B2C30"/>
                </a:solidFill>
                <a:latin typeface="Public Sans" panose="020B0604020202020204" charset="-70"/>
              </a:rPr>
              <a:t>ekspertu</a:t>
            </a:r>
            <a:r>
              <a:rPr lang="en-US" sz="2000" dirty="0">
                <a:solidFill>
                  <a:srgbClr val="2B2C30"/>
                </a:solidFill>
                <a:latin typeface="Public Sans" panose="020B0604020202020204" charset="-70"/>
              </a:rPr>
              <a:t> </a:t>
            </a:r>
            <a:r>
              <a:rPr lang="en-US" sz="2000" dirty="0" err="1">
                <a:solidFill>
                  <a:srgbClr val="2B2C30"/>
                </a:solidFill>
                <a:latin typeface="Public Sans" panose="020B0604020202020204" charset="-70"/>
              </a:rPr>
              <a:t>komisijas</a:t>
            </a:r>
            <a:r>
              <a:rPr lang="en-US" sz="2000" dirty="0">
                <a:solidFill>
                  <a:srgbClr val="2B2C30"/>
                </a:solidFill>
                <a:latin typeface="Public Sans" panose="020B0604020202020204" charset="-70"/>
              </a:rPr>
              <a:t> </a:t>
            </a:r>
            <a:r>
              <a:rPr lang="en-US" sz="2000" dirty="0" err="1">
                <a:solidFill>
                  <a:srgbClr val="2B2C30"/>
                </a:solidFill>
                <a:latin typeface="Public Sans" panose="020B0604020202020204" charset="-70"/>
              </a:rPr>
              <a:t>sēdē</a:t>
            </a:r>
            <a:r>
              <a:rPr lang="en-US" sz="2000" dirty="0">
                <a:solidFill>
                  <a:srgbClr val="2B2C30"/>
                </a:solidFill>
                <a:latin typeface="Public Sans" panose="020B0604020202020204" charset="-70"/>
              </a:rPr>
              <a:t> </a:t>
            </a:r>
            <a:r>
              <a:rPr lang="en-US" sz="2000" b="1" dirty="0" err="1">
                <a:solidFill>
                  <a:srgbClr val="2B2C30"/>
                </a:solidFill>
                <a:latin typeface="Public Sans" panose="020B0604020202020204" charset="-70"/>
              </a:rPr>
              <a:t>atbalstīti</a:t>
            </a:r>
            <a:r>
              <a:rPr lang="en-US" sz="2000" dirty="0">
                <a:solidFill>
                  <a:srgbClr val="2B2C30"/>
                </a:solidFill>
                <a:latin typeface="Public Sans" panose="020B0604020202020204" charset="-70"/>
              </a:rPr>
              <a:t> un </a:t>
            </a:r>
            <a:r>
              <a:rPr lang="en-US" sz="2000" dirty="0" err="1">
                <a:solidFill>
                  <a:srgbClr val="2B2C30"/>
                </a:solidFill>
                <a:latin typeface="Public Sans" panose="020B0604020202020204" charset="-70"/>
              </a:rPr>
              <a:t>Valsts</a:t>
            </a:r>
            <a:r>
              <a:rPr lang="en-US" sz="2000" dirty="0">
                <a:solidFill>
                  <a:srgbClr val="2B2C30"/>
                </a:solidFill>
                <a:latin typeface="Public Sans" panose="020B0604020202020204" charset="-70"/>
              </a:rPr>
              <a:t> </a:t>
            </a:r>
            <a:r>
              <a:rPr lang="en-US" sz="2000" dirty="0" err="1">
                <a:solidFill>
                  <a:srgbClr val="2B2C30"/>
                </a:solidFill>
                <a:latin typeface="Public Sans" panose="020B0604020202020204" charset="-70"/>
              </a:rPr>
              <a:t>kultūrkapitāla</a:t>
            </a:r>
            <a:r>
              <a:rPr lang="en-US" sz="2000" dirty="0">
                <a:solidFill>
                  <a:srgbClr val="2B2C30"/>
                </a:solidFill>
                <a:latin typeface="Public Sans" panose="020B0604020202020204" charset="-70"/>
              </a:rPr>
              <a:t> </a:t>
            </a:r>
            <a:r>
              <a:rPr lang="en-US" sz="2000" dirty="0" err="1">
                <a:solidFill>
                  <a:srgbClr val="2B2C30"/>
                </a:solidFill>
                <a:latin typeface="Public Sans" panose="020B0604020202020204" charset="-70"/>
              </a:rPr>
              <a:t>fonda</a:t>
            </a:r>
            <a:r>
              <a:rPr lang="en-US" sz="2000" dirty="0">
                <a:solidFill>
                  <a:srgbClr val="2B2C30"/>
                </a:solidFill>
                <a:latin typeface="Public Sans" panose="020B0604020202020204" charset="-70"/>
              </a:rPr>
              <a:t> </a:t>
            </a:r>
            <a:r>
              <a:rPr lang="en-US" sz="2000" dirty="0" err="1">
                <a:solidFill>
                  <a:srgbClr val="2B2C30"/>
                </a:solidFill>
                <a:latin typeface="Public Sans" panose="020B0604020202020204" charset="-70"/>
              </a:rPr>
              <a:t>padomē</a:t>
            </a:r>
            <a:r>
              <a:rPr lang="en-US" sz="2000" dirty="0">
                <a:solidFill>
                  <a:srgbClr val="2B2C30"/>
                </a:solidFill>
                <a:latin typeface="Public Sans" panose="020B0604020202020204" charset="-70"/>
              </a:rPr>
              <a:t> </a:t>
            </a:r>
            <a:r>
              <a:rPr lang="en-US" sz="2000" dirty="0" err="1">
                <a:solidFill>
                  <a:srgbClr val="2B2C30"/>
                </a:solidFill>
                <a:latin typeface="Public Sans" panose="020B0604020202020204" charset="-70"/>
              </a:rPr>
              <a:t>apstiprināti</a:t>
            </a:r>
            <a:r>
              <a:rPr lang="en-US" sz="2000" dirty="0">
                <a:solidFill>
                  <a:srgbClr val="2B2C30"/>
                </a:solidFill>
                <a:latin typeface="Public Sans" panose="020B0604020202020204" charset="-70"/>
              </a:rPr>
              <a:t> </a:t>
            </a:r>
            <a:r>
              <a:rPr lang="en-US" sz="2000" b="1" dirty="0">
                <a:solidFill>
                  <a:srgbClr val="2B2C30"/>
                </a:solidFill>
                <a:latin typeface="Public Sans" panose="020B0604020202020204" charset="-70"/>
              </a:rPr>
              <a:t>53 </a:t>
            </a:r>
            <a:r>
              <a:rPr lang="en-US" sz="2000" b="1" dirty="0" err="1">
                <a:solidFill>
                  <a:srgbClr val="2B2C30"/>
                </a:solidFill>
                <a:latin typeface="Public Sans" panose="020B0604020202020204" charset="-70"/>
              </a:rPr>
              <a:t>projekti</a:t>
            </a:r>
            <a:r>
              <a:rPr lang="en-US" sz="2000" b="1" dirty="0">
                <a:solidFill>
                  <a:srgbClr val="2B2C30"/>
                </a:solidFill>
                <a:latin typeface="Public Sans" panose="020B0604020202020204" charset="-70"/>
              </a:rPr>
              <a:t> </a:t>
            </a:r>
            <a:r>
              <a:rPr lang="en-US" sz="2000" dirty="0">
                <a:solidFill>
                  <a:srgbClr val="2B2C30"/>
                </a:solidFill>
                <a:latin typeface="Public Sans" panose="020B0604020202020204" charset="-70"/>
              </a:rPr>
              <a:t>par </a:t>
            </a:r>
            <a:r>
              <a:rPr lang="en-US" sz="2000" dirty="0" err="1">
                <a:solidFill>
                  <a:srgbClr val="2B2C30"/>
                </a:solidFill>
                <a:latin typeface="Public Sans" panose="020B0604020202020204" charset="-70"/>
              </a:rPr>
              <a:t>kopsummu</a:t>
            </a:r>
            <a:r>
              <a:rPr lang="en-US" sz="2000" dirty="0">
                <a:solidFill>
                  <a:srgbClr val="2B2C30"/>
                </a:solidFill>
                <a:latin typeface="Public Sans" panose="020B0604020202020204" charset="-70"/>
              </a:rPr>
              <a:t> </a:t>
            </a:r>
            <a:r>
              <a:rPr lang="en-US" sz="2000" b="1" dirty="0">
                <a:solidFill>
                  <a:srgbClr val="2B2C30"/>
                </a:solidFill>
                <a:latin typeface="Public Sans" panose="020B0604020202020204" charset="-70"/>
              </a:rPr>
              <a:t>EUR 125 730</a:t>
            </a:r>
            <a:r>
              <a:rPr lang="en-US" sz="2000" dirty="0">
                <a:solidFill>
                  <a:srgbClr val="2B2C30"/>
                </a:solidFill>
                <a:latin typeface="Public Sans" panose="020B0604020202020204" charset="-70"/>
              </a:rPr>
              <a:t>.</a:t>
            </a:r>
          </a:p>
          <a:p>
            <a:pPr marL="519902" lvl="1" indent="-259951" algn="just">
              <a:spcBef>
                <a:spcPts val="1200"/>
              </a:spcBef>
              <a:buFont typeface="Arial"/>
              <a:buChar char="•"/>
            </a:pPr>
            <a:r>
              <a:rPr lang="en-US" sz="2000" dirty="0" err="1">
                <a:solidFill>
                  <a:srgbClr val="2B2C30"/>
                </a:solidFill>
                <a:latin typeface="Public Sans" panose="020B0604020202020204" charset="-70"/>
              </a:rPr>
              <a:t>Kultūras</a:t>
            </a:r>
            <a:r>
              <a:rPr lang="en-US" sz="2000" dirty="0">
                <a:solidFill>
                  <a:srgbClr val="2B2C30"/>
                </a:solidFill>
                <a:latin typeface="Public Sans" panose="020B0604020202020204" charset="-70"/>
              </a:rPr>
              <a:t> </a:t>
            </a:r>
            <a:r>
              <a:rPr lang="en-US" sz="2000" dirty="0" err="1">
                <a:solidFill>
                  <a:srgbClr val="2B2C30"/>
                </a:solidFill>
                <a:latin typeface="Public Sans" panose="020B0604020202020204" charset="-70"/>
              </a:rPr>
              <a:t>iniciatīva</a:t>
            </a:r>
            <a:r>
              <a:rPr lang="en-US" sz="2000" dirty="0">
                <a:solidFill>
                  <a:srgbClr val="2B2C30"/>
                </a:solidFill>
                <a:latin typeface="Public Sans" panose="020B0604020202020204" charset="-70"/>
              </a:rPr>
              <a:t> </a:t>
            </a:r>
            <a:r>
              <a:rPr lang="en-US" sz="2000" dirty="0" err="1">
                <a:solidFill>
                  <a:srgbClr val="2B2C30"/>
                </a:solidFill>
                <a:latin typeface="Public Sans" panose="020B0604020202020204" charset="-70"/>
              </a:rPr>
              <a:t>tiek</a:t>
            </a:r>
            <a:r>
              <a:rPr lang="en-US" sz="2000" dirty="0">
                <a:solidFill>
                  <a:srgbClr val="2B2C30"/>
                </a:solidFill>
                <a:latin typeface="Public Sans" panose="020B0604020202020204" charset="-70"/>
              </a:rPr>
              <a:t> </a:t>
            </a:r>
            <a:r>
              <a:rPr lang="en-US" sz="2000" dirty="0" err="1">
                <a:solidFill>
                  <a:srgbClr val="2B2C30"/>
                </a:solidFill>
                <a:latin typeface="Public Sans" panose="020B0604020202020204" charset="-70"/>
              </a:rPr>
              <a:t>īstenota</a:t>
            </a:r>
            <a:r>
              <a:rPr lang="en-US" sz="2000" dirty="0">
                <a:solidFill>
                  <a:srgbClr val="2B2C30"/>
                </a:solidFill>
                <a:latin typeface="Public Sans" panose="020B0604020202020204" charset="-70"/>
              </a:rPr>
              <a:t> </a:t>
            </a:r>
            <a:r>
              <a:rPr lang="en-US" sz="2000" dirty="0" err="1">
                <a:solidFill>
                  <a:srgbClr val="2B2C30"/>
                </a:solidFill>
                <a:latin typeface="Public Sans" panose="020B0604020202020204" charset="-70"/>
              </a:rPr>
              <a:t>kopš</a:t>
            </a:r>
            <a:r>
              <a:rPr lang="en-US" sz="2000" dirty="0">
                <a:solidFill>
                  <a:srgbClr val="2B2C30"/>
                </a:solidFill>
                <a:latin typeface="Public Sans" panose="020B0604020202020204" charset="-70"/>
              </a:rPr>
              <a:t>  2015.gada. </a:t>
            </a:r>
          </a:p>
          <a:p>
            <a:pPr marL="519902" lvl="1" indent="-259951" algn="just">
              <a:spcBef>
                <a:spcPts val="1200"/>
              </a:spcBef>
              <a:buFont typeface="Arial"/>
              <a:buChar char="•"/>
            </a:pPr>
            <a:r>
              <a:rPr lang="en-US" sz="2000" dirty="0" err="1">
                <a:solidFill>
                  <a:srgbClr val="2B2C30"/>
                </a:solidFill>
                <a:latin typeface="Public Sans" panose="020B0604020202020204" charset="-70"/>
              </a:rPr>
              <a:t>Visplašākais</a:t>
            </a:r>
            <a:r>
              <a:rPr lang="en-US" sz="2000" dirty="0">
                <a:solidFill>
                  <a:srgbClr val="2B2C30"/>
                </a:solidFill>
                <a:latin typeface="Public Sans" panose="020B0604020202020204" charset="-70"/>
              </a:rPr>
              <a:t> </a:t>
            </a:r>
            <a:r>
              <a:rPr lang="en-US" sz="2000" dirty="0" err="1">
                <a:solidFill>
                  <a:srgbClr val="2B2C30"/>
                </a:solidFill>
                <a:latin typeface="Public Sans" panose="020B0604020202020204" charset="-70"/>
              </a:rPr>
              <a:t>kultūras</a:t>
            </a:r>
            <a:r>
              <a:rPr lang="en-US" sz="2000" dirty="0">
                <a:solidFill>
                  <a:srgbClr val="2B2C30"/>
                </a:solidFill>
                <a:latin typeface="Public Sans" panose="020B0604020202020204" charset="-70"/>
              </a:rPr>
              <a:t> </a:t>
            </a:r>
            <a:r>
              <a:rPr lang="en-US" sz="2000" dirty="0" err="1">
                <a:solidFill>
                  <a:srgbClr val="2B2C30"/>
                </a:solidFill>
                <a:latin typeface="Public Sans" panose="020B0604020202020204" charset="-70"/>
              </a:rPr>
              <a:t>piedāvājums</a:t>
            </a:r>
            <a:r>
              <a:rPr lang="en-US" sz="2000" dirty="0">
                <a:solidFill>
                  <a:srgbClr val="2B2C30"/>
                </a:solidFill>
                <a:latin typeface="Public Sans" panose="020B0604020202020204" charset="-70"/>
              </a:rPr>
              <a:t> </a:t>
            </a:r>
            <a:r>
              <a:rPr lang="en-US" sz="2000" dirty="0" err="1">
                <a:solidFill>
                  <a:srgbClr val="2B2C30"/>
                </a:solidFill>
                <a:latin typeface="Public Sans" panose="020B0604020202020204" charset="-70"/>
              </a:rPr>
              <a:t>šogad</a:t>
            </a:r>
            <a:r>
              <a:rPr lang="en-US" sz="2000" dirty="0">
                <a:solidFill>
                  <a:srgbClr val="2B2C30"/>
                </a:solidFill>
                <a:latin typeface="Public Sans" panose="020B0604020202020204" charset="-70"/>
              </a:rPr>
              <a:t> </a:t>
            </a:r>
            <a:r>
              <a:rPr lang="en-US" sz="2000" dirty="0" err="1">
                <a:solidFill>
                  <a:srgbClr val="2B2C30"/>
                </a:solidFill>
                <a:latin typeface="Public Sans" panose="020B0604020202020204" charset="-70"/>
              </a:rPr>
              <a:t>plānots</a:t>
            </a:r>
            <a:r>
              <a:rPr lang="en-US" sz="2000" dirty="0">
                <a:solidFill>
                  <a:srgbClr val="2B2C30"/>
                </a:solidFill>
                <a:latin typeface="Public Sans" panose="020B0604020202020204" charset="-70"/>
              </a:rPr>
              <a:t> </a:t>
            </a:r>
            <a:r>
              <a:rPr lang="en-US" sz="2000" dirty="0" err="1">
                <a:solidFill>
                  <a:srgbClr val="2B2C30"/>
                </a:solidFill>
                <a:latin typeface="Public Sans" panose="020B0604020202020204" charset="-70"/>
              </a:rPr>
              <a:t>Liepājas</a:t>
            </a:r>
            <a:r>
              <a:rPr lang="en-US" sz="2000" dirty="0">
                <a:solidFill>
                  <a:srgbClr val="2B2C30"/>
                </a:solidFill>
                <a:latin typeface="Public Sans" panose="020B0604020202020204" charset="-70"/>
              </a:rPr>
              <a:t> </a:t>
            </a:r>
            <a:r>
              <a:rPr lang="en-US" sz="2000" dirty="0" err="1">
                <a:solidFill>
                  <a:srgbClr val="2B2C30"/>
                </a:solidFill>
                <a:latin typeface="Public Sans" panose="020B0604020202020204" charset="-70"/>
              </a:rPr>
              <a:t>valstspilsētā</a:t>
            </a:r>
            <a:r>
              <a:rPr lang="en-US" sz="2000" dirty="0">
                <a:solidFill>
                  <a:srgbClr val="2B2C30"/>
                </a:solidFill>
                <a:latin typeface="Public Sans" panose="020B0604020202020204" charset="-70"/>
              </a:rPr>
              <a:t> un </a:t>
            </a:r>
            <a:r>
              <a:rPr lang="en-US" sz="2000" dirty="0" err="1">
                <a:solidFill>
                  <a:srgbClr val="2B2C30"/>
                </a:solidFill>
                <a:latin typeface="Public Sans" panose="020B0604020202020204" charset="-70"/>
              </a:rPr>
              <a:t>Dienvidkurzemes</a:t>
            </a:r>
            <a:r>
              <a:rPr lang="en-US" sz="2000" dirty="0">
                <a:solidFill>
                  <a:srgbClr val="2B2C30"/>
                </a:solidFill>
                <a:latin typeface="Public Sans" panose="020B0604020202020204" charset="-70"/>
              </a:rPr>
              <a:t> </a:t>
            </a:r>
            <a:r>
              <a:rPr lang="en-US" sz="2000" dirty="0" err="1">
                <a:solidFill>
                  <a:srgbClr val="2B2C30"/>
                </a:solidFill>
                <a:latin typeface="Public Sans" panose="020B0604020202020204" charset="-70"/>
              </a:rPr>
              <a:t>novadā</a:t>
            </a:r>
            <a:r>
              <a:rPr lang="en-US" sz="2000" dirty="0">
                <a:solidFill>
                  <a:srgbClr val="2B2C30"/>
                </a:solidFill>
                <a:latin typeface="Public Sans" panose="020B0604020202020204" charset="-70"/>
              </a:rPr>
              <a:t>.</a:t>
            </a:r>
          </a:p>
          <a:p>
            <a:pPr marL="519902" lvl="1" indent="-259951" algn="just">
              <a:spcBef>
                <a:spcPts val="1200"/>
              </a:spcBef>
              <a:buFont typeface="Arial"/>
              <a:buChar char="•"/>
            </a:pPr>
            <a:r>
              <a:rPr lang="en-US" sz="2000" dirty="0" err="1">
                <a:solidFill>
                  <a:srgbClr val="2B2C30"/>
                </a:solidFill>
                <a:latin typeface="Public Sans" panose="020B0604020202020204" charset="-70"/>
              </a:rPr>
              <a:t>Vairāk</a:t>
            </a:r>
            <a:r>
              <a:rPr lang="en-US" sz="2000" dirty="0">
                <a:solidFill>
                  <a:srgbClr val="2B2C30"/>
                </a:solidFill>
                <a:latin typeface="Public Sans" panose="020B0604020202020204" charset="-70"/>
              </a:rPr>
              <a:t> par </a:t>
            </a:r>
            <a:r>
              <a:rPr lang="en-US" sz="2000" dirty="0" err="1">
                <a:solidFill>
                  <a:srgbClr val="2B2C30"/>
                </a:solidFill>
                <a:latin typeface="Public Sans" panose="020B0604020202020204" charset="-70"/>
              </a:rPr>
              <a:t>apstiprinātajiem</a:t>
            </a:r>
            <a:r>
              <a:rPr lang="en-US" sz="2000" dirty="0">
                <a:solidFill>
                  <a:srgbClr val="2B2C30"/>
                </a:solidFill>
                <a:latin typeface="Public Sans" panose="020B0604020202020204" charset="-70"/>
              </a:rPr>
              <a:t> </a:t>
            </a:r>
            <a:r>
              <a:rPr lang="en-US" sz="2000" dirty="0" err="1">
                <a:solidFill>
                  <a:srgbClr val="2B2C30"/>
                </a:solidFill>
                <a:latin typeface="Public Sans" panose="020B0604020202020204" charset="-70"/>
              </a:rPr>
              <a:t>projektiem</a:t>
            </a:r>
            <a:r>
              <a:rPr lang="en-US" sz="2000" dirty="0">
                <a:solidFill>
                  <a:srgbClr val="2B2C30"/>
                </a:solidFill>
                <a:latin typeface="Public Sans" panose="020B0604020202020204" charset="-70"/>
              </a:rPr>
              <a:t> var </a:t>
            </a:r>
            <a:r>
              <a:rPr lang="en-US" sz="2000" dirty="0" err="1">
                <a:solidFill>
                  <a:srgbClr val="2B2C30"/>
                </a:solidFill>
                <a:latin typeface="Public Sans" panose="020B0604020202020204" charset="-70"/>
              </a:rPr>
              <a:t>lasīt</a:t>
            </a:r>
            <a:r>
              <a:rPr lang="en-US" sz="2000" dirty="0">
                <a:solidFill>
                  <a:srgbClr val="2B2C30"/>
                </a:solidFill>
                <a:latin typeface="Public Sans" panose="020B0604020202020204" charset="-70"/>
              </a:rPr>
              <a:t> </a:t>
            </a:r>
            <a:r>
              <a:rPr lang="en-US" sz="2000" dirty="0" err="1">
                <a:solidFill>
                  <a:srgbClr val="2B2C30"/>
                </a:solidFill>
                <a:latin typeface="Public Sans" panose="020B0604020202020204" charset="-70"/>
              </a:rPr>
              <a:t>šeit</a:t>
            </a:r>
            <a:r>
              <a:rPr lang="en-US" sz="2000" dirty="0">
                <a:solidFill>
                  <a:srgbClr val="2B2C30"/>
                </a:solidFill>
                <a:latin typeface="Public Sans" panose="020B0604020202020204" charset="-70"/>
              </a:rPr>
              <a:t> </a:t>
            </a:r>
            <a:r>
              <a:rPr lang="en-US" sz="2000" u="sng" dirty="0">
                <a:solidFill>
                  <a:srgbClr val="1C4192"/>
                </a:solidFill>
                <a:latin typeface="Public Sans" panose="020B0604020202020204" charset="-70"/>
                <a:hlinkClick r:id="rId2" tooltip="https://www.kurzemesregions.lv/valsts-kulturkapitala-fonda-merkprogrammas-latviesu-vesturisko-zemju-attistibas-programma-projektu-konkursa-kurzemes-kulturas-programma-2023-rezultati/"/>
              </a:rPr>
              <a:t>&gt;&gt;&gt;</a:t>
            </a:r>
          </a:p>
          <a:p>
            <a:pPr algn="just">
              <a:spcBef>
                <a:spcPts val="1200"/>
              </a:spcBef>
            </a:pPr>
            <a:endParaRPr lang="en-US" sz="2000" u="sng" dirty="0">
              <a:solidFill>
                <a:srgbClr val="1C4192"/>
              </a:solidFill>
              <a:latin typeface="Public Sans" panose="020B0604020202020204" charset="-70"/>
              <a:hlinkClick r:id="rId2" tooltip="https://www.kurzemesregions.lv/valsts-kulturkapitala-fonda-merkprogrammas-latviesu-vesturisko-zemju-attistibas-programma-projektu-konkursa-kurzemes-kulturas-programma-2023-rezultati/"/>
            </a:endParaRPr>
          </a:p>
        </p:txBody>
      </p:sp>
      <p:sp>
        <p:nvSpPr>
          <p:cNvPr id="5" name="Freeform 5"/>
          <p:cNvSpPr/>
          <p:nvPr/>
        </p:nvSpPr>
        <p:spPr>
          <a:xfrm>
            <a:off x="9103263" y="380309"/>
            <a:ext cx="8453297" cy="1393990"/>
          </a:xfrm>
          <a:custGeom>
            <a:avLst/>
            <a:gdLst/>
            <a:ahLst/>
            <a:cxnLst/>
            <a:rect l="l" t="t" r="r" b="b"/>
            <a:pathLst>
              <a:path w="8453297" h="1393990">
                <a:moveTo>
                  <a:pt x="0" y="0"/>
                </a:moveTo>
                <a:lnTo>
                  <a:pt x="8453297" y="0"/>
                </a:lnTo>
                <a:lnTo>
                  <a:pt x="8453297" y="1393990"/>
                </a:lnTo>
                <a:lnTo>
                  <a:pt x="0" y="1393990"/>
                </a:lnTo>
                <a:lnTo>
                  <a:pt x="0" y="0"/>
                </a:lnTo>
                <a:close/>
              </a:path>
            </a:pathLst>
          </a:custGeom>
          <a:blipFill>
            <a:blip r:embed="rId3"/>
            <a:stretch>
              <a:fillRect/>
            </a:stretch>
          </a:blipFill>
        </p:spPr>
        <p:txBody>
          <a:bodyPr/>
          <a:lstStyle/>
          <a:p>
            <a:endParaRPr lang="lv-LV"/>
          </a:p>
        </p:txBody>
      </p:sp>
      <p:sp>
        <p:nvSpPr>
          <p:cNvPr id="9" name="TextBox 8">
            <a:extLst>
              <a:ext uri="{FF2B5EF4-FFF2-40B4-BE49-F238E27FC236}">
                <a16:creationId xmlns:a16="http://schemas.microsoft.com/office/drawing/2014/main" id="{16E5F0FC-46D8-CEE9-3FC6-C7A823335AE5}"/>
              </a:ext>
            </a:extLst>
          </p:cNvPr>
          <p:cNvSpPr txBox="1"/>
          <p:nvPr/>
        </p:nvSpPr>
        <p:spPr>
          <a:xfrm>
            <a:off x="2133024" y="7929671"/>
            <a:ext cx="7191785" cy="1200329"/>
          </a:xfrm>
          <a:prstGeom prst="rect">
            <a:avLst/>
          </a:prstGeom>
          <a:noFill/>
        </p:spPr>
        <p:txBody>
          <a:bodyPr wrap="square" rtlCol="0">
            <a:spAutoFit/>
          </a:bodyPr>
          <a:lstStyle/>
          <a:p>
            <a:r>
              <a:rPr lang="lv-LV" sz="2400" b="1" dirty="0">
                <a:latin typeface="Public Sans" panose="020B0604020202020204" charset="-70"/>
                <a:ea typeface="Calibri" panose="020F0502020204030204" pitchFamily="34" charset="0"/>
                <a:cs typeface="Calibri" panose="020F0502020204030204" pitchFamily="34" charset="0"/>
              </a:rPr>
              <a:t>2024.gadā plānots izstrādāt plašāku «Kurzemes kultūras  programmu»!</a:t>
            </a:r>
            <a:endParaRPr lang="en-US" sz="2400" b="1" dirty="0">
              <a:latin typeface="Public Sans" panose="020B0604020202020204" charset="-70"/>
              <a:ea typeface="Calibri" panose="020F0502020204030204" pitchFamily="34" charset="0"/>
              <a:cs typeface="Calibri" panose="020F0502020204030204" pitchFamily="34" charset="0"/>
            </a:endParaRPr>
          </a:p>
          <a:p>
            <a:endParaRPr lang="lv-LV" sz="2400" b="1" dirty="0">
              <a:latin typeface="Public Sans" panose="020B0604020202020204" charset="-70"/>
            </a:endParaRPr>
          </a:p>
        </p:txBody>
      </p:sp>
      <p:pic>
        <p:nvPicPr>
          <p:cNvPr id="23" name="Picture 11">
            <a:extLst>
              <a:ext uri="{FF2B5EF4-FFF2-40B4-BE49-F238E27FC236}">
                <a16:creationId xmlns:a16="http://schemas.microsoft.com/office/drawing/2014/main" id="{BD22A6B6-3145-67B6-FB1B-94519F052135}"/>
              </a:ext>
            </a:extLst>
          </p:cNvPr>
          <p:cNvPicPr>
            <a:picLocks noChangeAspect="1"/>
          </p:cNvPicPr>
          <p:nvPr/>
        </p:nvPicPr>
        <p:blipFill>
          <a:blip r:embed="rId4"/>
          <a:stretch>
            <a:fillRect/>
          </a:stretch>
        </p:blipFill>
        <p:spPr>
          <a:xfrm>
            <a:off x="12589729" y="2881268"/>
            <a:ext cx="2674555" cy="1782281"/>
          </a:xfrm>
          <a:prstGeom prst="rect">
            <a:avLst/>
          </a:prstGeom>
        </p:spPr>
      </p:pic>
      <p:pic>
        <p:nvPicPr>
          <p:cNvPr id="24" name="Picture 12">
            <a:extLst>
              <a:ext uri="{FF2B5EF4-FFF2-40B4-BE49-F238E27FC236}">
                <a16:creationId xmlns:a16="http://schemas.microsoft.com/office/drawing/2014/main" id="{A10E7A4D-A26F-F482-F90C-E3A47350A63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6930021" y="4778622"/>
            <a:ext cx="1131314" cy="1598986"/>
          </a:xfrm>
          <a:prstGeom prst="rect">
            <a:avLst/>
          </a:prstGeom>
        </p:spPr>
      </p:pic>
      <p:pic>
        <p:nvPicPr>
          <p:cNvPr id="26" name="Picture 14">
            <a:extLst>
              <a:ext uri="{FF2B5EF4-FFF2-40B4-BE49-F238E27FC236}">
                <a16:creationId xmlns:a16="http://schemas.microsoft.com/office/drawing/2014/main" id="{61DC8E8A-5E99-1D38-5ACE-29FAF8A250E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632810" y="7141592"/>
            <a:ext cx="3327976" cy="2218109"/>
          </a:xfrm>
          <a:prstGeom prst="rect">
            <a:avLst/>
          </a:prstGeom>
        </p:spPr>
      </p:pic>
      <p:pic>
        <p:nvPicPr>
          <p:cNvPr id="27" name="Picture 15">
            <a:extLst>
              <a:ext uri="{FF2B5EF4-FFF2-40B4-BE49-F238E27FC236}">
                <a16:creationId xmlns:a16="http://schemas.microsoft.com/office/drawing/2014/main" id="{1C062F37-92DF-13EC-37A1-B9656EAF818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3058600" y="7027351"/>
            <a:ext cx="2528291" cy="1685359"/>
          </a:xfrm>
          <a:prstGeom prst="rect">
            <a:avLst/>
          </a:prstGeom>
        </p:spPr>
      </p:pic>
      <p:pic>
        <p:nvPicPr>
          <p:cNvPr id="28" name="Picture 16">
            <a:extLst>
              <a:ext uri="{FF2B5EF4-FFF2-40B4-BE49-F238E27FC236}">
                <a16:creationId xmlns:a16="http://schemas.microsoft.com/office/drawing/2014/main" id="{047A9DD0-A636-1902-D8C5-F8EA631FC19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5258656" y="2956695"/>
            <a:ext cx="2429291" cy="1619388"/>
          </a:xfrm>
          <a:prstGeom prst="rect">
            <a:avLst/>
          </a:prstGeom>
        </p:spPr>
      </p:pic>
      <p:pic>
        <p:nvPicPr>
          <p:cNvPr id="29" name="Picture 17">
            <a:extLst>
              <a:ext uri="{FF2B5EF4-FFF2-40B4-BE49-F238E27FC236}">
                <a16:creationId xmlns:a16="http://schemas.microsoft.com/office/drawing/2014/main" id="{008C2A56-7344-A29F-4284-BDC9AFEA8726}"/>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601200" y="4876647"/>
            <a:ext cx="3196843" cy="2131228"/>
          </a:xfrm>
          <a:prstGeom prst="rect">
            <a:avLst/>
          </a:prstGeom>
        </p:spPr>
      </p:pic>
      <p:pic>
        <p:nvPicPr>
          <p:cNvPr id="30" name="Picture 19">
            <a:extLst>
              <a:ext uri="{FF2B5EF4-FFF2-40B4-BE49-F238E27FC236}">
                <a16:creationId xmlns:a16="http://schemas.microsoft.com/office/drawing/2014/main" id="{C9F82643-7BEA-42A7-270B-3CF5834191F8}"/>
              </a:ext>
            </a:extLst>
          </p:cNvPr>
          <p:cNvPicPr>
            <a:picLocks noChangeAspect="1"/>
          </p:cNvPicPr>
          <p:nvPr/>
        </p:nvPicPr>
        <p:blipFill>
          <a:blip r:embed="rId10"/>
          <a:stretch>
            <a:fillRect/>
          </a:stretch>
        </p:blipFill>
        <p:spPr>
          <a:xfrm>
            <a:off x="14579108" y="4926752"/>
            <a:ext cx="2221582" cy="1477658"/>
          </a:xfrm>
          <a:prstGeom prst="rect">
            <a:avLst/>
          </a:prstGeom>
        </p:spPr>
      </p:pic>
      <p:pic>
        <p:nvPicPr>
          <p:cNvPr id="31" name="Picture 1">
            <a:extLst>
              <a:ext uri="{FF2B5EF4-FFF2-40B4-BE49-F238E27FC236}">
                <a16:creationId xmlns:a16="http://schemas.microsoft.com/office/drawing/2014/main" id="{DAA441F8-88D3-32CF-C2BA-BABA7DE95483}"/>
              </a:ext>
            </a:extLst>
          </p:cNvPr>
          <p:cNvPicPr>
            <a:picLocks noChangeAspect="1"/>
          </p:cNvPicPr>
          <p:nvPr/>
        </p:nvPicPr>
        <p:blipFill>
          <a:blip r:embed="rId11"/>
          <a:stretch>
            <a:fillRect/>
          </a:stretch>
        </p:blipFill>
        <p:spPr>
          <a:xfrm>
            <a:off x="13018087" y="4962055"/>
            <a:ext cx="1470308" cy="1960411"/>
          </a:xfrm>
          <a:prstGeom prst="rect">
            <a:avLst/>
          </a:prstGeom>
        </p:spPr>
      </p:pic>
      <p:pic>
        <p:nvPicPr>
          <p:cNvPr id="22" name="Picture 10">
            <a:extLst>
              <a:ext uri="{FF2B5EF4-FFF2-40B4-BE49-F238E27FC236}">
                <a16:creationId xmlns:a16="http://schemas.microsoft.com/office/drawing/2014/main" id="{6923CDF6-922A-95D3-111D-FBD0A339856B}"/>
              </a:ext>
            </a:extLst>
          </p:cNvPr>
          <p:cNvPicPr>
            <a:picLocks noChangeAspect="1"/>
          </p:cNvPicPr>
          <p:nvPr/>
        </p:nvPicPr>
        <p:blipFill>
          <a:blip r:embed="rId12"/>
          <a:stretch>
            <a:fillRect/>
          </a:stretch>
        </p:blipFill>
        <p:spPr>
          <a:xfrm>
            <a:off x="9639891" y="2781300"/>
            <a:ext cx="2824063" cy="1882249"/>
          </a:xfrm>
          <a:prstGeom prst="rect">
            <a:avLst/>
          </a:prstGeom>
        </p:spPr>
      </p:pic>
      <p:pic>
        <p:nvPicPr>
          <p:cNvPr id="25" name="Picture 13">
            <a:extLst>
              <a:ext uri="{FF2B5EF4-FFF2-40B4-BE49-F238E27FC236}">
                <a16:creationId xmlns:a16="http://schemas.microsoft.com/office/drawing/2014/main" id="{BA843E4B-211D-9DB3-DB77-BFE2ED616CAC}"/>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5689899" y="6580147"/>
            <a:ext cx="2278332" cy="1518737"/>
          </a:xfrm>
          <a:prstGeom prst="rect">
            <a:avLst/>
          </a:prstGeom>
        </p:spPr>
      </p:pic>
      <p:sp>
        <p:nvSpPr>
          <p:cNvPr id="8" name="Taisnstūris 7">
            <a:extLst>
              <a:ext uri="{FF2B5EF4-FFF2-40B4-BE49-F238E27FC236}">
                <a16:creationId xmlns:a16="http://schemas.microsoft.com/office/drawing/2014/main" id="{254FAAC8-CBD1-3A4D-B4F2-F682FD1054C8}"/>
              </a:ext>
            </a:extLst>
          </p:cNvPr>
          <p:cNvSpPr/>
          <p:nvPr/>
        </p:nvSpPr>
        <p:spPr>
          <a:xfrm>
            <a:off x="0" y="0"/>
            <a:ext cx="1508490" cy="10287000"/>
          </a:xfrm>
          <a:prstGeom prst="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10" name="Vienādsānu trīsstūris 9">
            <a:extLst>
              <a:ext uri="{FF2B5EF4-FFF2-40B4-BE49-F238E27FC236}">
                <a16:creationId xmlns:a16="http://schemas.microsoft.com/office/drawing/2014/main" id="{C98B4B62-8E5B-95B8-AFCB-0A2FC2D007CD}"/>
              </a:ext>
            </a:extLst>
          </p:cNvPr>
          <p:cNvSpPr/>
          <p:nvPr/>
        </p:nvSpPr>
        <p:spPr>
          <a:xfrm rot="5400000">
            <a:off x="589896" y="1887523"/>
            <a:ext cx="2642532" cy="805343"/>
          </a:xfrm>
          <a:prstGeom prst="triangle">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11" name="TextBox 10">
            <a:extLst>
              <a:ext uri="{FF2B5EF4-FFF2-40B4-BE49-F238E27FC236}">
                <a16:creationId xmlns:a16="http://schemas.microsoft.com/office/drawing/2014/main" id="{68A762FE-E18A-DAD1-C9F1-541254739190}"/>
              </a:ext>
            </a:extLst>
          </p:cNvPr>
          <p:cNvSpPr txBox="1"/>
          <p:nvPr/>
        </p:nvSpPr>
        <p:spPr>
          <a:xfrm rot="16200000">
            <a:off x="-3161801" y="4394834"/>
            <a:ext cx="7839839" cy="553998"/>
          </a:xfrm>
          <a:prstGeom prst="rect">
            <a:avLst/>
          </a:prstGeom>
          <a:noFill/>
        </p:spPr>
        <p:txBody>
          <a:bodyPr wrap="square" rtlCol="0">
            <a:spAutoFit/>
          </a:bodyPr>
          <a:lstStyle/>
          <a:p>
            <a:r>
              <a:rPr lang="lv-LV" sz="3000" b="1" dirty="0">
                <a:solidFill>
                  <a:schemeClr val="bg1"/>
                </a:solidFill>
              </a:rPr>
              <a:t>KURZEMES KULTŪRAS PROGRAMMA 2023</a:t>
            </a:r>
          </a:p>
        </p:txBody>
      </p:sp>
      <p:pic>
        <p:nvPicPr>
          <p:cNvPr id="12" name="Attēls 11">
            <a:extLst>
              <a:ext uri="{FF2B5EF4-FFF2-40B4-BE49-F238E27FC236}">
                <a16:creationId xmlns:a16="http://schemas.microsoft.com/office/drawing/2014/main" id="{0157B4DC-B2DC-2A4D-0F79-334006BC7C2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6200000">
            <a:off x="72540" y="9222869"/>
            <a:ext cx="1363410" cy="433014"/>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5">
            <a:extLst>
              <a:ext uri="{FF2B5EF4-FFF2-40B4-BE49-F238E27FC236}">
                <a16:creationId xmlns:a16="http://schemas.microsoft.com/office/drawing/2014/main" id="{E159F1D2-582D-271F-94B6-6CC148BFDABD}"/>
              </a:ext>
            </a:extLst>
          </p:cNvPr>
          <p:cNvSpPr>
            <a:spLocks noGrp="1"/>
          </p:cNvSpPr>
          <p:nvPr/>
        </p:nvSpPr>
        <p:spPr>
          <a:xfrm>
            <a:off x="10482424" y="1677815"/>
            <a:ext cx="7026429" cy="667637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fontAlgn="base">
              <a:spcBef>
                <a:spcPts val="1535"/>
              </a:spcBef>
            </a:pPr>
            <a:r>
              <a:rPr lang="lv-LV" sz="1800" b="1" i="0" u="none" strike="noStrike" dirty="0">
                <a:solidFill>
                  <a:srgbClr val="000000"/>
                </a:solidFill>
                <a:effectLst/>
                <a:latin typeface="Public Sans" panose="020B0604020202020204" charset="-70"/>
              </a:rPr>
              <a:t>Informatīvie semināri </a:t>
            </a:r>
            <a:r>
              <a:rPr lang="lv-LV" sz="1800" i="0" u="none" strike="noStrike" dirty="0">
                <a:solidFill>
                  <a:srgbClr val="000000"/>
                </a:solidFill>
                <a:effectLst/>
                <a:latin typeface="Public Sans" panose="020B0604020202020204" charset="-70"/>
              </a:rPr>
              <a:t>pašvaldību PI koordinatoriem, </a:t>
            </a:r>
            <a:r>
              <a:rPr lang="lv-LV" sz="1800" b="0" i="0" u="none" strike="noStrike" dirty="0">
                <a:solidFill>
                  <a:srgbClr val="000000"/>
                </a:solidFill>
                <a:effectLst/>
                <a:latin typeface="Public Sans" panose="020B0604020202020204" charset="-70"/>
              </a:rPr>
              <a:t>izglītotājiem un NVO pārstāvjiem par aktualitatēm (4)</a:t>
            </a:r>
            <a:r>
              <a:rPr lang="lv-LV" sz="1800" dirty="0">
                <a:solidFill>
                  <a:srgbClr val="000000"/>
                </a:solidFill>
                <a:latin typeface="Public Sans" panose="020B0604020202020204" charset="-70"/>
              </a:rPr>
              <a:t>; a</a:t>
            </a:r>
            <a:r>
              <a:rPr lang="lv-LV" sz="1800" b="0" i="0" u="none" strike="noStrike" dirty="0">
                <a:solidFill>
                  <a:srgbClr val="000000"/>
                </a:solidFill>
                <a:effectLst/>
                <a:latin typeface="Public Sans" panose="020B0604020202020204" charset="-70"/>
              </a:rPr>
              <a:t>ktualitāšu un jaunumu, noderīgu resursu apkopojums PI koordinatoriem (1xmēn.);</a:t>
            </a:r>
          </a:p>
          <a:p>
            <a:pPr algn="just" fontAlgn="base">
              <a:spcBef>
                <a:spcPts val="1535"/>
              </a:spcBef>
            </a:pPr>
            <a:r>
              <a:rPr lang="lv-LV" sz="1800" b="1" i="0" u="none" strike="noStrike" dirty="0">
                <a:solidFill>
                  <a:srgbClr val="000000"/>
                </a:solidFill>
                <a:effectLst/>
                <a:latin typeface="Public Sans" panose="020B0604020202020204" charset="-70"/>
              </a:rPr>
              <a:t>Darba grup</a:t>
            </a:r>
            <a:r>
              <a:rPr lang="lv-LV" sz="1800" b="1" dirty="0">
                <a:solidFill>
                  <a:srgbClr val="000000"/>
                </a:solidFill>
                <a:latin typeface="Public Sans" panose="020B0604020202020204" charset="-70"/>
              </a:rPr>
              <a:t>a</a:t>
            </a:r>
            <a:r>
              <a:rPr lang="lv-LV" sz="1800" b="1" i="0" u="none" strike="noStrike" dirty="0">
                <a:solidFill>
                  <a:srgbClr val="000000"/>
                </a:solidFill>
                <a:effectLst/>
                <a:latin typeface="Public Sans" panose="020B0604020202020204" charset="-70"/>
              </a:rPr>
              <a:t>s tikšanās Erasmus konsorcija darba plāna</a:t>
            </a:r>
            <a:r>
              <a:rPr lang="lv-LV" sz="1800" b="0" i="0" u="none" strike="noStrike" dirty="0">
                <a:solidFill>
                  <a:srgbClr val="000000"/>
                </a:solidFill>
                <a:effectLst/>
                <a:latin typeface="Public Sans" panose="020B0604020202020204" charset="-70"/>
              </a:rPr>
              <a:t>, aktivitāšu ideju  sagatavošana, konsorcija līguma slēgšana ar pašvaldībām, īstermiņa mobilitāšu īstenošana (50 pers.);</a:t>
            </a:r>
          </a:p>
          <a:p>
            <a:pPr algn="just" rtl="0" fontAlgn="base">
              <a:spcBef>
                <a:spcPts val="1535"/>
              </a:spcBef>
              <a:spcAft>
                <a:spcPts val="0"/>
              </a:spcAft>
              <a:buFont typeface="Arial" panose="020B0604020202020204" pitchFamily="34" charset="0"/>
              <a:buChar char="•"/>
            </a:pPr>
            <a:r>
              <a:rPr lang="lv-LV" sz="1800" b="1" i="0" u="none" strike="noStrike" dirty="0">
                <a:solidFill>
                  <a:srgbClr val="000000"/>
                </a:solidFill>
                <a:effectLst/>
                <a:latin typeface="Public Sans" panose="020B0604020202020204" charset="-70"/>
              </a:rPr>
              <a:t>Kurzemes PI koordinatoru</a:t>
            </a:r>
            <a:r>
              <a:rPr lang="lv-LV" sz="1800" b="0" i="0" u="none" strike="noStrike" dirty="0">
                <a:solidFill>
                  <a:srgbClr val="000000"/>
                </a:solidFill>
                <a:effectLst/>
                <a:latin typeface="Public Sans" panose="020B0604020202020204" charset="-70"/>
              </a:rPr>
              <a:t>, </a:t>
            </a:r>
            <a:r>
              <a:rPr lang="lv-LV" sz="1800" b="1" i="0" u="none" strike="noStrike" dirty="0">
                <a:solidFill>
                  <a:srgbClr val="000000"/>
                </a:solidFill>
                <a:effectLst/>
                <a:latin typeface="Public Sans" panose="020B0604020202020204" charset="-70"/>
              </a:rPr>
              <a:t>NVO pārstāvju atbalstīšana, konsultēšana </a:t>
            </a:r>
            <a:r>
              <a:rPr lang="lv-LV" sz="1800" b="0" i="0" u="none" strike="noStrike" dirty="0">
                <a:solidFill>
                  <a:srgbClr val="000000"/>
                </a:solidFill>
                <a:effectLst/>
                <a:latin typeface="Public Sans" panose="020B0604020202020204" charset="-70"/>
              </a:rPr>
              <a:t>projektu un pasākumu ideju izstrādē; Erasmus+ KA2 projekta idejas izstrāde, pieteikuma sagatavošana PI jomā (2);</a:t>
            </a:r>
          </a:p>
          <a:p>
            <a:pPr algn="just" rtl="0" fontAlgn="base">
              <a:spcBef>
                <a:spcPts val="1535"/>
              </a:spcBef>
              <a:spcAft>
                <a:spcPts val="0"/>
              </a:spcAft>
              <a:buFont typeface="Arial" panose="020B0604020202020204" pitchFamily="34" charset="0"/>
              <a:buChar char="•"/>
            </a:pPr>
            <a:r>
              <a:rPr lang="lv-LV" sz="1800" b="0" i="0" u="none" strike="noStrike" dirty="0">
                <a:solidFill>
                  <a:srgbClr val="000000"/>
                </a:solidFill>
                <a:effectLst/>
                <a:latin typeface="Public Sans" panose="020B0604020202020204" charset="-70"/>
              </a:rPr>
              <a:t>Dalība citu organizāciju/institūciju organizētajos pasākumos (darba grupas, prezentācijas, viedokļa paušana, diskusijas u.c.;</a:t>
            </a:r>
          </a:p>
          <a:p>
            <a:pPr algn="just" rtl="0" fontAlgn="base">
              <a:spcBef>
                <a:spcPts val="1535"/>
              </a:spcBef>
              <a:spcAft>
                <a:spcPts val="0"/>
              </a:spcAft>
              <a:buFont typeface="Arial" panose="020B0604020202020204" pitchFamily="34" charset="0"/>
              <a:buChar char="•"/>
            </a:pPr>
            <a:r>
              <a:rPr lang="lv-LV" sz="1800" b="1" i="0" u="none" strike="noStrike" dirty="0">
                <a:solidFill>
                  <a:srgbClr val="000000"/>
                </a:solidFill>
                <a:effectLst/>
                <a:latin typeface="Public Sans" panose="020B0604020202020204" charset="-70"/>
              </a:rPr>
              <a:t>Pieaugušo izglītības nedēļa Kurzemē </a:t>
            </a:r>
            <a:r>
              <a:rPr lang="lv-LV" sz="1800" b="0" i="0" u="none" strike="noStrike" dirty="0">
                <a:solidFill>
                  <a:srgbClr val="000000"/>
                </a:solidFill>
                <a:effectLst/>
                <a:latin typeface="Public Sans" panose="020B0604020202020204" charset="-70"/>
              </a:rPr>
              <a:t>(sadarbībā ar pašvaldību PI koordinatoriem, provizoriski 04/2024);</a:t>
            </a:r>
          </a:p>
          <a:p>
            <a:pPr algn="just" rtl="0" fontAlgn="base">
              <a:spcBef>
                <a:spcPts val="1535"/>
              </a:spcBef>
              <a:spcAft>
                <a:spcPts val="0"/>
              </a:spcAft>
              <a:buFont typeface="Arial" panose="020B0604020202020204" pitchFamily="34" charset="0"/>
              <a:buChar char="•"/>
            </a:pPr>
            <a:r>
              <a:rPr lang="lv-LV" sz="1800" b="0" i="0" u="none" strike="noStrike" dirty="0">
                <a:solidFill>
                  <a:srgbClr val="000000"/>
                </a:solidFill>
                <a:effectLst/>
                <a:latin typeface="Public Sans" panose="020B0604020202020204" charset="-70"/>
              </a:rPr>
              <a:t>Interreg CB projektu ideju darba grupa (pašvaldību pakalpojumi PI jomā);</a:t>
            </a:r>
          </a:p>
          <a:p>
            <a:pPr algn="just" rtl="0" fontAlgn="base">
              <a:spcBef>
                <a:spcPts val="1535"/>
              </a:spcBef>
              <a:spcAft>
                <a:spcPts val="0"/>
              </a:spcAft>
              <a:buFont typeface="Arial" panose="020B0604020202020204" pitchFamily="34" charset="0"/>
              <a:buChar char="•"/>
            </a:pPr>
            <a:r>
              <a:rPr lang="lv-LV" sz="1800" b="0" i="0" u="none" strike="noStrike" dirty="0">
                <a:solidFill>
                  <a:srgbClr val="000000"/>
                </a:solidFill>
                <a:effectLst/>
                <a:latin typeface="Public Sans" panose="020B0604020202020204" charset="-70"/>
              </a:rPr>
              <a:t>Interreg CB projekta “Tour4Youth” īstenošana;</a:t>
            </a:r>
          </a:p>
          <a:p>
            <a:pPr marR="141605" algn="just" rtl="0" fontAlgn="base">
              <a:spcBef>
                <a:spcPts val="1005"/>
              </a:spcBef>
              <a:spcAft>
                <a:spcPts val="0"/>
              </a:spcAft>
              <a:buFont typeface="Arial" panose="020B0604020202020204" pitchFamily="34" charset="0"/>
              <a:buChar char="•"/>
            </a:pPr>
            <a:r>
              <a:rPr lang="lv-LV" sz="1800" b="0" i="0" u="none" strike="noStrike" dirty="0">
                <a:solidFill>
                  <a:srgbClr val="000000"/>
                </a:solidFill>
                <a:effectLst/>
                <a:latin typeface="Public Sans" panose="020B0604020202020204" charset="-70"/>
              </a:rPr>
              <a:t>Dalība IZM un VIAA Latvijas pašvaldību PI koordinatoru semināros un projektos (8);</a:t>
            </a:r>
          </a:p>
          <a:p>
            <a:pPr marR="141605" algn="just" rtl="0" fontAlgn="base">
              <a:spcBef>
                <a:spcPts val="1005"/>
              </a:spcBef>
              <a:spcAft>
                <a:spcPts val="0"/>
              </a:spcAft>
              <a:buFont typeface="Arial" panose="020B0604020202020204" pitchFamily="34" charset="0"/>
              <a:buChar char="•"/>
            </a:pPr>
            <a:r>
              <a:rPr lang="lv-LV" sz="1800" b="1" dirty="0">
                <a:solidFill>
                  <a:srgbClr val="000000"/>
                </a:solidFill>
                <a:latin typeface="Public Sans" panose="020B0604020202020204" charset="-70"/>
              </a:rPr>
              <a:t>Tiešsaistes (interaktīva) Kurzemes pašvaldību PI iespēju karte</a:t>
            </a:r>
            <a:r>
              <a:rPr lang="lv-LV" sz="1800" dirty="0">
                <a:solidFill>
                  <a:srgbClr val="000000"/>
                </a:solidFill>
                <a:latin typeface="Public Sans" panose="020B0604020202020204" charset="-70"/>
              </a:rPr>
              <a:t>;</a:t>
            </a:r>
          </a:p>
          <a:p>
            <a:pPr marR="141605" algn="just" rtl="0" fontAlgn="base">
              <a:spcBef>
                <a:spcPts val="1005"/>
              </a:spcBef>
              <a:spcAft>
                <a:spcPts val="0"/>
              </a:spcAft>
              <a:buFont typeface="Arial" panose="020B0604020202020204" pitchFamily="34" charset="0"/>
              <a:buChar char="•"/>
            </a:pPr>
            <a:r>
              <a:rPr lang="lv-LV" sz="1800" b="0" i="0" u="none" strike="noStrike" dirty="0">
                <a:solidFill>
                  <a:srgbClr val="000000"/>
                </a:solidFill>
                <a:effectLst/>
                <a:latin typeface="Public Sans" panose="020B0604020202020204" charset="-70"/>
              </a:rPr>
              <a:t>IZM neformālās izglītības PI balvas «Saules laiva» laureāts Kurzemē.</a:t>
            </a:r>
          </a:p>
          <a:p>
            <a:pPr marR="141605" algn="just" rtl="0" fontAlgn="base">
              <a:spcBef>
                <a:spcPts val="1005"/>
              </a:spcBef>
              <a:spcAft>
                <a:spcPts val="0"/>
              </a:spcAft>
              <a:buFont typeface="Arial" panose="020B0604020202020204" pitchFamily="34" charset="0"/>
              <a:buChar char="•"/>
            </a:pPr>
            <a:endParaRPr lang="lv-LV" sz="1800" b="0" i="0" u="none" strike="noStrike" dirty="0">
              <a:solidFill>
                <a:srgbClr val="000000"/>
              </a:solidFill>
              <a:effectLst/>
              <a:latin typeface="Public Sans" panose="020B0604020202020204" charset="-70"/>
            </a:endParaRPr>
          </a:p>
          <a:p>
            <a:pPr algn="just"/>
            <a:endParaRPr lang="en-US" sz="1800" dirty="0">
              <a:latin typeface="Public Sans" panose="020B0604020202020204" charset="-70"/>
            </a:endParaRPr>
          </a:p>
        </p:txBody>
      </p:sp>
      <p:sp>
        <p:nvSpPr>
          <p:cNvPr id="6" name="Text Placeholder 9">
            <a:extLst>
              <a:ext uri="{FF2B5EF4-FFF2-40B4-BE49-F238E27FC236}">
                <a16:creationId xmlns:a16="http://schemas.microsoft.com/office/drawing/2014/main" id="{01EB41EB-4E28-033F-F9CF-14071B99078A}"/>
              </a:ext>
            </a:extLst>
          </p:cNvPr>
          <p:cNvSpPr txBox="1">
            <a:spLocks/>
          </p:cNvSpPr>
          <p:nvPr/>
        </p:nvSpPr>
        <p:spPr>
          <a:xfrm>
            <a:off x="1028695" y="1677815"/>
            <a:ext cx="7214427" cy="643921"/>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lv-LV" sz="2000" b="1" dirty="0"/>
              <a:t>2023</a:t>
            </a:r>
            <a:endParaRPr lang="en-US" sz="2000" b="1" dirty="0"/>
          </a:p>
        </p:txBody>
      </p:sp>
      <p:sp>
        <p:nvSpPr>
          <p:cNvPr id="7" name="Text Placeholder 11">
            <a:extLst>
              <a:ext uri="{FF2B5EF4-FFF2-40B4-BE49-F238E27FC236}">
                <a16:creationId xmlns:a16="http://schemas.microsoft.com/office/drawing/2014/main" id="{2FC8EFEC-7315-6F1E-AEBE-F5AD7A48EC4B}"/>
              </a:ext>
            </a:extLst>
          </p:cNvPr>
          <p:cNvSpPr txBox="1">
            <a:spLocks/>
          </p:cNvSpPr>
          <p:nvPr/>
        </p:nvSpPr>
        <p:spPr>
          <a:xfrm>
            <a:off x="10482424" y="495143"/>
            <a:ext cx="7249957" cy="643922"/>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lv-LV" sz="2000" b="1" dirty="0"/>
              <a:t>2024</a:t>
            </a:r>
            <a:endParaRPr lang="en-US" sz="2000" b="1" dirty="0"/>
          </a:p>
        </p:txBody>
      </p:sp>
      <p:sp>
        <p:nvSpPr>
          <p:cNvPr id="8" name="Content Placeholder 5">
            <a:extLst>
              <a:ext uri="{FF2B5EF4-FFF2-40B4-BE49-F238E27FC236}">
                <a16:creationId xmlns:a16="http://schemas.microsoft.com/office/drawing/2014/main" id="{E88AA2BC-910C-FF82-DC37-D39154D06339}"/>
              </a:ext>
            </a:extLst>
          </p:cNvPr>
          <p:cNvSpPr>
            <a:spLocks noGrp="1"/>
          </p:cNvSpPr>
          <p:nvPr/>
        </p:nvSpPr>
        <p:spPr>
          <a:xfrm>
            <a:off x="2193771" y="1678722"/>
            <a:ext cx="7636029" cy="72747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rtl="0" fontAlgn="base">
              <a:spcBef>
                <a:spcPts val="1535"/>
              </a:spcBef>
              <a:spcAft>
                <a:spcPts val="0"/>
              </a:spcAft>
              <a:buFont typeface="Arial" panose="020B0604020202020204" pitchFamily="34" charset="0"/>
              <a:buChar char="•"/>
            </a:pPr>
            <a:r>
              <a:rPr lang="lv-LV" sz="1800" b="1" i="0" u="none" strike="noStrike" dirty="0">
                <a:solidFill>
                  <a:srgbClr val="000000"/>
                </a:solidFill>
                <a:effectLst/>
                <a:latin typeface="Public Sans" panose="020B0604020202020204" charset="-70"/>
              </a:rPr>
              <a:t>Informatīvie semināri </a:t>
            </a:r>
            <a:r>
              <a:rPr lang="lv-LV" sz="1800" b="0" i="0" u="none" strike="noStrike" dirty="0">
                <a:solidFill>
                  <a:srgbClr val="000000"/>
                </a:solidFill>
                <a:effectLst/>
                <a:latin typeface="Public Sans" panose="020B0604020202020204" charset="-70"/>
              </a:rPr>
              <a:t>pašvaldību PI koordinatoriem, izglītotājiem un NVO pārstāvjiem par aktualitatēm (2 klātienē un 2 zoom);</a:t>
            </a:r>
          </a:p>
          <a:p>
            <a:pPr algn="just" rtl="0" fontAlgn="base">
              <a:spcBef>
                <a:spcPts val="1535"/>
              </a:spcBef>
              <a:spcAft>
                <a:spcPts val="0"/>
              </a:spcAft>
              <a:buFont typeface="Arial" panose="020B0604020202020204" pitchFamily="34" charset="0"/>
              <a:buChar char="•"/>
            </a:pPr>
            <a:r>
              <a:rPr lang="lv-LV" sz="1800" b="1" i="0" u="none" strike="noStrike" dirty="0">
                <a:solidFill>
                  <a:srgbClr val="000000"/>
                </a:solidFill>
                <a:effectLst/>
                <a:latin typeface="Public Sans" panose="020B0604020202020204" charset="-70"/>
              </a:rPr>
              <a:t>Darba grupas tikšanās</a:t>
            </a:r>
            <a:r>
              <a:rPr lang="lv-LV" sz="1800" b="0" i="0" u="none" strike="noStrike" dirty="0">
                <a:solidFill>
                  <a:srgbClr val="000000"/>
                </a:solidFill>
                <a:effectLst/>
                <a:latin typeface="Public Sans" panose="020B0604020202020204" charset="-70"/>
              </a:rPr>
              <a:t> </a:t>
            </a:r>
            <a:r>
              <a:rPr lang="lv-LV" sz="1800" b="1" i="0" u="none" strike="noStrike" dirty="0">
                <a:solidFill>
                  <a:srgbClr val="000000"/>
                </a:solidFill>
                <a:effectLst/>
                <a:latin typeface="Public Sans" panose="020B0604020202020204" charset="-70"/>
              </a:rPr>
              <a:t>projektu pieteikumu sagatavošanai</a:t>
            </a:r>
            <a:r>
              <a:rPr lang="lv-LV" sz="1800" b="0" i="0" u="none" strike="noStrike" dirty="0">
                <a:solidFill>
                  <a:srgbClr val="000000"/>
                </a:solidFill>
                <a:effectLst/>
                <a:latin typeface="Public Sans" panose="020B0604020202020204" charset="-70"/>
              </a:rPr>
              <a:t>, Erasmus akreditācijas konsorcija pieaugušo izglītībā pieteikuma izstrādei (1 klātienes, 2 zoom);</a:t>
            </a:r>
          </a:p>
          <a:p>
            <a:pPr algn="just" rtl="0" fontAlgn="base">
              <a:spcBef>
                <a:spcPts val="1535"/>
              </a:spcBef>
              <a:spcAft>
                <a:spcPts val="0"/>
              </a:spcAft>
              <a:buFont typeface="Arial" panose="020B0604020202020204" pitchFamily="34" charset="0"/>
              <a:buChar char="•"/>
            </a:pPr>
            <a:r>
              <a:rPr lang="lv-LV" sz="1800" b="0" i="0" u="none" strike="noStrike" dirty="0">
                <a:solidFill>
                  <a:srgbClr val="000000"/>
                </a:solidFill>
                <a:effectLst/>
                <a:latin typeface="Public Sans" panose="020B0604020202020204" charset="-70"/>
              </a:rPr>
              <a:t>Dalība citu organizāciju/institūciju organizētajos pasākumos (darba grupas, prezentācijas, diskusiju vadīšana, viedokļa paušana, u.c.);</a:t>
            </a:r>
          </a:p>
          <a:p>
            <a:pPr algn="just" rtl="0" fontAlgn="base">
              <a:spcBef>
                <a:spcPts val="1535"/>
              </a:spcBef>
              <a:spcAft>
                <a:spcPts val="0"/>
              </a:spcAft>
              <a:buFont typeface="Arial" panose="020B0604020202020204" pitchFamily="34" charset="0"/>
              <a:buChar char="•"/>
            </a:pPr>
            <a:r>
              <a:rPr lang="lv-LV" sz="1800" b="1" i="0" u="none" strike="noStrike" dirty="0">
                <a:solidFill>
                  <a:srgbClr val="000000"/>
                </a:solidFill>
                <a:effectLst/>
                <a:latin typeface="Public Sans" panose="020B0604020202020204" charset="-70"/>
              </a:rPr>
              <a:t>Pašvaldību PI koordinatoru, izglītotāju, NVO </a:t>
            </a:r>
            <a:r>
              <a:rPr lang="lv-LV" sz="1800" b="0" i="0" u="none" strike="noStrike" dirty="0">
                <a:solidFill>
                  <a:srgbClr val="000000"/>
                </a:solidFill>
                <a:effectLst/>
                <a:latin typeface="Public Sans" panose="020B0604020202020204" charset="-70"/>
              </a:rPr>
              <a:t>u.c. pārstāvju PI </a:t>
            </a:r>
            <a:r>
              <a:rPr lang="lv-LV" sz="1800" b="1" i="0" u="none" strike="noStrike" dirty="0">
                <a:solidFill>
                  <a:srgbClr val="000000"/>
                </a:solidFill>
                <a:effectLst/>
                <a:latin typeface="Public Sans" panose="020B0604020202020204" charset="-70"/>
              </a:rPr>
              <a:t>atbalstīšana</a:t>
            </a:r>
            <a:r>
              <a:rPr lang="lv-LV" sz="1800" b="0" i="0" u="none" strike="noStrike" dirty="0">
                <a:solidFill>
                  <a:srgbClr val="000000"/>
                </a:solidFill>
                <a:effectLst/>
                <a:latin typeface="Public Sans" panose="020B0604020202020204" charset="-70"/>
              </a:rPr>
              <a:t>, </a:t>
            </a:r>
            <a:r>
              <a:rPr lang="lv-LV" sz="1800" b="1" i="0" u="none" strike="noStrike" dirty="0">
                <a:solidFill>
                  <a:srgbClr val="000000"/>
                </a:solidFill>
                <a:effectLst/>
                <a:latin typeface="Public Sans" panose="020B0604020202020204" charset="-70"/>
              </a:rPr>
              <a:t>konsultēšana</a:t>
            </a:r>
            <a:r>
              <a:rPr lang="lv-LV" sz="1800" b="0" i="0" u="none" strike="noStrike" dirty="0">
                <a:solidFill>
                  <a:srgbClr val="000000"/>
                </a:solidFill>
                <a:effectLst/>
                <a:latin typeface="Public Sans" panose="020B0604020202020204" charset="-70"/>
              </a:rPr>
              <a:t> Erasmus projektu sagatavošanā (3 konsultāc. Pašvaldību speciālistiem, 4 konsultāc NVO pārstāvjiem);</a:t>
            </a:r>
          </a:p>
          <a:p>
            <a:pPr algn="just" rtl="0" fontAlgn="base">
              <a:spcBef>
                <a:spcPts val="1535"/>
              </a:spcBef>
              <a:spcAft>
                <a:spcPts val="0"/>
              </a:spcAft>
              <a:buFont typeface="Arial" panose="020B0604020202020204" pitchFamily="34" charset="0"/>
              <a:buChar char="•"/>
            </a:pPr>
            <a:r>
              <a:rPr lang="lv-LV" sz="1800" b="1" i="0" u="none" strike="noStrike" dirty="0">
                <a:solidFill>
                  <a:srgbClr val="000000"/>
                </a:solidFill>
                <a:effectLst/>
                <a:latin typeface="Public Sans" panose="020B0604020202020204" charset="-70"/>
              </a:rPr>
              <a:t>ERASMUS+ programmas mobilitātes projekta </a:t>
            </a:r>
            <a:r>
              <a:rPr lang="lv-LV" sz="1800" b="0" i="0" u="none" strike="noStrike" dirty="0">
                <a:solidFill>
                  <a:srgbClr val="000000"/>
                </a:solidFill>
                <a:effectLst/>
                <a:latin typeface="Public Sans" panose="020B0604020202020204" charset="-70"/>
              </a:rPr>
              <a:t>(KA1) “Koučings nākotnes sadarbībai” </a:t>
            </a:r>
            <a:r>
              <a:rPr lang="lv-LV" sz="1800" b="1" i="0" u="none" strike="noStrike" dirty="0">
                <a:solidFill>
                  <a:srgbClr val="000000"/>
                </a:solidFill>
                <a:effectLst/>
                <a:latin typeface="Public Sans" panose="020B0604020202020204" charset="-70"/>
              </a:rPr>
              <a:t>īstenošana</a:t>
            </a:r>
            <a:r>
              <a:rPr lang="lv-LV" sz="1800" b="0" i="0" u="none" strike="noStrike" dirty="0">
                <a:solidFill>
                  <a:srgbClr val="000000"/>
                </a:solidFill>
                <a:effectLst/>
                <a:latin typeface="Public Sans" panose="020B0604020202020204" charset="-70"/>
              </a:rPr>
              <a:t> (2.,3.,4.cet.), projekta rezultātu izplatīšana;</a:t>
            </a:r>
          </a:p>
          <a:p>
            <a:pPr algn="just" rtl="0" fontAlgn="base">
              <a:spcBef>
                <a:spcPts val="1535"/>
              </a:spcBef>
              <a:spcAft>
                <a:spcPts val="0"/>
              </a:spcAft>
              <a:buFont typeface="Arial" panose="020B0604020202020204" pitchFamily="34" charset="0"/>
              <a:buChar char="•"/>
            </a:pPr>
            <a:r>
              <a:rPr lang="lv-LV" sz="1800" b="0" i="0" u="none" strike="noStrike" dirty="0">
                <a:solidFill>
                  <a:srgbClr val="000000"/>
                </a:solidFill>
                <a:effectLst/>
                <a:latin typeface="Public Sans" panose="020B0604020202020204" charset="-70"/>
              </a:rPr>
              <a:t>Aktīva dalība Erasmus+ kopienā (Erasmus+ KA1 projekta īstenošana, darba ēnošanas vizītes uzņemšana Tenerifes pieaugušo izglītības centra direktores uzņemšana Liepājā, Ventspilī un Tukumā; dalība TCA pasākumā Korfu, Grieķijā par Erasmus akreditāciju PI);</a:t>
            </a:r>
          </a:p>
          <a:p>
            <a:pPr algn="just" rtl="0" fontAlgn="base">
              <a:spcBef>
                <a:spcPts val="1535"/>
              </a:spcBef>
              <a:spcAft>
                <a:spcPts val="0"/>
              </a:spcAft>
              <a:buFont typeface="Arial" panose="020B0604020202020204" pitchFamily="34" charset="0"/>
              <a:buChar char="•"/>
            </a:pPr>
            <a:r>
              <a:rPr lang="lv-LV" sz="1800" b="0" i="0" u="none" strike="noStrike" dirty="0">
                <a:solidFill>
                  <a:srgbClr val="000000"/>
                </a:solidFill>
                <a:effectLst/>
                <a:latin typeface="Public Sans" panose="020B0604020202020204" charset="-70"/>
              </a:rPr>
              <a:t>Interreg CB projekta “Tour4Youth” īstenošanas uzsākšana (3., 4. cet.);</a:t>
            </a:r>
          </a:p>
          <a:p>
            <a:pPr marR="141605" algn="just" rtl="0" fontAlgn="base">
              <a:spcBef>
                <a:spcPts val="1005"/>
              </a:spcBef>
              <a:spcAft>
                <a:spcPts val="0"/>
              </a:spcAft>
              <a:buFont typeface="Arial" panose="020B0604020202020204" pitchFamily="34" charset="0"/>
              <a:buChar char="•"/>
            </a:pPr>
            <a:r>
              <a:rPr lang="lv-LV" sz="1800" b="0" i="0" u="none" strike="noStrike" dirty="0">
                <a:solidFill>
                  <a:srgbClr val="000000"/>
                </a:solidFill>
                <a:effectLst/>
                <a:latin typeface="Public Sans" panose="020B0604020202020204" charset="-70"/>
              </a:rPr>
              <a:t>Aktualitāšu un jaunumu, ieteikumu un noderīgu resursu apkopojums PI koordinatoriem, izglītotājiem, NVO u.c. PI iesaistītajiem</a:t>
            </a:r>
          </a:p>
          <a:p>
            <a:pPr algn="just"/>
            <a:endParaRPr lang="en-US" sz="1800" dirty="0">
              <a:latin typeface="Public Sans" panose="020B0604020202020204" charset="-70"/>
            </a:endParaRPr>
          </a:p>
        </p:txBody>
      </p:sp>
      <p:sp>
        <p:nvSpPr>
          <p:cNvPr id="4" name="Taisnstūris 3">
            <a:extLst>
              <a:ext uri="{FF2B5EF4-FFF2-40B4-BE49-F238E27FC236}">
                <a16:creationId xmlns:a16="http://schemas.microsoft.com/office/drawing/2014/main" id="{BFA6B667-BE7E-107E-41BA-3DF2C94AA756}"/>
              </a:ext>
            </a:extLst>
          </p:cNvPr>
          <p:cNvSpPr/>
          <p:nvPr/>
        </p:nvSpPr>
        <p:spPr>
          <a:xfrm>
            <a:off x="0" y="0"/>
            <a:ext cx="1508490" cy="10287000"/>
          </a:xfrm>
          <a:prstGeom prst="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9" name="Vienādsānu trīsstūris 8">
            <a:extLst>
              <a:ext uri="{FF2B5EF4-FFF2-40B4-BE49-F238E27FC236}">
                <a16:creationId xmlns:a16="http://schemas.microsoft.com/office/drawing/2014/main" id="{FEE068EE-8DB9-4497-0C10-01C9FBC005B7}"/>
              </a:ext>
            </a:extLst>
          </p:cNvPr>
          <p:cNvSpPr/>
          <p:nvPr/>
        </p:nvSpPr>
        <p:spPr>
          <a:xfrm rot="5400000">
            <a:off x="589896" y="1887523"/>
            <a:ext cx="2642532" cy="805343"/>
          </a:xfrm>
          <a:prstGeom prst="triangle">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10" name="TextBox 9">
            <a:extLst>
              <a:ext uri="{FF2B5EF4-FFF2-40B4-BE49-F238E27FC236}">
                <a16:creationId xmlns:a16="http://schemas.microsoft.com/office/drawing/2014/main" id="{0CA6A52C-7A2B-D59B-99BA-811475D18CE3}"/>
              </a:ext>
            </a:extLst>
          </p:cNvPr>
          <p:cNvSpPr txBox="1"/>
          <p:nvPr/>
        </p:nvSpPr>
        <p:spPr>
          <a:xfrm rot="16200000">
            <a:off x="-3140773" y="4374167"/>
            <a:ext cx="7839839" cy="553998"/>
          </a:xfrm>
          <a:prstGeom prst="rect">
            <a:avLst/>
          </a:prstGeom>
          <a:noFill/>
        </p:spPr>
        <p:txBody>
          <a:bodyPr wrap="square" rtlCol="0">
            <a:spAutoFit/>
          </a:bodyPr>
          <a:lstStyle/>
          <a:p>
            <a:r>
              <a:rPr lang="lv-LV" sz="3000" b="1" dirty="0">
                <a:solidFill>
                  <a:schemeClr val="bg1"/>
                </a:solidFill>
              </a:rPr>
              <a:t>PIEAUGUŠO IZGLĪTĪBAS VEICINĀŠANA REĢIONĀ</a:t>
            </a:r>
          </a:p>
        </p:txBody>
      </p:sp>
      <p:pic>
        <p:nvPicPr>
          <p:cNvPr id="11" name="Attēls 10">
            <a:extLst>
              <a:ext uri="{FF2B5EF4-FFF2-40B4-BE49-F238E27FC236}">
                <a16:creationId xmlns:a16="http://schemas.microsoft.com/office/drawing/2014/main" id="{5A5C4048-1934-C921-D8DE-B494E7AF1E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36949" y="9212536"/>
            <a:ext cx="1363410" cy="433014"/>
          </a:xfrm>
          <a:prstGeom prst="rect">
            <a:avLst/>
          </a:prstGeom>
        </p:spPr>
      </p:pic>
      <p:sp>
        <p:nvSpPr>
          <p:cNvPr id="12" name="Text Placeholder 11">
            <a:extLst>
              <a:ext uri="{FF2B5EF4-FFF2-40B4-BE49-F238E27FC236}">
                <a16:creationId xmlns:a16="http://schemas.microsoft.com/office/drawing/2014/main" id="{E48D03CF-D0B8-67D2-E247-80501A8B3DC8}"/>
              </a:ext>
            </a:extLst>
          </p:cNvPr>
          <p:cNvSpPr txBox="1">
            <a:spLocks/>
          </p:cNvSpPr>
          <p:nvPr/>
        </p:nvSpPr>
        <p:spPr>
          <a:xfrm>
            <a:off x="1911162" y="496840"/>
            <a:ext cx="7249957" cy="643922"/>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lv-LV" sz="2000" b="1" dirty="0"/>
              <a:t>2023</a:t>
            </a:r>
            <a:endParaRPr lang="en-US" sz="2000" b="1"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3563600" y="7602855"/>
            <a:ext cx="4080415" cy="1609214"/>
          </a:xfrm>
          <a:custGeom>
            <a:avLst/>
            <a:gdLst/>
            <a:ahLst/>
            <a:cxnLst/>
            <a:rect l="l" t="t" r="r" b="b"/>
            <a:pathLst>
              <a:path w="4080415" h="1609214">
                <a:moveTo>
                  <a:pt x="0" y="0"/>
                </a:moveTo>
                <a:lnTo>
                  <a:pt x="4080415" y="0"/>
                </a:lnTo>
                <a:lnTo>
                  <a:pt x="4080415" y="1609213"/>
                </a:lnTo>
                <a:lnTo>
                  <a:pt x="0" y="1609213"/>
                </a:lnTo>
                <a:lnTo>
                  <a:pt x="0" y="0"/>
                </a:lnTo>
                <a:close/>
              </a:path>
            </a:pathLst>
          </a:custGeom>
          <a:blipFill>
            <a:blip r:embed="rId2"/>
            <a:stretch>
              <a:fillRect/>
            </a:stretch>
          </a:blipFill>
        </p:spPr>
        <p:txBody>
          <a:bodyPr/>
          <a:lstStyle/>
          <a:p>
            <a:endParaRPr lang="lv-LV"/>
          </a:p>
        </p:txBody>
      </p:sp>
      <p:sp>
        <p:nvSpPr>
          <p:cNvPr id="4" name="TextBox 4"/>
          <p:cNvSpPr txBox="1"/>
          <p:nvPr/>
        </p:nvSpPr>
        <p:spPr>
          <a:xfrm>
            <a:off x="3657600" y="1703107"/>
            <a:ext cx="16408332" cy="1962076"/>
          </a:xfrm>
          <a:prstGeom prst="rect">
            <a:avLst/>
          </a:prstGeom>
        </p:spPr>
        <p:txBody>
          <a:bodyPr lIns="0" tIns="0" rIns="0" bIns="0" rtlCol="0" anchor="t">
            <a:spAutoFit/>
          </a:bodyPr>
          <a:lstStyle/>
          <a:p>
            <a:pPr>
              <a:lnSpc>
                <a:spcPts val="15250"/>
              </a:lnSpc>
            </a:pPr>
            <a:r>
              <a:rPr lang="en-US" sz="16758" spc="83" dirty="0" err="1">
                <a:solidFill>
                  <a:schemeClr val="accent1">
                    <a:lumMod val="50000"/>
                  </a:schemeClr>
                </a:solidFill>
                <a:latin typeface="Playfair Display"/>
              </a:rPr>
              <a:t>Paldies</a:t>
            </a:r>
            <a:r>
              <a:rPr lang="en-US" sz="16758" spc="83" dirty="0">
                <a:solidFill>
                  <a:schemeClr val="accent1">
                    <a:lumMod val="50000"/>
                  </a:schemeClr>
                </a:solidFill>
                <a:latin typeface="Playfair Display"/>
              </a:rPr>
              <a:t>!</a:t>
            </a:r>
          </a:p>
        </p:txBody>
      </p:sp>
      <p:sp>
        <p:nvSpPr>
          <p:cNvPr id="5" name="TextBox 5"/>
          <p:cNvSpPr txBox="1"/>
          <p:nvPr/>
        </p:nvSpPr>
        <p:spPr>
          <a:xfrm>
            <a:off x="2895600" y="7602855"/>
            <a:ext cx="7862435" cy="1741170"/>
          </a:xfrm>
          <a:prstGeom prst="rect">
            <a:avLst/>
          </a:prstGeom>
        </p:spPr>
        <p:txBody>
          <a:bodyPr lIns="0" tIns="0" rIns="0" bIns="0" rtlCol="0" anchor="t">
            <a:spAutoFit/>
          </a:bodyPr>
          <a:lstStyle/>
          <a:p>
            <a:pPr>
              <a:lnSpc>
                <a:spcPts val="3450"/>
              </a:lnSpc>
            </a:pPr>
            <a:r>
              <a:rPr lang="en-US" sz="2300" dirty="0">
                <a:solidFill>
                  <a:srgbClr val="2B2C30"/>
                </a:solidFill>
                <a:latin typeface="Public Sans"/>
              </a:rPr>
              <a:t>KPR </a:t>
            </a:r>
            <a:r>
              <a:rPr lang="en-US" sz="2300" dirty="0" err="1">
                <a:solidFill>
                  <a:srgbClr val="2B2C30"/>
                </a:solidFill>
                <a:latin typeface="Public Sans"/>
              </a:rPr>
              <a:t>Administrācija</a:t>
            </a:r>
            <a:endParaRPr lang="en-US" sz="2300" dirty="0">
              <a:solidFill>
                <a:srgbClr val="2B2C30"/>
              </a:solidFill>
              <a:latin typeface="Public Sans"/>
            </a:endParaRPr>
          </a:p>
          <a:p>
            <a:pPr>
              <a:lnSpc>
                <a:spcPts val="3450"/>
              </a:lnSpc>
            </a:pPr>
            <a:r>
              <a:rPr lang="en-US" sz="2300" dirty="0">
                <a:solidFill>
                  <a:srgbClr val="2B2C30"/>
                </a:solidFill>
                <a:latin typeface="Public Sans"/>
              </a:rPr>
              <a:t> </a:t>
            </a:r>
            <a:r>
              <a:rPr lang="en-US" sz="2300" dirty="0" err="1">
                <a:solidFill>
                  <a:srgbClr val="2B2C30"/>
                </a:solidFill>
                <a:latin typeface="Public Sans"/>
              </a:rPr>
              <a:t>Valguma</a:t>
            </a:r>
            <a:r>
              <a:rPr lang="en-US" sz="2300" dirty="0">
                <a:solidFill>
                  <a:srgbClr val="2B2C30"/>
                </a:solidFill>
                <a:latin typeface="Public Sans"/>
              </a:rPr>
              <a:t> </a:t>
            </a:r>
            <a:r>
              <a:rPr lang="en-US" sz="2300" dirty="0" err="1">
                <a:solidFill>
                  <a:srgbClr val="2B2C30"/>
                </a:solidFill>
                <a:latin typeface="Public Sans"/>
              </a:rPr>
              <a:t>iela</a:t>
            </a:r>
            <a:r>
              <a:rPr lang="en-US" sz="2300" dirty="0">
                <a:solidFill>
                  <a:srgbClr val="2B2C30"/>
                </a:solidFill>
                <a:latin typeface="Public Sans"/>
              </a:rPr>
              <a:t> 4a, </a:t>
            </a:r>
            <a:r>
              <a:rPr lang="en-US" sz="2300" dirty="0" err="1">
                <a:solidFill>
                  <a:srgbClr val="2B2C30"/>
                </a:solidFill>
                <a:latin typeface="Public Sans"/>
              </a:rPr>
              <a:t>Rīga</a:t>
            </a:r>
            <a:endParaRPr lang="en-US" sz="2300" dirty="0">
              <a:solidFill>
                <a:srgbClr val="2B2C30"/>
              </a:solidFill>
              <a:latin typeface="Public Sans"/>
            </a:endParaRPr>
          </a:p>
          <a:p>
            <a:pPr>
              <a:lnSpc>
                <a:spcPts val="3450"/>
              </a:lnSpc>
            </a:pPr>
            <a:r>
              <a:rPr lang="en-US" sz="2300" dirty="0">
                <a:solidFill>
                  <a:srgbClr val="2B2C30"/>
                </a:solidFill>
                <a:latin typeface="Public Sans"/>
              </a:rPr>
              <a:t> </a:t>
            </a:r>
            <a:r>
              <a:rPr lang="en-US" sz="2300" dirty="0" err="1">
                <a:solidFill>
                  <a:srgbClr val="2B2C30"/>
                </a:solidFill>
                <a:latin typeface="Public Sans"/>
              </a:rPr>
              <a:t>Tālr</a:t>
            </a:r>
            <a:r>
              <a:rPr lang="en-US" sz="2300" dirty="0">
                <a:solidFill>
                  <a:srgbClr val="2B2C30"/>
                </a:solidFill>
                <a:latin typeface="Public Sans"/>
              </a:rPr>
              <a:t>. 67331492</a:t>
            </a:r>
          </a:p>
          <a:p>
            <a:pPr>
              <a:lnSpc>
                <a:spcPts val="3450"/>
              </a:lnSpc>
            </a:pPr>
            <a:endParaRPr lang="en-US" sz="2300" dirty="0">
              <a:solidFill>
                <a:srgbClr val="2B2C30"/>
              </a:solidFill>
              <a:latin typeface="Public Sans"/>
            </a:endParaRPr>
          </a:p>
        </p:txBody>
      </p:sp>
      <p:sp>
        <p:nvSpPr>
          <p:cNvPr id="6" name="Taisnstūris 5">
            <a:extLst>
              <a:ext uri="{FF2B5EF4-FFF2-40B4-BE49-F238E27FC236}">
                <a16:creationId xmlns:a16="http://schemas.microsoft.com/office/drawing/2014/main" id="{59474519-B2CB-8AE9-53E4-3FAF4ABDF15D}"/>
              </a:ext>
            </a:extLst>
          </p:cNvPr>
          <p:cNvSpPr/>
          <p:nvPr/>
        </p:nvSpPr>
        <p:spPr>
          <a:xfrm>
            <a:off x="1004777" y="0"/>
            <a:ext cx="1295588" cy="10287000"/>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7" name="Vienādsānu trīsstūris 6">
            <a:extLst>
              <a:ext uri="{FF2B5EF4-FFF2-40B4-BE49-F238E27FC236}">
                <a16:creationId xmlns:a16="http://schemas.microsoft.com/office/drawing/2014/main" id="{D075BAA5-58A1-E497-EF8D-E732045399CD}"/>
              </a:ext>
            </a:extLst>
          </p:cNvPr>
          <p:cNvSpPr/>
          <p:nvPr/>
        </p:nvSpPr>
        <p:spPr>
          <a:xfrm rot="5400000">
            <a:off x="1381770" y="1887523"/>
            <a:ext cx="2642532" cy="805343"/>
          </a:xfrm>
          <a:prstGeom prst="triangle">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8" name="Taisnstūris 7">
            <a:extLst>
              <a:ext uri="{FF2B5EF4-FFF2-40B4-BE49-F238E27FC236}">
                <a16:creationId xmlns:a16="http://schemas.microsoft.com/office/drawing/2014/main" id="{19A81C5B-CE0B-F4E5-7B1D-D582D7A08575}"/>
              </a:ext>
            </a:extLst>
          </p:cNvPr>
          <p:cNvSpPr/>
          <p:nvPr/>
        </p:nvSpPr>
        <p:spPr>
          <a:xfrm>
            <a:off x="1217096" y="0"/>
            <a:ext cx="805998" cy="1028700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9" name="Vienādsānu trīsstūris 8">
            <a:extLst>
              <a:ext uri="{FF2B5EF4-FFF2-40B4-BE49-F238E27FC236}">
                <a16:creationId xmlns:a16="http://schemas.microsoft.com/office/drawing/2014/main" id="{6F4AA916-7874-B376-E4E4-75B3F6BD73FE}"/>
              </a:ext>
            </a:extLst>
          </p:cNvPr>
          <p:cNvSpPr/>
          <p:nvPr/>
        </p:nvSpPr>
        <p:spPr>
          <a:xfrm rot="5400000">
            <a:off x="828645" y="1887523"/>
            <a:ext cx="2642532" cy="805343"/>
          </a:xfrm>
          <a:prstGeom prst="triangle">
            <a:avLst/>
          </a:prstGeom>
          <a:solidFill>
            <a:schemeClr val="accent1">
              <a:lumMod val="7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10" name="Taisnstūris 9">
            <a:extLst>
              <a:ext uri="{FF2B5EF4-FFF2-40B4-BE49-F238E27FC236}">
                <a16:creationId xmlns:a16="http://schemas.microsoft.com/office/drawing/2014/main" id="{2302337C-C848-E335-B9A4-290AAA1A5593}"/>
              </a:ext>
            </a:extLst>
          </p:cNvPr>
          <p:cNvSpPr/>
          <p:nvPr/>
        </p:nvSpPr>
        <p:spPr>
          <a:xfrm>
            <a:off x="-21262" y="0"/>
            <a:ext cx="1529753" cy="10287000"/>
          </a:xfrm>
          <a:prstGeom prst="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11" name="Vienādsānu trīsstūris 10">
            <a:extLst>
              <a:ext uri="{FF2B5EF4-FFF2-40B4-BE49-F238E27FC236}">
                <a16:creationId xmlns:a16="http://schemas.microsoft.com/office/drawing/2014/main" id="{2062D0E9-2D40-9F11-BC32-1DABEF552373}"/>
              </a:ext>
            </a:extLst>
          </p:cNvPr>
          <p:cNvSpPr/>
          <p:nvPr/>
        </p:nvSpPr>
        <p:spPr>
          <a:xfrm rot="5400000">
            <a:off x="589896" y="1887523"/>
            <a:ext cx="2642532" cy="805343"/>
          </a:xfrm>
          <a:prstGeom prst="triangle">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13" name="Taisnstūris 12">
            <a:extLst>
              <a:ext uri="{FF2B5EF4-FFF2-40B4-BE49-F238E27FC236}">
                <a16:creationId xmlns:a16="http://schemas.microsoft.com/office/drawing/2014/main" id="{C72715DC-033E-5DA1-1247-3BBC296B72F2}"/>
              </a:ext>
            </a:extLst>
          </p:cNvPr>
          <p:cNvSpPr/>
          <p:nvPr/>
        </p:nvSpPr>
        <p:spPr>
          <a:xfrm>
            <a:off x="1004777" y="0"/>
            <a:ext cx="1295588" cy="10287000"/>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14" name="Vienādsānu trīsstūris 13">
            <a:extLst>
              <a:ext uri="{FF2B5EF4-FFF2-40B4-BE49-F238E27FC236}">
                <a16:creationId xmlns:a16="http://schemas.microsoft.com/office/drawing/2014/main" id="{FED5AAD3-29A7-85BE-01DF-F6A1DE94890C}"/>
              </a:ext>
            </a:extLst>
          </p:cNvPr>
          <p:cNvSpPr/>
          <p:nvPr/>
        </p:nvSpPr>
        <p:spPr>
          <a:xfrm rot="5400000">
            <a:off x="1381770" y="1887523"/>
            <a:ext cx="2642532" cy="805343"/>
          </a:xfrm>
          <a:prstGeom prst="triangle">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15" name="Taisnstūris 14">
            <a:extLst>
              <a:ext uri="{FF2B5EF4-FFF2-40B4-BE49-F238E27FC236}">
                <a16:creationId xmlns:a16="http://schemas.microsoft.com/office/drawing/2014/main" id="{54C2100C-234A-5737-A62D-133C042AE651}"/>
              </a:ext>
            </a:extLst>
          </p:cNvPr>
          <p:cNvSpPr/>
          <p:nvPr/>
        </p:nvSpPr>
        <p:spPr>
          <a:xfrm>
            <a:off x="1217096" y="0"/>
            <a:ext cx="805998" cy="1028700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16" name="Vienādsānu trīsstūris 15">
            <a:extLst>
              <a:ext uri="{FF2B5EF4-FFF2-40B4-BE49-F238E27FC236}">
                <a16:creationId xmlns:a16="http://schemas.microsoft.com/office/drawing/2014/main" id="{9AF9DE52-4ED4-C00C-B09C-57AFA847BEB8}"/>
              </a:ext>
            </a:extLst>
          </p:cNvPr>
          <p:cNvSpPr/>
          <p:nvPr/>
        </p:nvSpPr>
        <p:spPr>
          <a:xfrm rot="5400000">
            <a:off x="1104500" y="1887523"/>
            <a:ext cx="2642532" cy="805343"/>
          </a:xfrm>
          <a:prstGeom prst="triangle">
            <a:avLst/>
          </a:prstGeom>
          <a:solidFill>
            <a:schemeClr val="accent1">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17" name="Taisnstūris 16">
            <a:extLst>
              <a:ext uri="{FF2B5EF4-FFF2-40B4-BE49-F238E27FC236}">
                <a16:creationId xmlns:a16="http://schemas.microsoft.com/office/drawing/2014/main" id="{EAC24116-722F-6225-9525-72C4901C8233}"/>
              </a:ext>
            </a:extLst>
          </p:cNvPr>
          <p:cNvSpPr/>
          <p:nvPr/>
        </p:nvSpPr>
        <p:spPr>
          <a:xfrm>
            <a:off x="784082" y="0"/>
            <a:ext cx="963158" cy="10287000"/>
          </a:xfrm>
          <a:prstGeom prst="rect">
            <a:avLst/>
          </a:prstGeom>
          <a:solidFill>
            <a:schemeClr val="accent1">
              <a:lumMod val="7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18" name="Vienādsānu trīsstūris 17">
            <a:extLst>
              <a:ext uri="{FF2B5EF4-FFF2-40B4-BE49-F238E27FC236}">
                <a16:creationId xmlns:a16="http://schemas.microsoft.com/office/drawing/2014/main" id="{B5DC2CE3-3C67-9026-D9D5-2C0B8CA0E00C}"/>
              </a:ext>
            </a:extLst>
          </p:cNvPr>
          <p:cNvSpPr/>
          <p:nvPr/>
        </p:nvSpPr>
        <p:spPr>
          <a:xfrm rot="5400000">
            <a:off x="828645" y="1887523"/>
            <a:ext cx="2642532" cy="805343"/>
          </a:xfrm>
          <a:prstGeom prst="triangle">
            <a:avLst/>
          </a:prstGeom>
          <a:solidFill>
            <a:schemeClr val="accent1">
              <a:lumMod val="7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19" name="Taisnstūris 18">
            <a:extLst>
              <a:ext uri="{FF2B5EF4-FFF2-40B4-BE49-F238E27FC236}">
                <a16:creationId xmlns:a16="http://schemas.microsoft.com/office/drawing/2014/main" id="{043F9FEC-27C2-B786-60B3-5ACDB802F5D0}"/>
              </a:ext>
            </a:extLst>
          </p:cNvPr>
          <p:cNvSpPr/>
          <p:nvPr/>
        </p:nvSpPr>
        <p:spPr>
          <a:xfrm>
            <a:off x="-21262" y="0"/>
            <a:ext cx="1529753" cy="10287000"/>
          </a:xfrm>
          <a:prstGeom prst="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7937532-32CD-8295-1B67-CF0B619C5D32}"/>
              </a:ext>
            </a:extLst>
          </p:cNvPr>
          <p:cNvSpPr>
            <a:spLocks noGrp="1"/>
          </p:cNvSpPr>
          <p:nvPr/>
        </p:nvSpPr>
        <p:spPr>
          <a:xfrm>
            <a:off x="2971800" y="1409700"/>
            <a:ext cx="6632679" cy="75818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buClr>
                <a:schemeClr val="dk1"/>
              </a:buClr>
              <a:buSzPts val="2000"/>
            </a:pPr>
            <a:r>
              <a:rPr lang="lv-LV" sz="2000" b="1" dirty="0">
                <a:solidFill>
                  <a:schemeClr val="dk1"/>
                </a:solidFill>
                <a:latin typeface="Public Sans" panose="020B0604020202020204" charset="-70"/>
                <a:cs typeface="Arial" panose="020B0604020202020204" pitchFamily="34" charset="0"/>
                <a:sym typeface="Calibri"/>
              </a:rPr>
              <a:t>Apkopoti ģeotelpiskie dati par KPR teritoriju no vairāku institūciju datubāzēm: </a:t>
            </a:r>
            <a:r>
              <a:rPr lang="lv-LV" sz="2000" dirty="0">
                <a:solidFill>
                  <a:schemeClr val="dk1"/>
                </a:solidFill>
                <a:latin typeface="Public Sans" panose="020B0604020202020204" charset="-70"/>
                <a:cs typeface="Arial" panose="020B0604020202020204" pitchFamily="34" charset="0"/>
                <a:sym typeface="Calibri"/>
              </a:rPr>
              <a:t>VARAM, VZD, TAPIS, VMD, DAP, LVM, LĢIA, LHEI, ZMNĪ, BIOR, NKMP, LVĢMC, ATD, LVC, LAD, </a:t>
            </a:r>
            <a:r>
              <a:rPr lang="lv-LV" sz="2000" dirty="0" err="1">
                <a:solidFill>
                  <a:schemeClr val="dk1"/>
                </a:solidFill>
                <a:latin typeface="Public Sans" panose="020B0604020202020204" charset="-70"/>
                <a:cs typeface="Arial" panose="020B0604020202020204" pitchFamily="34" charset="0"/>
                <a:sym typeface="Calibri"/>
              </a:rPr>
              <a:t>Copernicus</a:t>
            </a:r>
            <a:r>
              <a:rPr lang="lv-LV" sz="2000" dirty="0">
                <a:solidFill>
                  <a:schemeClr val="dk1"/>
                </a:solidFill>
                <a:latin typeface="Public Sans" panose="020B0604020202020204" charset="-70"/>
                <a:cs typeface="Arial" panose="020B0604020202020204" pitchFamily="34" charset="0"/>
                <a:sym typeface="Calibri"/>
              </a:rPr>
              <a:t>, KISC, VVD</a:t>
            </a:r>
          </a:p>
          <a:p>
            <a:pPr algn="just">
              <a:lnSpc>
                <a:spcPct val="150000"/>
              </a:lnSpc>
              <a:buClr>
                <a:schemeClr val="dk1"/>
              </a:buClr>
              <a:buSzPts val="2000"/>
            </a:pPr>
            <a:r>
              <a:rPr lang="lv-LV" sz="2000" dirty="0">
                <a:solidFill>
                  <a:schemeClr val="dk1"/>
                </a:solidFill>
                <a:latin typeface="Public Sans" panose="020B0604020202020204" charset="-70"/>
                <a:cs typeface="Arial" panose="020B0604020202020204" pitchFamily="34" charset="0"/>
                <a:sym typeface="Calibri"/>
              </a:rPr>
              <a:t>Projekta </a:t>
            </a:r>
            <a:r>
              <a:rPr lang="lv-LV" sz="2000" b="1" dirty="0" err="1">
                <a:solidFill>
                  <a:schemeClr val="dk1"/>
                </a:solidFill>
                <a:latin typeface="Public Sans" panose="020B0604020202020204" charset="-70"/>
                <a:cs typeface="Arial" panose="020B0604020202020204" pitchFamily="34" charset="0"/>
                <a:sym typeface="Calibri"/>
              </a:rPr>
              <a:t>Baltic</a:t>
            </a:r>
            <a:r>
              <a:rPr lang="lv-LV" sz="2000" b="1" dirty="0">
                <a:solidFill>
                  <a:schemeClr val="dk1"/>
                </a:solidFill>
                <a:latin typeface="Public Sans" panose="020B0604020202020204" charset="-70"/>
                <a:cs typeface="Arial" panose="020B0604020202020204" pitchFamily="34" charset="0"/>
                <a:sym typeface="Calibri"/>
              </a:rPr>
              <a:t> Sea2Land </a:t>
            </a:r>
            <a:r>
              <a:rPr lang="lv-LV" sz="2000" dirty="0">
                <a:solidFill>
                  <a:schemeClr val="dk1"/>
                </a:solidFill>
                <a:latin typeface="Public Sans" panose="020B0604020202020204" charset="-70"/>
                <a:cs typeface="Arial" panose="020B0604020202020204" pitchFamily="34" charset="0"/>
                <a:sym typeface="Calibri"/>
              </a:rPr>
              <a:t>ietvaros veikta pašvaldību un iedzīvotāju aptauja, iegūstot vērtīgus datus par Kurzemes piekrastes vērtībām un konfliktsituācijām piekrastē</a:t>
            </a:r>
          </a:p>
          <a:p>
            <a:pPr algn="just">
              <a:lnSpc>
                <a:spcPct val="150000"/>
              </a:lnSpc>
              <a:buClr>
                <a:schemeClr val="dk1"/>
              </a:buClr>
              <a:buSzPts val="2000"/>
            </a:pPr>
            <a:r>
              <a:rPr lang="lv-LV" sz="2000" dirty="0">
                <a:solidFill>
                  <a:schemeClr val="dk1"/>
                </a:solidFill>
                <a:latin typeface="Public Sans" panose="020B0604020202020204" charset="-70"/>
                <a:cs typeface="Arial" panose="020B0604020202020204" pitchFamily="34" charset="0"/>
                <a:sym typeface="Calibri"/>
              </a:rPr>
              <a:t>Plašākai sabiedrībai pieejama KPR veidota interaktīvā karte </a:t>
            </a:r>
            <a:r>
              <a:rPr lang="lv-LV" sz="2000" b="1" dirty="0">
                <a:solidFill>
                  <a:schemeClr val="dk1"/>
                </a:solidFill>
                <a:latin typeface="Public Sans" panose="020B0604020202020204" charset="-70"/>
                <a:cs typeface="Arial" panose="020B0604020202020204" pitchFamily="34" charset="0"/>
                <a:sym typeface="Calibri"/>
                <a:hlinkClick r:id="rId2"/>
              </a:rPr>
              <a:t>Tūrisms Kurzemē</a:t>
            </a:r>
            <a:r>
              <a:rPr lang="lv-LV" sz="2000" dirty="0">
                <a:solidFill>
                  <a:schemeClr val="dk1"/>
                </a:solidFill>
                <a:latin typeface="Public Sans" panose="020B0604020202020204" charset="-70"/>
                <a:cs typeface="Arial" panose="020B0604020202020204" pitchFamily="34" charset="0"/>
                <a:sym typeface="Calibri"/>
              </a:rPr>
              <a:t>, kuru plānots aktualizēt un papildināt 2024. gadā</a:t>
            </a:r>
          </a:p>
          <a:p>
            <a:pPr algn="just">
              <a:lnSpc>
                <a:spcPct val="150000"/>
              </a:lnSpc>
              <a:buClr>
                <a:schemeClr val="dk1"/>
              </a:buClr>
              <a:buSzPts val="2000"/>
            </a:pPr>
            <a:r>
              <a:rPr lang="lv-LV" sz="2000" dirty="0">
                <a:solidFill>
                  <a:schemeClr val="dk1"/>
                </a:solidFill>
                <a:latin typeface="Public Sans" panose="020B0604020202020204" charset="-70"/>
                <a:cs typeface="Arial" panose="020B0604020202020204" pitchFamily="34" charset="0"/>
                <a:sym typeface="Calibri"/>
              </a:rPr>
              <a:t>Izveidota </a:t>
            </a:r>
            <a:r>
              <a:rPr lang="lv-LV" sz="2000" b="1" dirty="0">
                <a:solidFill>
                  <a:schemeClr val="dk1"/>
                </a:solidFill>
                <a:latin typeface="Public Sans" panose="020B0604020202020204" charset="-70"/>
                <a:cs typeface="Arial" panose="020B0604020202020204" pitchFamily="34" charset="0"/>
                <a:sym typeface="Calibri"/>
              </a:rPr>
              <a:t>tiešsaistes kopiena</a:t>
            </a:r>
            <a:r>
              <a:rPr lang="lv-LV" sz="2000" dirty="0">
                <a:solidFill>
                  <a:schemeClr val="dk1"/>
                </a:solidFill>
                <a:latin typeface="Public Sans" panose="020B0604020202020204" charset="-70"/>
                <a:cs typeface="Arial" panose="020B0604020202020204" pitchFamily="34" charset="0"/>
                <a:sym typeface="Calibri"/>
              </a:rPr>
              <a:t>, kurā apvienoti visi kartogrāfi un ĢIS speciālisti no Kurzemes pašvaldībām. </a:t>
            </a:r>
            <a:r>
              <a:rPr lang="lv-LV" sz="2000" u="sng" dirty="0">
                <a:solidFill>
                  <a:schemeClr val="dk1"/>
                </a:solidFill>
                <a:latin typeface="Public Sans" panose="020B0604020202020204" charset="-70"/>
                <a:cs typeface="Arial" panose="020B0604020202020204" pitchFamily="34" charset="0"/>
                <a:sym typeface="Calibri"/>
              </a:rPr>
              <a:t>Kopienas mērķis</a:t>
            </a:r>
            <a:r>
              <a:rPr lang="lv-LV" sz="2000" dirty="0">
                <a:solidFill>
                  <a:schemeClr val="dk1"/>
                </a:solidFill>
                <a:latin typeface="Public Sans" panose="020B0604020202020204" charset="-70"/>
                <a:cs typeface="Arial" panose="020B0604020202020204" pitchFamily="34" charset="0"/>
                <a:sym typeface="Calibri"/>
              </a:rPr>
              <a:t>: pieredzes un informācijas apmaiņa, procesu </a:t>
            </a:r>
            <a:r>
              <a:rPr lang="lv-LV" sz="2000" dirty="0" err="1">
                <a:solidFill>
                  <a:schemeClr val="dk1"/>
                </a:solidFill>
                <a:latin typeface="Public Sans" panose="020B0604020202020204" charset="-70"/>
                <a:cs typeface="Arial" panose="020B0604020202020204" pitchFamily="34" charset="0"/>
                <a:sym typeface="Calibri"/>
              </a:rPr>
              <a:t>efektivizācija</a:t>
            </a:r>
            <a:endParaRPr lang="lv-LV" sz="2000" dirty="0">
              <a:latin typeface="Public Sans" panose="020B0604020202020204" charset="-70"/>
              <a:cs typeface="Arial" panose="020B0604020202020204" pitchFamily="34" charset="0"/>
            </a:endParaRPr>
          </a:p>
          <a:p>
            <a:pPr marL="0" indent="0">
              <a:lnSpc>
                <a:spcPct val="150000"/>
              </a:lnSpc>
              <a:buNone/>
            </a:pPr>
            <a:endParaRPr lang="en-US" sz="1300" dirty="0">
              <a:latin typeface="Public Sans" panose="020B0604020202020204" charset="-70"/>
            </a:endParaRPr>
          </a:p>
        </p:txBody>
      </p:sp>
      <p:pic>
        <p:nvPicPr>
          <p:cNvPr id="5" name="Attēls 4">
            <a:extLst>
              <a:ext uri="{FF2B5EF4-FFF2-40B4-BE49-F238E27FC236}">
                <a16:creationId xmlns:a16="http://schemas.microsoft.com/office/drawing/2014/main" id="{E0115491-39D2-AF7E-4295-88E49BCE10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0588" y="1700055"/>
            <a:ext cx="7057616" cy="7057616"/>
          </a:xfrm>
          <a:prstGeom prst="rect">
            <a:avLst/>
          </a:prstGeom>
        </p:spPr>
      </p:pic>
      <p:sp>
        <p:nvSpPr>
          <p:cNvPr id="6" name="Taisnstūris 5">
            <a:extLst>
              <a:ext uri="{FF2B5EF4-FFF2-40B4-BE49-F238E27FC236}">
                <a16:creationId xmlns:a16="http://schemas.microsoft.com/office/drawing/2014/main" id="{C517DBC0-D475-B610-5B60-C1034BDF7583}"/>
              </a:ext>
            </a:extLst>
          </p:cNvPr>
          <p:cNvSpPr/>
          <p:nvPr/>
        </p:nvSpPr>
        <p:spPr>
          <a:xfrm>
            <a:off x="-16750" y="0"/>
            <a:ext cx="1525241" cy="10287000"/>
          </a:xfrm>
          <a:prstGeom prst="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7" name="Vienādsānu trīsstūris 6">
            <a:extLst>
              <a:ext uri="{FF2B5EF4-FFF2-40B4-BE49-F238E27FC236}">
                <a16:creationId xmlns:a16="http://schemas.microsoft.com/office/drawing/2014/main" id="{EC154835-2932-E629-136F-1341900AE9BA}"/>
              </a:ext>
            </a:extLst>
          </p:cNvPr>
          <p:cNvSpPr/>
          <p:nvPr/>
        </p:nvSpPr>
        <p:spPr>
          <a:xfrm rot="5400000">
            <a:off x="589896" y="1887523"/>
            <a:ext cx="2642532" cy="805343"/>
          </a:xfrm>
          <a:prstGeom prst="triangle">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8" name="TextBox 7">
            <a:extLst>
              <a:ext uri="{FF2B5EF4-FFF2-40B4-BE49-F238E27FC236}">
                <a16:creationId xmlns:a16="http://schemas.microsoft.com/office/drawing/2014/main" id="{0647DBF6-DC2C-D345-38AA-98EF24FA69DC}"/>
              </a:ext>
            </a:extLst>
          </p:cNvPr>
          <p:cNvSpPr txBox="1"/>
          <p:nvPr/>
        </p:nvSpPr>
        <p:spPr>
          <a:xfrm rot="16200000">
            <a:off x="-3164972" y="3934651"/>
            <a:ext cx="8267757" cy="1046440"/>
          </a:xfrm>
          <a:prstGeom prst="rect">
            <a:avLst/>
          </a:prstGeom>
          <a:noFill/>
        </p:spPr>
        <p:txBody>
          <a:bodyPr wrap="square" rtlCol="0">
            <a:spAutoFit/>
          </a:bodyPr>
          <a:lstStyle/>
          <a:p>
            <a:r>
              <a:rPr lang="lv-LV" sz="3200" dirty="0">
                <a:solidFill>
                  <a:schemeClr val="bg1"/>
                </a:solidFill>
                <a:latin typeface="Public Sans Bold"/>
              </a:rPr>
              <a:t>DATU </a:t>
            </a:r>
            <a:r>
              <a:rPr lang="en-US" sz="3200" dirty="0">
                <a:solidFill>
                  <a:schemeClr val="bg1"/>
                </a:solidFill>
                <a:latin typeface="Public Sans Bold"/>
              </a:rPr>
              <a:t>JOM</a:t>
            </a:r>
            <a:r>
              <a:rPr lang="lv-LV" sz="3200" dirty="0">
                <a:solidFill>
                  <a:schemeClr val="bg1"/>
                </a:solidFill>
                <a:latin typeface="Public Sans Bold"/>
              </a:rPr>
              <a:t>Ā</a:t>
            </a:r>
            <a:r>
              <a:rPr lang="en-US" sz="3200" dirty="0">
                <a:solidFill>
                  <a:schemeClr val="bg1"/>
                </a:solidFill>
                <a:latin typeface="Public Sans Bold"/>
              </a:rPr>
              <a:t> PAVEIKTAIS</a:t>
            </a:r>
            <a:r>
              <a:rPr lang="lv-LV" sz="3200" dirty="0">
                <a:solidFill>
                  <a:schemeClr val="bg1"/>
                </a:solidFill>
                <a:latin typeface="Public Sans Bold"/>
              </a:rPr>
              <a:t> 2023</a:t>
            </a:r>
            <a:endParaRPr lang="en-US" sz="3200" dirty="0">
              <a:solidFill>
                <a:schemeClr val="bg1"/>
              </a:solidFill>
              <a:latin typeface="Public Sans Bold"/>
            </a:endParaRPr>
          </a:p>
          <a:p>
            <a:endParaRPr lang="lv-LV" sz="3000" b="1" dirty="0">
              <a:solidFill>
                <a:schemeClr val="bg1"/>
              </a:solidFill>
            </a:endParaRPr>
          </a:p>
        </p:txBody>
      </p:sp>
      <p:pic>
        <p:nvPicPr>
          <p:cNvPr id="9" name="Attēls 8">
            <a:extLst>
              <a:ext uri="{FF2B5EF4-FFF2-40B4-BE49-F238E27FC236}">
                <a16:creationId xmlns:a16="http://schemas.microsoft.com/office/drawing/2014/main" id="{727E4B1A-6D1B-346E-B200-BBF3249B69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26769" y="9222868"/>
            <a:ext cx="1363410" cy="433014"/>
          </a:xfrm>
          <a:prstGeom prst="rect">
            <a:avLst/>
          </a:prstGeom>
        </p:spPr>
      </p:pic>
    </p:spTree>
    <p:extLst>
      <p:ext uri="{BB962C8B-B14F-4D97-AF65-F5344CB8AC3E}">
        <p14:creationId xmlns:p14="http://schemas.microsoft.com/office/powerpoint/2010/main" val="4205184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7937532-32CD-8295-1B67-CF0B619C5D32}"/>
              </a:ext>
            </a:extLst>
          </p:cNvPr>
          <p:cNvSpPr>
            <a:spLocks noGrp="1"/>
          </p:cNvSpPr>
          <p:nvPr/>
        </p:nvSpPr>
        <p:spPr>
          <a:xfrm>
            <a:off x="1050466" y="2743227"/>
            <a:ext cx="8554013" cy="67436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dirty="0">
              <a:latin typeface="Calibri  "/>
            </a:endParaRPr>
          </a:p>
        </p:txBody>
      </p:sp>
      <p:sp>
        <p:nvSpPr>
          <p:cNvPr id="6" name="Satura vietturis 5">
            <a:extLst>
              <a:ext uri="{FF2B5EF4-FFF2-40B4-BE49-F238E27FC236}">
                <a16:creationId xmlns:a16="http://schemas.microsoft.com/office/drawing/2014/main" id="{E826539A-6935-1A64-A22D-F26B3173A62E}"/>
              </a:ext>
            </a:extLst>
          </p:cNvPr>
          <p:cNvSpPr>
            <a:spLocks noGrp="1"/>
          </p:cNvSpPr>
          <p:nvPr/>
        </p:nvSpPr>
        <p:spPr>
          <a:xfrm>
            <a:off x="10381343" y="2743227"/>
            <a:ext cx="7086600" cy="75814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lv-LV" sz="2000" dirty="0"/>
          </a:p>
        </p:txBody>
      </p:sp>
      <p:sp>
        <p:nvSpPr>
          <p:cNvPr id="8" name="Teksta vietturis 2">
            <a:extLst>
              <a:ext uri="{FF2B5EF4-FFF2-40B4-BE49-F238E27FC236}">
                <a16:creationId xmlns:a16="http://schemas.microsoft.com/office/drawing/2014/main" id="{9907B469-DA99-5C0B-80A7-990B7DCFDE10}"/>
              </a:ext>
            </a:extLst>
          </p:cNvPr>
          <p:cNvSpPr>
            <a:spLocks noGrp="1"/>
          </p:cNvSpPr>
          <p:nvPr/>
        </p:nvSpPr>
        <p:spPr>
          <a:xfrm>
            <a:off x="10515600" y="489903"/>
            <a:ext cx="5157787" cy="391794"/>
          </a:xfrm>
          <a:prstGeom prst="rect">
            <a:avLst/>
          </a:prstGeom>
        </p:spPr>
        <p:txBody>
          <a:bodyPr vert="horz" lIns="91440" tIns="45720" rIns="91440" bIns="45720" rtlCol="0" anchor="b">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lv-LV" dirty="0"/>
              <a:t>2024</a:t>
            </a:r>
          </a:p>
        </p:txBody>
      </p:sp>
      <p:sp>
        <p:nvSpPr>
          <p:cNvPr id="5" name="Content Placeholder 6">
            <a:extLst>
              <a:ext uri="{FF2B5EF4-FFF2-40B4-BE49-F238E27FC236}">
                <a16:creationId xmlns:a16="http://schemas.microsoft.com/office/drawing/2014/main" id="{D65B1467-4AA5-EE3E-4E39-E21E8E97BF4D}"/>
              </a:ext>
            </a:extLst>
          </p:cNvPr>
          <p:cNvSpPr>
            <a:spLocks noGrp="1"/>
          </p:cNvSpPr>
          <p:nvPr/>
        </p:nvSpPr>
        <p:spPr>
          <a:xfrm>
            <a:off x="2736823" y="1485900"/>
            <a:ext cx="7061008" cy="6743673"/>
          </a:xfrm>
          <a:prstGeom prst="rect">
            <a:avLst/>
          </a:prstGeom>
          <a:solidFill>
            <a:schemeClr val="accent3">
              <a:lumMod val="20000"/>
              <a:lumOff val="8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None/>
            </a:pPr>
            <a:r>
              <a:rPr lang="lv-LV" sz="1800" b="1" dirty="0">
                <a:latin typeface="Public Sans" panose="020B0604020202020204" charset="-70"/>
              </a:rPr>
              <a:t>Atbalsts</a:t>
            </a:r>
            <a:r>
              <a:rPr lang="en-US" sz="1800" b="1" dirty="0">
                <a:latin typeface="Public Sans" panose="020B0604020202020204" charset="-70"/>
              </a:rPr>
              <a:t> </a:t>
            </a:r>
            <a:r>
              <a:rPr lang="lv-LV" sz="1800" b="1" dirty="0">
                <a:latin typeface="Public Sans" panose="020B0604020202020204" charset="-70"/>
              </a:rPr>
              <a:t>pašvaldībām</a:t>
            </a:r>
            <a:r>
              <a:rPr lang="en-US" sz="1800" b="1" dirty="0">
                <a:latin typeface="Public Sans" panose="020B0604020202020204" charset="-70"/>
              </a:rPr>
              <a:t> </a:t>
            </a:r>
            <a:r>
              <a:rPr lang="en-US" sz="1800" b="1" dirty="0" err="1">
                <a:latin typeface="Public Sans" panose="020B0604020202020204" charset="-70"/>
              </a:rPr>
              <a:t>pielāgošanās</a:t>
            </a:r>
            <a:r>
              <a:rPr lang="en-US" sz="1800" b="1" dirty="0">
                <a:latin typeface="Public Sans" panose="020B0604020202020204" charset="-70"/>
              </a:rPr>
              <a:t> </a:t>
            </a:r>
            <a:r>
              <a:rPr lang="lv-LV" sz="1800" b="1" dirty="0">
                <a:latin typeface="Public Sans" panose="020B0604020202020204" charset="-70"/>
              </a:rPr>
              <a:t>klimata pārmaiņām veicinošu</a:t>
            </a:r>
            <a:r>
              <a:rPr lang="en-US" sz="1800" b="1" dirty="0">
                <a:latin typeface="Public Sans" panose="020B0604020202020204" charset="-70"/>
              </a:rPr>
              <a:t> </a:t>
            </a:r>
            <a:r>
              <a:rPr lang="lv-LV" sz="1800" b="1" dirty="0">
                <a:latin typeface="Public Sans" panose="020B0604020202020204" charset="-70"/>
              </a:rPr>
              <a:t>pasākumu</a:t>
            </a:r>
            <a:r>
              <a:rPr lang="en-US" sz="1800" b="1" dirty="0">
                <a:latin typeface="Public Sans" panose="020B0604020202020204" charset="-70"/>
              </a:rPr>
              <a:t> </a:t>
            </a:r>
            <a:r>
              <a:rPr lang="lv-LV" sz="1800" b="1" dirty="0">
                <a:latin typeface="Public Sans" panose="020B0604020202020204" charset="-70"/>
              </a:rPr>
              <a:t>īstenošanā</a:t>
            </a:r>
            <a:r>
              <a:rPr lang="en-US" sz="1800" b="1" dirty="0">
                <a:latin typeface="Public Sans" panose="020B0604020202020204" charset="-70"/>
              </a:rPr>
              <a:t>:   </a:t>
            </a:r>
          </a:p>
          <a:p>
            <a:pPr algn="just">
              <a:lnSpc>
                <a:spcPct val="100000"/>
              </a:lnSpc>
              <a:spcBef>
                <a:spcPts val="0"/>
              </a:spcBef>
            </a:pPr>
            <a:r>
              <a:rPr lang="lv-LV" sz="1800" kern="0" dirty="0">
                <a:effectLst/>
                <a:latin typeface="Public Sans" panose="020B0604020202020204" charset="-70"/>
                <a:ea typeface="Times New Roman" panose="02020603050405020304" pitchFamily="18" charset="0"/>
                <a:cs typeface="Arial" panose="020B0604020202020204" pitchFamily="34" charset="0"/>
              </a:rPr>
              <a:t>4 darbsemināri pašvaldībām par Okeānu un ūdeņu atjaunošanas 2030/Pielāgošanās klimata pārmaiņām 2030 ES misijām, to saturu, īstenošanu, sadarbības partneriem u.tm</a:t>
            </a:r>
            <a:r>
              <a:rPr lang="lv-LV" sz="1800" kern="0" dirty="0">
                <a:latin typeface="Public Sans" panose="020B0604020202020204" charset="-70"/>
                <a:ea typeface="Times New Roman" panose="02020603050405020304" pitchFamily="18" charset="0"/>
                <a:cs typeface="Arial" panose="020B0604020202020204" pitchFamily="34" charset="0"/>
              </a:rPr>
              <a:t>l.</a:t>
            </a:r>
            <a:endParaRPr lang="lv-LV" sz="1800" kern="0" dirty="0">
              <a:effectLst/>
              <a:latin typeface="Public Sans" panose="020B0604020202020204" charset="-70"/>
              <a:ea typeface="Times New Roman" panose="02020603050405020304" pitchFamily="18" charset="0"/>
              <a:cs typeface="Arial" panose="020B0604020202020204" pitchFamily="34" charset="0"/>
            </a:endParaRPr>
          </a:p>
          <a:p>
            <a:pPr algn="just">
              <a:lnSpc>
                <a:spcPct val="100000"/>
              </a:lnSpc>
              <a:spcBef>
                <a:spcPts val="0"/>
              </a:spcBef>
            </a:pPr>
            <a:r>
              <a:rPr lang="lv-LV" sz="1800" kern="0" dirty="0">
                <a:latin typeface="Public Sans" panose="020B0604020202020204" charset="-70"/>
                <a:ea typeface="Times New Roman" panose="02020603050405020304" pitchFamily="18" charset="0"/>
                <a:cs typeface="Arial" panose="020B0604020202020204" pitchFamily="34" charset="0"/>
              </a:rPr>
              <a:t>semināra </a:t>
            </a:r>
            <a:r>
              <a:rPr lang="lv-LV" sz="1800" dirty="0">
                <a:latin typeface="Public Sans" panose="020B0604020202020204" charset="-70"/>
              </a:rPr>
              <a:t>par reģionālajiem klimata rādītājiem Kurzemes reģionam kopā ar CSP organizēšana</a:t>
            </a:r>
          </a:p>
          <a:p>
            <a:pPr algn="just">
              <a:lnSpc>
                <a:spcPct val="100000"/>
              </a:lnSpc>
              <a:spcBef>
                <a:spcPts val="0"/>
              </a:spcBef>
            </a:pPr>
            <a:r>
              <a:rPr lang="lv-LV" sz="1800" dirty="0">
                <a:latin typeface="Public Sans" panose="020B0604020202020204" charset="-70"/>
              </a:rPr>
              <a:t>KEM e-mācību kursa “Klimata pārmaiņu mazināšana  un pielāgošanās</a:t>
            </a:r>
            <a:r>
              <a:rPr lang="en-GB" sz="1800" dirty="0">
                <a:latin typeface="Public Sans" panose="020B0604020202020204" charset="-70"/>
              </a:rPr>
              <a:t>”</a:t>
            </a:r>
            <a:r>
              <a:rPr lang="lv-LV" sz="1800" dirty="0">
                <a:latin typeface="Public Sans" panose="020B0604020202020204" charset="-70"/>
              </a:rPr>
              <a:t> aktīva reklamēšana</a:t>
            </a:r>
          </a:p>
          <a:p>
            <a:pPr algn="just">
              <a:lnSpc>
                <a:spcPct val="100000"/>
              </a:lnSpc>
              <a:spcBef>
                <a:spcPts val="0"/>
              </a:spcBef>
            </a:pPr>
            <a:r>
              <a:rPr lang="lv-LV" sz="1800" kern="0" dirty="0">
                <a:latin typeface="Public Sans" panose="020B0604020202020204" charset="-70"/>
                <a:ea typeface="Times New Roman" panose="02020603050405020304" pitchFamily="18" charset="0"/>
                <a:cs typeface="Times New Roman" panose="02020603050405020304" pitchFamily="18" charset="0"/>
              </a:rPr>
              <a:t>KPR viedokļa, atzinumu sniegšana un dalība dažādos pasākumos par VES attīstību Latvijā un  (</a:t>
            </a:r>
            <a:r>
              <a:rPr lang="lv-LV" sz="1800" kern="0" dirty="0" err="1">
                <a:latin typeface="Public Sans" panose="020B0604020202020204" charset="-70"/>
                <a:ea typeface="Times New Roman" panose="02020603050405020304" pitchFamily="18" charset="0"/>
                <a:cs typeface="Times New Roman" panose="02020603050405020304" pitchFamily="18" charset="0"/>
              </a:rPr>
              <a:t>Elwind</a:t>
            </a:r>
            <a:r>
              <a:rPr lang="lv-LV" sz="1800" kern="0" dirty="0">
                <a:latin typeface="Public Sans" panose="020B0604020202020204" charset="-70"/>
                <a:ea typeface="Times New Roman" panose="02020603050405020304" pitchFamily="18" charset="0"/>
                <a:cs typeface="Times New Roman" panose="02020603050405020304" pitchFamily="18" charset="0"/>
              </a:rPr>
              <a:t>, Užava </a:t>
            </a:r>
            <a:r>
              <a:rPr lang="lv-LV" sz="1800" kern="0" dirty="0" err="1">
                <a:latin typeface="Public Sans" panose="020B0604020202020204" charset="-70"/>
                <a:ea typeface="Times New Roman" panose="02020603050405020304" pitchFamily="18" charset="0"/>
                <a:cs typeface="Times New Roman" panose="02020603050405020304" pitchFamily="18" charset="0"/>
              </a:rPr>
              <a:t>Energo</a:t>
            </a:r>
            <a:r>
              <a:rPr lang="lv-LV" sz="1800" kern="0" dirty="0">
                <a:latin typeface="Public Sans" panose="020B0604020202020204" charset="-70"/>
                <a:ea typeface="Times New Roman" panose="02020603050405020304" pitchFamily="18" charset="0"/>
                <a:cs typeface="Times New Roman" panose="02020603050405020304" pitchFamily="18" charset="0"/>
              </a:rPr>
              <a:t> u.c.)</a:t>
            </a:r>
          </a:p>
          <a:p>
            <a:pPr marL="0" indent="0" algn="just">
              <a:lnSpc>
                <a:spcPct val="100000"/>
              </a:lnSpc>
              <a:spcBef>
                <a:spcPts val="0"/>
              </a:spcBef>
              <a:buNone/>
            </a:pPr>
            <a:endParaRPr lang="lv-LV" sz="1800" kern="0" dirty="0">
              <a:latin typeface="Public Sans" panose="020B0604020202020204" charset="-70"/>
              <a:ea typeface="Times New Roman" panose="02020603050405020304" pitchFamily="18" charset="0"/>
              <a:cs typeface="Times New Roman" panose="02020603050405020304" pitchFamily="18" charset="0"/>
            </a:endParaRPr>
          </a:p>
          <a:p>
            <a:pPr marL="0" indent="0" algn="just">
              <a:lnSpc>
                <a:spcPct val="100000"/>
              </a:lnSpc>
              <a:spcBef>
                <a:spcPts val="0"/>
              </a:spcBef>
              <a:buNone/>
            </a:pPr>
            <a:r>
              <a:rPr lang="lv-LV" sz="1800" b="1" kern="0" dirty="0">
                <a:latin typeface="Public Sans" panose="020B0604020202020204" charset="-70"/>
                <a:ea typeface="Times New Roman" panose="02020603050405020304" pitchFamily="18" charset="0"/>
                <a:cs typeface="Times New Roman" panose="02020603050405020304" pitchFamily="18" charset="0"/>
              </a:rPr>
              <a:t>KPR viedokļa, atzinumu sniegšana VPVB par pārrobežu IVN Baltijas jūras reģionā plānotajiem atkrastes VES </a:t>
            </a:r>
            <a:r>
              <a:rPr lang="lv-LV" sz="1800" kern="0" dirty="0">
                <a:latin typeface="Public Sans" panose="020B0604020202020204" charset="-70"/>
                <a:ea typeface="Times New Roman" panose="02020603050405020304" pitchFamily="18" charset="0"/>
                <a:cs typeface="Times New Roman" panose="02020603050405020304" pitchFamily="18" charset="0"/>
              </a:rPr>
              <a:t>(Zviedrija, Polija, Dānija) Espo Konvencijas par ietekmes uz vidi novērtējumu pārrobežu kontekstā</a:t>
            </a:r>
            <a:endParaRPr lang="lv-LV" sz="1800" kern="0" dirty="0">
              <a:effectLst/>
              <a:latin typeface="Public Sans" panose="020B0604020202020204" charset="-70"/>
              <a:ea typeface="Times New Roman" panose="02020603050405020304" pitchFamily="18" charset="0"/>
              <a:cs typeface="Arial" panose="020B0604020202020204" pitchFamily="34" charset="0"/>
            </a:endParaRPr>
          </a:p>
          <a:p>
            <a:pPr marL="0" indent="0" algn="just">
              <a:buNone/>
            </a:pPr>
            <a:r>
              <a:rPr lang="lv-LV" sz="1800" b="1" kern="0" dirty="0">
                <a:latin typeface="Public Sans" panose="020B0604020202020204" charset="-70"/>
                <a:ea typeface="Times New Roman" panose="02020603050405020304" pitchFamily="18" charset="0"/>
                <a:cs typeface="Arial" panose="020B0604020202020204" pitchFamily="34" charset="0"/>
              </a:rPr>
              <a:t>Reģiona interešu pārstāvniecība</a:t>
            </a:r>
            <a:r>
              <a:rPr lang="lv-LV" sz="1800" kern="0" dirty="0">
                <a:latin typeface="Public Sans" panose="020B0604020202020204" charset="-70"/>
                <a:ea typeface="Times New Roman" panose="02020603050405020304" pitchFamily="18" charset="0"/>
                <a:cs typeface="Arial" panose="020B0604020202020204" pitchFamily="34" charset="0"/>
              </a:rPr>
              <a:t>: a</a:t>
            </a:r>
            <a:r>
              <a:rPr lang="lv-LV" sz="1800" kern="0" dirty="0">
                <a:effectLst/>
                <a:latin typeface="Public Sans" panose="020B0604020202020204" charset="-70"/>
                <a:ea typeface="Times New Roman" panose="02020603050405020304" pitchFamily="18" charset="0"/>
                <a:cs typeface="Arial" panose="020B0604020202020204" pitchFamily="34" charset="0"/>
              </a:rPr>
              <a:t>inavu politikas ieviešanas, Jūras un piekrastes telpiskās plānošanas, teritorijas attīstības plānošanas, klimata, VES attīstības jomās, prioritāro upju š</a:t>
            </a:r>
            <a:r>
              <a:rPr lang="lv-LV" sz="1800" kern="0" dirty="0">
                <a:latin typeface="Public Sans" panose="020B0604020202020204" charset="-70"/>
                <a:ea typeface="Times New Roman" panose="02020603050405020304" pitchFamily="18" charset="0"/>
                <a:cs typeface="Arial" panose="020B0604020202020204" pitchFamily="34" charset="0"/>
              </a:rPr>
              <a:t>ķēršļu saraksta izveidē</a:t>
            </a:r>
            <a:r>
              <a:rPr lang="lv-LV" sz="1800" kern="0" dirty="0">
                <a:effectLst/>
                <a:latin typeface="Public Sans" panose="020B0604020202020204" charset="-70"/>
                <a:ea typeface="Times New Roman" panose="02020603050405020304" pitchFamily="18" charset="0"/>
                <a:cs typeface="Arial" panose="020B0604020202020204" pitchFamily="34" charset="0"/>
              </a:rPr>
              <a:t>, kā arī ES fondu Apakškomitejas 2. politikas mērķī </a:t>
            </a:r>
            <a:r>
              <a:rPr lang="lv-LV" sz="1800" dirty="0">
                <a:latin typeface="Public Sans" panose="020B0604020202020204" charset="-70"/>
              </a:rPr>
              <a:t>“</a:t>
            </a:r>
            <a:r>
              <a:rPr lang="lv-LV" sz="1800" kern="0" dirty="0">
                <a:effectLst/>
                <a:latin typeface="Public Sans" panose="020B0604020202020204" charset="-70"/>
                <a:ea typeface="Times New Roman" panose="02020603050405020304" pitchFamily="18" charset="0"/>
                <a:cs typeface="Arial" panose="020B0604020202020204" pitchFamily="34" charset="0"/>
              </a:rPr>
              <a:t>Zaļāka Eiropa”, LC projektā "</a:t>
            </a:r>
            <a:r>
              <a:rPr lang="en-LV" sz="1800" kern="0" dirty="0">
                <a:effectLst/>
                <a:latin typeface="Public Sans" panose="020B0604020202020204" charset="-70"/>
                <a:ea typeface="Times New Roman" panose="02020603050405020304" pitchFamily="18" charset="0"/>
                <a:cs typeface="Arial" panose="020B0604020202020204" pitchFamily="34" charset="0"/>
              </a:rPr>
              <a:t>Zaļā Josta” u.c.</a:t>
            </a:r>
          </a:p>
          <a:p>
            <a:pPr marL="0" indent="0" algn="just">
              <a:buNone/>
            </a:pPr>
            <a:r>
              <a:rPr lang="lv-LV" sz="1800" b="1" kern="0" dirty="0">
                <a:latin typeface="Public Sans" panose="020B0604020202020204" charset="-70"/>
                <a:ea typeface="Times New Roman" panose="02020603050405020304" pitchFamily="18" charset="0"/>
                <a:cs typeface="Arial" panose="020B0604020202020204" pitchFamily="34" charset="0"/>
              </a:rPr>
              <a:t>R</a:t>
            </a:r>
            <a:r>
              <a:rPr lang="lv-LV" sz="1800" b="1" kern="0" dirty="0">
                <a:effectLst/>
                <a:latin typeface="Public Sans" panose="020B0604020202020204" charset="-70"/>
                <a:ea typeface="Times New Roman" panose="02020603050405020304" pitchFamily="18" charset="0"/>
                <a:cs typeface="Arial" panose="020B0604020202020204" pitchFamily="34" charset="0"/>
              </a:rPr>
              <a:t>eģiona pašvaldību informēšana </a:t>
            </a:r>
            <a:r>
              <a:rPr lang="lv-LV" sz="1800" kern="0" dirty="0">
                <a:latin typeface="Public Sans" panose="020B0604020202020204" charset="-70"/>
                <a:ea typeface="Times New Roman" panose="02020603050405020304" pitchFamily="18" charset="0"/>
                <a:cs typeface="Arial" panose="020B0604020202020204" pitchFamily="34" charset="0"/>
              </a:rPr>
              <a:t>par vides, dabas aizsardzības, ainavu, klimata politikas un upju apsaimniekošanas, u.c. vides tēmām</a:t>
            </a:r>
          </a:p>
          <a:p>
            <a:pPr marL="0" indent="0" algn="just">
              <a:buNone/>
            </a:pPr>
            <a:r>
              <a:rPr lang="lv-LV" sz="1800" b="1" kern="0" dirty="0">
                <a:effectLst/>
                <a:latin typeface="Public Sans" panose="020B0604020202020204" charset="-70"/>
                <a:ea typeface="Times New Roman" panose="02020603050405020304" pitchFamily="18" charset="0"/>
                <a:cs typeface="Arial" panose="020B0604020202020204" pitchFamily="34" charset="0"/>
              </a:rPr>
              <a:t>Klātienes vizītes pašvaldībās </a:t>
            </a:r>
            <a:r>
              <a:rPr lang="lv-LV" sz="1800" kern="0" dirty="0">
                <a:effectLst/>
                <a:latin typeface="Public Sans" panose="020B0604020202020204" charset="-70"/>
                <a:ea typeface="Times New Roman" panose="02020603050405020304" pitchFamily="18" charset="0"/>
                <a:cs typeface="Arial" panose="020B0604020202020204" pitchFamily="34" charset="0"/>
              </a:rPr>
              <a:t>par dažādiem  vides, dabas un piekrastes attīstības jautājumiem, potenciālām vides projektu idejām, tikšanās ar vietējās kopienas pārstāvjiem</a:t>
            </a:r>
            <a:endParaRPr lang="lv-LV" sz="1800" kern="0" dirty="0">
              <a:latin typeface="Public Sans" panose="020B0604020202020204" charset="-70"/>
              <a:ea typeface="Times New Roman" panose="02020603050405020304" pitchFamily="18" charset="0"/>
              <a:cs typeface="Arial" panose="020B0604020202020204" pitchFamily="34" charset="0"/>
            </a:endParaRPr>
          </a:p>
        </p:txBody>
      </p:sp>
      <p:sp>
        <p:nvSpPr>
          <p:cNvPr id="9" name="Content Placeholder 8">
            <a:extLst>
              <a:ext uri="{FF2B5EF4-FFF2-40B4-BE49-F238E27FC236}">
                <a16:creationId xmlns:a16="http://schemas.microsoft.com/office/drawing/2014/main" id="{CA8BEBE3-4D48-F7CA-C77C-6CD9781FDE66}"/>
              </a:ext>
            </a:extLst>
          </p:cNvPr>
          <p:cNvSpPr>
            <a:spLocks noGrp="1"/>
          </p:cNvSpPr>
          <p:nvPr/>
        </p:nvSpPr>
        <p:spPr>
          <a:xfrm>
            <a:off x="10589209" y="1586861"/>
            <a:ext cx="7086600" cy="7183510"/>
          </a:xfrm>
          <a:prstGeom prst="rect">
            <a:avLst/>
          </a:prstGeom>
          <a:solidFill>
            <a:schemeClr val="accent3">
              <a:lumMod val="20000"/>
              <a:lumOff val="8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r>
              <a:rPr lang="lv-LV" sz="1800" b="1" spc="-10" dirty="0">
                <a:latin typeface="Public Sans" panose="020B0604020202020204" charset="-70"/>
                <a:cs typeface="Calibri"/>
              </a:rPr>
              <a:t>Reģiona</a:t>
            </a:r>
            <a:r>
              <a:rPr lang="lv-LV" sz="1800" b="1" spc="-5" dirty="0">
                <a:latin typeface="Public Sans" panose="020B0604020202020204" charset="-70"/>
                <a:cs typeface="Calibri"/>
              </a:rPr>
              <a:t> </a:t>
            </a:r>
            <a:r>
              <a:rPr lang="lv-LV" sz="1800" b="1" spc="-10" dirty="0">
                <a:latin typeface="Public Sans" panose="020B0604020202020204" charset="-70"/>
                <a:cs typeface="Calibri"/>
              </a:rPr>
              <a:t>interešu</a:t>
            </a:r>
            <a:r>
              <a:rPr lang="lv-LV" sz="1800" b="1" spc="-5" dirty="0">
                <a:latin typeface="Public Sans" panose="020B0604020202020204" charset="-70"/>
                <a:cs typeface="Calibri"/>
              </a:rPr>
              <a:t> </a:t>
            </a:r>
            <a:r>
              <a:rPr lang="lv-LV" sz="1800" b="1" spc="-10" dirty="0">
                <a:latin typeface="Public Sans" panose="020B0604020202020204" charset="-70"/>
                <a:cs typeface="Calibri"/>
              </a:rPr>
              <a:t>pārstāvniecība</a:t>
            </a:r>
            <a:r>
              <a:rPr lang="lv-LV" sz="1800" b="1" spc="-5" dirty="0">
                <a:latin typeface="Public Sans" panose="020B0604020202020204" charset="-70"/>
                <a:cs typeface="Calibri"/>
              </a:rPr>
              <a:t>: </a:t>
            </a:r>
            <a:r>
              <a:rPr lang="lv-LV" sz="1800" kern="100" dirty="0">
                <a:effectLst/>
                <a:latin typeface="Public Sans" panose="020B0604020202020204" charset="-70"/>
                <a:ea typeface="Calibri" panose="020F0502020204030204" pitchFamily="34" charset="0"/>
                <a:cs typeface="Times New Roman" panose="02020603050405020304" pitchFamily="18" charset="0"/>
              </a:rPr>
              <a:t>klimata pārmaiņu, vides, dabas resursu pārvaldības, ainavu,</a:t>
            </a:r>
            <a:r>
              <a:rPr lang="en-LV" sz="1800" kern="100" dirty="0">
                <a:latin typeface="Public Sans" panose="020B0604020202020204" charset="-70"/>
                <a:ea typeface="Calibri" panose="020F0502020204030204" pitchFamily="34" charset="0"/>
                <a:cs typeface="Times New Roman" panose="02020603050405020304" pitchFamily="18" charset="0"/>
              </a:rPr>
              <a:t> </a:t>
            </a:r>
            <a:r>
              <a:rPr lang="lv-LV" sz="1800" dirty="0">
                <a:effectLst/>
                <a:latin typeface="Public Sans" panose="020B0604020202020204" charset="-70"/>
                <a:ea typeface="Calibri" panose="020F0502020204030204" pitchFamily="34" charset="0"/>
                <a:cs typeface="Times New Roman" panose="02020603050405020304" pitchFamily="18" charset="0"/>
              </a:rPr>
              <a:t>jūrlietu un piekrastes un </a:t>
            </a:r>
            <a:r>
              <a:rPr lang="lv-LV" sz="1800" spc="-5" dirty="0">
                <a:latin typeface="Public Sans" panose="020B0604020202020204" charset="-70"/>
                <a:cs typeface="Calibri"/>
              </a:rPr>
              <a:t>teritorijas</a:t>
            </a:r>
            <a:r>
              <a:rPr lang="lv-LV" sz="1800" dirty="0">
                <a:latin typeface="Public Sans" panose="020B0604020202020204" charset="-70"/>
                <a:cs typeface="Calibri"/>
              </a:rPr>
              <a:t> </a:t>
            </a:r>
            <a:r>
              <a:rPr lang="lv-LV" sz="1800" spc="-5" dirty="0">
                <a:latin typeface="Public Sans" panose="020B0604020202020204" charset="-70"/>
                <a:cs typeface="Calibri"/>
              </a:rPr>
              <a:t>attīstības</a:t>
            </a:r>
            <a:r>
              <a:rPr lang="lv-LV" sz="1800" dirty="0">
                <a:latin typeface="Public Sans" panose="020B0604020202020204" charset="-70"/>
                <a:cs typeface="Calibri"/>
              </a:rPr>
              <a:t> </a:t>
            </a:r>
            <a:r>
              <a:rPr lang="lv-LV" sz="1800" spc="-5" dirty="0">
                <a:latin typeface="Public Sans" panose="020B0604020202020204" charset="-70"/>
                <a:cs typeface="Calibri"/>
              </a:rPr>
              <a:t>plānošanas jomās</a:t>
            </a:r>
          </a:p>
          <a:p>
            <a:pPr marL="0" indent="0" algn="just">
              <a:buNone/>
            </a:pPr>
            <a:r>
              <a:rPr lang="lv-LV" sz="1800" b="1" spc="-5" dirty="0">
                <a:latin typeface="Public Sans" panose="020B0604020202020204" charset="-70"/>
                <a:cs typeface="Calibri"/>
              </a:rPr>
              <a:t>Priekšlikumu</a:t>
            </a:r>
            <a:r>
              <a:rPr lang="lv-LV" sz="1800" b="1" dirty="0">
                <a:latin typeface="Public Sans" panose="020B0604020202020204" charset="-70"/>
                <a:cs typeface="Calibri"/>
              </a:rPr>
              <a:t> </a:t>
            </a:r>
            <a:r>
              <a:rPr lang="lv-LV" sz="1800" b="1" spc="-5" dirty="0">
                <a:latin typeface="Public Sans" panose="020B0604020202020204" charset="-70"/>
                <a:cs typeface="Calibri"/>
              </a:rPr>
              <a:t>sniegšana</a:t>
            </a:r>
            <a:r>
              <a:rPr lang="lv-LV" sz="1800" b="1" dirty="0">
                <a:latin typeface="Public Sans" panose="020B0604020202020204" charset="-70"/>
                <a:cs typeface="Calibri"/>
              </a:rPr>
              <a:t> </a:t>
            </a:r>
            <a:r>
              <a:rPr lang="lv-LV" sz="1800" spc="-5" dirty="0">
                <a:latin typeface="Public Sans" panose="020B0604020202020204" charset="-70"/>
                <a:cs typeface="Calibri"/>
              </a:rPr>
              <a:t>nacionāla</a:t>
            </a:r>
            <a:r>
              <a:rPr lang="lv-LV" sz="1800" dirty="0">
                <a:latin typeface="Public Sans" panose="020B0604020202020204" charset="-70"/>
                <a:cs typeface="Calibri"/>
              </a:rPr>
              <a:t> </a:t>
            </a:r>
            <a:r>
              <a:rPr lang="lv-LV" sz="1800" spc="-5" dirty="0">
                <a:latin typeface="Public Sans" panose="020B0604020202020204" charset="-70"/>
                <a:cs typeface="Calibri"/>
              </a:rPr>
              <a:t>līmeņa</a:t>
            </a:r>
            <a:r>
              <a:rPr lang="lv-LV" sz="1800" dirty="0">
                <a:latin typeface="Public Sans" panose="020B0604020202020204" charset="-70"/>
                <a:cs typeface="Calibri"/>
              </a:rPr>
              <a:t> </a:t>
            </a:r>
            <a:r>
              <a:rPr lang="lv-LV" sz="1800" spc="-5" dirty="0">
                <a:latin typeface="Public Sans" panose="020B0604020202020204" charset="-70"/>
                <a:cs typeface="Calibri"/>
              </a:rPr>
              <a:t>vides un klimata politikas dokumentu</a:t>
            </a:r>
            <a:r>
              <a:rPr lang="lv-LV" sz="1800" spc="-50" dirty="0">
                <a:latin typeface="Public Sans" panose="020B0604020202020204" charset="-70"/>
                <a:cs typeface="Calibri"/>
              </a:rPr>
              <a:t> </a:t>
            </a:r>
            <a:r>
              <a:rPr lang="lv-LV" sz="1800" spc="-5" dirty="0">
                <a:latin typeface="Public Sans" panose="020B0604020202020204" charset="-70"/>
                <a:cs typeface="Calibri"/>
              </a:rPr>
              <a:t>izstrādei, s</a:t>
            </a:r>
            <a:r>
              <a:rPr lang="lv-LV" sz="1800" dirty="0">
                <a:latin typeface="Public Sans" panose="020B0604020202020204" charset="-70"/>
              </a:rPr>
              <a:t>ekojot līdzi attiecīgo jomu likumdošanas aktualitātēm un izmaiņām</a:t>
            </a:r>
          </a:p>
          <a:p>
            <a:pPr marL="0" indent="0" algn="just">
              <a:buNone/>
            </a:pPr>
            <a:r>
              <a:rPr lang="lv-LV" sz="1800" b="1" dirty="0">
                <a:latin typeface="Public Sans" panose="020B0604020202020204" charset="-70"/>
              </a:rPr>
              <a:t>Reģiona vides un klimata darba grupas </a:t>
            </a:r>
            <a:r>
              <a:rPr lang="lv-LV" sz="1800" dirty="0">
                <a:latin typeface="Public Sans" panose="020B0604020202020204" charset="-70"/>
              </a:rPr>
              <a:t>izveide labākai reģiona un pašvaldību sadarbībai (2 pārstāvji no pašvaldībām: gan speciālisti, gan projektu veidotāji):</a:t>
            </a:r>
          </a:p>
          <a:p>
            <a:pPr algn="just"/>
            <a:r>
              <a:rPr lang="lv-LV" sz="1800" dirty="0">
                <a:latin typeface="Public Sans" panose="020B0604020202020204" charset="-70"/>
              </a:rPr>
              <a:t>regulāra informācijas apmaiņa un speciālistu tīklošanās</a:t>
            </a:r>
          </a:p>
          <a:p>
            <a:pPr algn="just"/>
            <a:r>
              <a:rPr lang="lv-LV" sz="1800" spc="-5" dirty="0">
                <a:latin typeface="Public Sans" panose="020B0604020202020204" charset="-70"/>
                <a:cs typeface="Calibri"/>
              </a:rPr>
              <a:t>darbsemināri pašvaldību speciālistiem kapacitātes celšanai vides/klimata jomās </a:t>
            </a:r>
          </a:p>
          <a:p>
            <a:pPr marL="0" indent="0" algn="just">
              <a:buNone/>
            </a:pPr>
            <a:r>
              <a:rPr lang="lv-LV" sz="1800" b="1" dirty="0">
                <a:latin typeface="Public Sans" panose="020B0604020202020204" charset="-70"/>
              </a:rPr>
              <a:t>Vides un klimata projektu attīstība </a:t>
            </a:r>
            <a:r>
              <a:rPr lang="lv-LV" sz="1800" dirty="0">
                <a:latin typeface="Public Sans" panose="020B0604020202020204" charset="-70"/>
              </a:rPr>
              <a:t>atbilstoši reģiona pašvaldību vajadzībām</a:t>
            </a:r>
            <a:endParaRPr lang="en-US" sz="1800" dirty="0">
              <a:latin typeface="Public Sans" panose="020B0604020202020204" charset="-70"/>
            </a:endParaRPr>
          </a:p>
        </p:txBody>
      </p:sp>
      <p:sp>
        <p:nvSpPr>
          <p:cNvPr id="14" name="Taisnstūris 13">
            <a:extLst>
              <a:ext uri="{FF2B5EF4-FFF2-40B4-BE49-F238E27FC236}">
                <a16:creationId xmlns:a16="http://schemas.microsoft.com/office/drawing/2014/main" id="{D03DF9AF-76B3-807B-5BD7-645576441B75}"/>
              </a:ext>
            </a:extLst>
          </p:cNvPr>
          <p:cNvSpPr/>
          <p:nvPr/>
        </p:nvSpPr>
        <p:spPr>
          <a:xfrm>
            <a:off x="-16750" y="0"/>
            <a:ext cx="1525241" cy="10287000"/>
          </a:xfrm>
          <a:prstGeom prst="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15" name="Vienādsānu trīsstūris 14">
            <a:extLst>
              <a:ext uri="{FF2B5EF4-FFF2-40B4-BE49-F238E27FC236}">
                <a16:creationId xmlns:a16="http://schemas.microsoft.com/office/drawing/2014/main" id="{0A04B8AA-E2A3-6427-56B2-A0AD9452DE60}"/>
              </a:ext>
            </a:extLst>
          </p:cNvPr>
          <p:cNvSpPr/>
          <p:nvPr/>
        </p:nvSpPr>
        <p:spPr>
          <a:xfrm rot="5400000">
            <a:off x="589896" y="1887523"/>
            <a:ext cx="2642532" cy="805343"/>
          </a:xfrm>
          <a:prstGeom prst="triangle">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16" name="TextBox 15">
            <a:extLst>
              <a:ext uri="{FF2B5EF4-FFF2-40B4-BE49-F238E27FC236}">
                <a16:creationId xmlns:a16="http://schemas.microsoft.com/office/drawing/2014/main" id="{43D74912-950D-66D6-FC31-3C8D9E4662C4}"/>
              </a:ext>
            </a:extLst>
          </p:cNvPr>
          <p:cNvSpPr txBox="1"/>
          <p:nvPr/>
        </p:nvSpPr>
        <p:spPr>
          <a:xfrm rot="16200000">
            <a:off x="-3164972" y="3847447"/>
            <a:ext cx="8267757" cy="1220847"/>
          </a:xfrm>
          <a:prstGeom prst="rect">
            <a:avLst/>
          </a:prstGeom>
          <a:noFill/>
        </p:spPr>
        <p:txBody>
          <a:bodyPr wrap="square" rtlCol="0">
            <a:spAutoFit/>
          </a:bodyPr>
          <a:lstStyle/>
          <a:p>
            <a:pPr>
              <a:lnSpc>
                <a:spcPts val="5200"/>
              </a:lnSpc>
              <a:spcBef>
                <a:spcPct val="0"/>
              </a:spcBef>
            </a:pPr>
            <a:r>
              <a:rPr lang="lv-LV" sz="3200" dirty="0">
                <a:solidFill>
                  <a:schemeClr val="bg1"/>
                </a:solidFill>
                <a:latin typeface="Public Sans Bold"/>
              </a:rPr>
              <a:t>VIDES un KLIMATA JOMA  2023</a:t>
            </a:r>
            <a:endParaRPr lang="en-US" sz="3200" dirty="0">
              <a:solidFill>
                <a:schemeClr val="bg1"/>
              </a:solidFill>
              <a:latin typeface="Public Sans Bold"/>
            </a:endParaRPr>
          </a:p>
          <a:p>
            <a:endParaRPr lang="lv-LV" sz="3000" b="1" dirty="0">
              <a:solidFill>
                <a:schemeClr val="bg1"/>
              </a:solidFill>
            </a:endParaRPr>
          </a:p>
        </p:txBody>
      </p:sp>
      <p:pic>
        <p:nvPicPr>
          <p:cNvPr id="17" name="Attēls 16">
            <a:extLst>
              <a:ext uri="{FF2B5EF4-FFF2-40B4-BE49-F238E27FC236}">
                <a16:creationId xmlns:a16="http://schemas.microsoft.com/office/drawing/2014/main" id="{DF7B8FC2-22D9-094F-51FE-62F2330E22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3692" y="9235569"/>
            <a:ext cx="1363410" cy="433014"/>
          </a:xfrm>
          <a:prstGeom prst="rect">
            <a:avLst/>
          </a:prstGeom>
        </p:spPr>
      </p:pic>
      <p:sp>
        <p:nvSpPr>
          <p:cNvPr id="18" name="Teksta vietturis 2">
            <a:extLst>
              <a:ext uri="{FF2B5EF4-FFF2-40B4-BE49-F238E27FC236}">
                <a16:creationId xmlns:a16="http://schemas.microsoft.com/office/drawing/2014/main" id="{33B2A562-F51F-6404-6DB1-F713047D451B}"/>
              </a:ext>
            </a:extLst>
          </p:cNvPr>
          <p:cNvSpPr>
            <a:spLocks noGrp="1"/>
          </p:cNvSpPr>
          <p:nvPr/>
        </p:nvSpPr>
        <p:spPr>
          <a:xfrm>
            <a:off x="2748578" y="489903"/>
            <a:ext cx="5157787" cy="391794"/>
          </a:xfrm>
          <a:prstGeom prst="rect">
            <a:avLst/>
          </a:prstGeom>
        </p:spPr>
        <p:txBody>
          <a:bodyPr vert="horz" lIns="91440" tIns="45720" rIns="91440" bIns="45720" rtlCol="0" anchor="b">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lv-LV" dirty="0"/>
              <a:t>2023</a:t>
            </a:r>
          </a:p>
        </p:txBody>
      </p:sp>
    </p:spTree>
    <p:extLst>
      <p:ext uri="{BB962C8B-B14F-4D97-AF65-F5344CB8AC3E}">
        <p14:creationId xmlns:p14="http://schemas.microsoft.com/office/powerpoint/2010/main" val="7089211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7937532-32CD-8295-1B67-CF0B619C5D32}"/>
              </a:ext>
            </a:extLst>
          </p:cNvPr>
          <p:cNvSpPr>
            <a:spLocks noGrp="1"/>
          </p:cNvSpPr>
          <p:nvPr/>
        </p:nvSpPr>
        <p:spPr>
          <a:xfrm>
            <a:off x="1050466" y="2743227"/>
            <a:ext cx="8554013" cy="67436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dirty="0">
              <a:latin typeface="Calibri  "/>
            </a:endParaRPr>
          </a:p>
        </p:txBody>
      </p:sp>
      <p:sp>
        <p:nvSpPr>
          <p:cNvPr id="6" name="Satura vietturis 5">
            <a:extLst>
              <a:ext uri="{FF2B5EF4-FFF2-40B4-BE49-F238E27FC236}">
                <a16:creationId xmlns:a16="http://schemas.microsoft.com/office/drawing/2014/main" id="{E826539A-6935-1A64-A22D-F26B3173A62E}"/>
              </a:ext>
            </a:extLst>
          </p:cNvPr>
          <p:cNvSpPr>
            <a:spLocks noGrp="1"/>
          </p:cNvSpPr>
          <p:nvPr/>
        </p:nvSpPr>
        <p:spPr>
          <a:xfrm>
            <a:off x="10381343" y="2743227"/>
            <a:ext cx="7086600" cy="75814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lv-LV" sz="2000" dirty="0"/>
          </a:p>
        </p:txBody>
      </p:sp>
      <p:sp>
        <p:nvSpPr>
          <p:cNvPr id="10" name="Content Placeholder 2">
            <a:extLst>
              <a:ext uri="{FF2B5EF4-FFF2-40B4-BE49-F238E27FC236}">
                <a16:creationId xmlns:a16="http://schemas.microsoft.com/office/drawing/2014/main" id="{31E1814B-758A-202E-23B9-7443CA6EC667}"/>
              </a:ext>
            </a:extLst>
          </p:cNvPr>
          <p:cNvSpPr>
            <a:spLocks noGrp="1"/>
          </p:cNvSpPr>
          <p:nvPr/>
        </p:nvSpPr>
        <p:spPr>
          <a:xfrm>
            <a:off x="6353900" y="647700"/>
            <a:ext cx="10638700" cy="8550757"/>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r>
              <a:rPr lang="lv-LV" sz="1800" b="1" kern="0" dirty="0">
                <a:latin typeface="Public Sans" panose="020B0604020202020204" charset="-70"/>
                <a:ea typeface="Times New Roman" panose="02020603050405020304" pitchFamily="18" charset="0"/>
                <a:cs typeface="Times New Roman" panose="02020603050405020304" pitchFamily="18" charset="0"/>
              </a:rPr>
              <a:t>D</a:t>
            </a:r>
            <a:r>
              <a:rPr lang="lv-LV" sz="1800" b="1" kern="0" dirty="0">
                <a:effectLst/>
                <a:latin typeface="Public Sans" panose="020B0604020202020204" charset="-70"/>
                <a:ea typeface="Times New Roman" panose="02020603050405020304" pitchFamily="18" charset="0"/>
                <a:cs typeface="Times New Roman" panose="02020603050405020304" pitchFamily="18" charset="0"/>
              </a:rPr>
              <a:t>alība klātienē </a:t>
            </a:r>
            <a:r>
              <a:rPr lang="lv-LV" sz="1800" b="1" kern="0" dirty="0" err="1">
                <a:effectLst/>
                <a:latin typeface="Public Sans" panose="020B0604020202020204" charset="-70"/>
                <a:ea typeface="Times New Roman" panose="02020603050405020304" pitchFamily="18" charset="0"/>
                <a:cs typeface="Times New Roman" panose="02020603050405020304" pitchFamily="18" charset="0"/>
              </a:rPr>
              <a:t>Elwind</a:t>
            </a:r>
            <a:r>
              <a:rPr lang="lv-LV" sz="1800" b="1" kern="0" dirty="0">
                <a:effectLst/>
                <a:latin typeface="Public Sans" panose="020B0604020202020204" charset="-70"/>
                <a:ea typeface="Times New Roman" panose="02020603050405020304" pitchFamily="18" charset="0"/>
                <a:cs typeface="Times New Roman" panose="02020603050405020304" pitchFamily="18" charset="0"/>
              </a:rPr>
              <a:t> publiskajā apspriešanā </a:t>
            </a:r>
            <a:r>
              <a:rPr lang="lv-LV" sz="1800" kern="0" dirty="0">
                <a:effectLst/>
                <a:latin typeface="Public Sans" panose="020B0604020202020204" charset="-70"/>
                <a:ea typeface="Times New Roman" panose="02020603050405020304" pitchFamily="18" charset="0"/>
                <a:cs typeface="Times New Roman" panose="02020603050405020304" pitchFamily="18" charset="0"/>
              </a:rPr>
              <a:t>Pāvilostā un Jūrkalnē un tiešsaistē &amp; kopā reģiona telpisko plānotāju sagatavots KPR </a:t>
            </a:r>
            <a:r>
              <a:rPr lang="lv-LV" sz="1800" b="1" kern="0" dirty="0">
                <a:effectLst/>
                <a:latin typeface="Public Sans" panose="020B0604020202020204" charset="-70"/>
                <a:ea typeface="Times New Roman" panose="02020603050405020304" pitchFamily="18" charset="0"/>
                <a:cs typeface="Times New Roman" panose="02020603050405020304" pitchFamily="18" charset="0"/>
              </a:rPr>
              <a:t>viedoklis par atkrastes </a:t>
            </a:r>
            <a:r>
              <a:rPr lang="lv-LV" sz="1800" b="1" kern="0" dirty="0" err="1">
                <a:effectLst/>
                <a:latin typeface="Public Sans" panose="020B0604020202020204" charset="-70"/>
                <a:ea typeface="Times New Roman" panose="02020603050405020304" pitchFamily="18" charset="0"/>
                <a:cs typeface="Times New Roman" panose="02020603050405020304" pitchFamily="18" charset="0"/>
              </a:rPr>
              <a:t>Elwind</a:t>
            </a:r>
            <a:r>
              <a:rPr lang="lv-LV" sz="1800" b="1" kern="0" dirty="0">
                <a:effectLst/>
                <a:latin typeface="Public Sans" panose="020B0604020202020204" charset="-70"/>
                <a:ea typeface="Times New Roman" panose="02020603050405020304" pitchFamily="18" charset="0"/>
                <a:cs typeface="Times New Roman" panose="02020603050405020304" pitchFamily="18" charset="0"/>
              </a:rPr>
              <a:t> potenciālo būvniecību</a:t>
            </a:r>
            <a:r>
              <a:rPr lang="lv-LV" sz="1800" kern="0" dirty="0">
                <a:effectLst/>
                <a:latin typeface="Public Sans" panose="020B0604020202020204" charset="-70"/>
                <a:ea typeface="Times New Roman" panose="02020603050405020304" pitchFamily="18" charset="0"/>
                <a:cs typeface="Times New Roman" panose="02020603050405020304" pitchFamily="18" charset="0"/>
              </a:rPr>
              <a:t>, nosūtīts LIAA</a:t>
            </a:r>
          </a:p>
          <a:p>
            <a:pPr marL="342900" indent="-342900" algn="just">
              <a:buFont typeface="+mj-lt"/>
              <a:buAutoNum type="arabicPeriod"/>
            </a:pPr>
            <a:r>
              <a:rPr lang="lv-LV" sz="1800" kern="0" dirty="0">
                <a:latin typeface="Public Sans" panose="020B0604020202020204" charset="-70"/>
                <a:ea typeface="Times New Roman" panose="02020603050405020304" pitchFamily="18" charset="0"/>
                <a:cs typeface="Times New Roman" panose="02020603050405020304" pitchFamily="18" charset="0"/>
              </a:rPr>
              <a:t>R</a:t>
            </a:r>
            <a:r>
              <a:rPr lang="lv-LV" sz="1800" kern="0" dirty="0">
                <a:effectLst/>
                <a:latin typeface="Public Sans" panose="020B0604020202020204" charset="-70"/>
                <a:ea typeface="Times New Roman" panose="02020603050405020304" pitchFamily="18" charset="0"/>
                <a:cs typeface="Times New Roman" panose="02020603050405020304" pitchFamily="18" charset="0"/>
              </a:rPr>
              <a:t>egulāri sniegts KPR </a:t>
            </a:r>
            <a:r>
              <a:rPr lang="lv-LV" sz="1800" b="1" kern="0" dirty="0">
                <a:effectLst/>
                <a:latin typeface="Public Sans" panose="020B0604020202020204" charset="-70"/>
                <a:ea typeface="Times New Roman" panose="02020603050405020304" pitchFamily="18" charset="0"/>
                <a:cs typeface="Times New Roman" panose="02020603050405020304" pitchFamily="18" charset="0"/>
              </a:rPr>
              <a:t>viedoklis VPVB par pārrobežu ietekmes uz vides novērtējumiem </a:t>
            </a:r>
            <a:r>
              <a:rPr lang="lv-LV" sz="1800" kern="0" dirty="0">
                <a:effectLst/>
                <a:latin typeface="Public Sans" panose="020B0604020202020204" charset="-70"/>
                <a:ea typeface="Times New Roman" panose="02020603050405020304" pitchFamily="18" charset="0"/>
                <a:cs typeface="Times New Roman" panose="02020603050405020304" pitchFamily="18" charset="0"/>
              </a:rPr>
              <a:t>Baltijas jūras reģionā plānotajiem atkrastes VES (Zviedrija, Polija, Dānija) Espo Konvencijas par ietekmes uz vidi novērtējumu pārrobežu kontekstā</a:t>
            </a:r>
          </a:p>
          <a:p>
            <a:pPr marL="342900" indent="-342900" algn="just">
              <a:buFont typeface="+mj-lt"/>
              <a:buAutoNum type="arabicPeriod"/>
            </a:pPr>
            <a:r>
              <a:rPr lang="lv-LV" sz="1800" kern="0" dirty="0">
                <a:latin typeface="Public Sans" panose="020B0604020202020204" charset="-70"/>
                <a:ea typeface="Times New Roman" panose="02020603050405020304" pitchFamily="18" charset="0"/>
                <a:cs typeface="Times New Roman" panose="02020603050405020304" pitchFamily="18" charset="0"/>
              </a:rPr>
              <a:t>S</a:t>
            </a:r>
            <a:r>
              <a:rPr lang="lv-LV" sz="1800" kern="0" dirty="0">
                <a:effectLst/>
                <a:latin typeface="Public Sans" panose="020B0604020202020204" charset="-70"/>
                <a:ea typeface="Times New Roman" panose="02020603050405020304" pitchFamily="18" charset="0"/>
                <a:cs typeface="Times New Roman" panose="02020603050405020304" pitchFamily="18" charset="0"/>
              </a:rPr>
              <a:t>niegts </a:t>
            </a:r>
            <a:r>
              <a:rPr lang="lv-LV" sz="1800" b="1" kern="0" dirty="0">
                <a:effectLst/>
                <a:latin typeface="Public Sans" panose="020B0604020202020204" charset="-70"/>
                <a:ea typeface="Times New Roman" panose="02020603050405020304" pitchFamily="18" charset="0"/>
                <a:cs typeface="Times New Roman" panose="02020603050405020304" pitchFamily="18" charset="0"/>
              </a:rPr>
              <a:t>KPR atzinums </a:t>
            </a:r>
            <a:r>
              <a:rPr lang="lv-LV" sz="1800" kern="0" dirty="0">
                <a:effectLst/>
                <a:latin typeface="Public Sans" panose="020B0604020202020204" charset="-70"/>
                <a:ea typeface="Times New Roman" panose="02020603050405020304" pitchFamily="18" charset="0"/>
                <a:cs typeface="Times New Roman" panose="02020603050405020304" pitchFamily="18" charset="0"/>
              </a:rPr>
              <a:t>SIA “Vides </a:t>
            </a:r>
            <a:r>
              <a:rPr lang="lv-LV" sz="1800" kern="0" dirty="0" err="1">
                <a:effectLst/>
                <a:latin typeface="Public Sans" panose="020B0604020202020204" charset="-70"/>
                <a:ea typeface="Times New Roman" panose="02020603050405020304" pitchFamily="18" charset="0"/>
                <a:cs typeface="Times New Roman" panose="02020603050405020304" pitchFamily="18" charset="0"/>
              </a:rPr>
              <a:t>Eskperti</a:t>
            </a:r>
            <a:r>
              <a:rPr lang="lv-LV" sz="1800" kern="0" dirty="0">
                <a:effectLst/>
                <a:latin typeface="Public Sans" panose="020B0604020202020204" charset="-70"/>
                <a:ea typeface="Times New Roman" panose="02020603050405020304" pitchFamily="18" charset="0"/>
                <a:cs typeface="Times New Roman" panose="02020603050405020304" pitchFamily="18" charset="0"/>
              </a:rPr>
              <a:t>” </a:t>
            </a:r>
            <a:r>
              <a:rPr lang="lv-LV" sz="1800" b="1" kern="0" dirty="0">
                <a:effectLst/>
                <a:latin typeface="Public Sans" panose="020B0604020202020204" charset="-70"/>
                <a:ea typeface="Times New Roman" panose="02020603050405020304" pitchFamily="18" charset="0"/>
                <a:cs typeface="Times New Roman" panose="02020603050405020304" pitchFamily="18" charset="0"/>
              </a:rPr>
              <a:t>par plānoto SIA “Užava </a:t>
            </a:r>
            <a:r>
              <a:rPr lang="lv-LV" sz="1800" b="1" kern="0" dirty="0" err="1">
                <a:effectLst/>
                <a:latin typeface="Public Sans" panose="020B0604020202020204" charset="-70"/>
                <a:ea typeface="Times New Roman" panose="02020603050405020304" pitchFamily="18" charset="0"/>
                <a:cs typeface="Times New Roman" panose="02020603050405020304" pitchFamily="18" charset="0"/>
              </a:rPr>
              <a:t>Energo</a:t>
            </a:r>
            <a:r>
              <a:rPr lang="lv-LV" sz="1800" b="1" kern="0" dirty="0">
                <a:effectLst/>
                <a:latin typeface="Public Sans" panose="020B0604020202020204" charset="-70"/>
                <a:ea typeface="Times New Roman" panose="02020603050405020304" pitchFamily="18" charset="0"/>
                <a:cs typeface="Times New Roman" panose="02020603050405020304" pitchFamily="18" charset="0"/>
              </a:rPr>
              <a:t>” VES izveidi Užavas pagastā</a:t>
            </a:r>
            <a:endParaRPr lang="en-LV" sz="1800" b="1" kern="100" dirty="0">
              <a:latin typeface="Public Sans" panose="020B0604020202020204" charset="-70"/>
              <a:ea typeface="Times New Roman" panose="02020603050405020304" pitchFamily="18" charset="0"/>
              <a:cs typeface="Times New Roman" panose="02020603050405020304" pitchFamily="18" charset="0"/>
            </a:endParaRPr>
          </a:p>
          <a:p>
            <a:pPr marL="342900" indent="-342900" algn="just">
              <a:buFont typeface="+mj-lt"/>
              <a:buAutoNum type="arabicPeriod"/>
            </a:pPr>
            <a:r>
              <a:rPr lang="lv-LV" sz="1800" kern="0" dirty="0">
                <a:latin typeface="Public Sans" panose="020B0604020202020204" charset="-70"/>
                <a:ea typeface="Times New Roman" panose="02020603050405020304" pitchFamily="18" charset="0"/>
                <a:cs typeface="Arial" panose="020B0604020202020204" pitchFamily="34" charset="0"/>
              </a:rPr>
              <a:t>P</a:t>
            </a:r>
            <a:r>
              <a:rPr lang="lv-LV" sz="1800" kern="0" dirty="0">
                <a:effectLst/>
                <a:latin typeface="Public Sans" panose="020B0604020202020204" charset="-70"/>
                <a:ea typeface="Times New Roman" panose="02020603050405020304" pitchFamily="18" charset="0"/>
                <a:cs typeface="Arial" panose="020B0604020202020204" pitchFamily="34" charset="0"/>
              </a:rPr>
              <a:t>iedalīšanās Lietuvas Republikas  Enerģētikas ministrijas plānotā projekta </a:t>
            </a:r>
            <a:r>
              <a:rPr lang="lv-LV" sz="1800" b="1" kern="0" dirty="0">
                <a:effectLst/>
                <a:latin typeface="Public Sans" panose="020B0604020202020204" charset="-70"/>
                <a:ea typeface="Times New Roman" panose="02020603050405020304" pitchFamily="18" charset="0"/>
                <a:cs typeface="Arial" panose="020B0604020202020204" pitchFamily="34" charset="0"/>
              </a:rPr>
              <a:t>“</a:t>
            </a:r>
            <a:r>
              <a:rPr lang="lv-LV" sz="1800" kern="0" dirty="0">
                <a:effectLst/>
                <a:latin typeface="Public Sans" panose="020B0604020202020204" charset="-70"/>
                <a:ea typeface="Times New Roman" panose="02020603050405020304" pitchFamily="18" charset="0"/>
                <a:cs typeface="Arial" panose="020B0604020202020204" pitchFamily="34" charset="0"/>
              </a:rPr>
              <a:t>Vēja elektrostacijas parka būvniecība un ekspluatācija Baltijas jūrā Lietuvas Republikas teritorijā”</a:t>
            </a:r>
            <a:r>
              <a:rPr lang="lv-LV" sz="1800" b="1" kern="0" dirty="0">
                <a:effectLst/>
                <a:latin typeface="Public Sans" panose="020B0604020202020204" charset="-70"/>
                <a:ea typeface="Times New Roman" panose="02020603050405020304" pitchFamily="18" charset="0"/>
                <a:cs typeface="Arial" panose="020B0604020202020204" pitchFamily="34" charset="0"/>
              </a:rPr>
              <a:t> </a:t>
            </a:r>
            <a:r>
              <a:rPr lang="lv-LV" sz="1800" kern="0" dirty="0">
                <a:effectLst/>
                <a:latin typeface="Public Sans" panose="020B0604020202020204" charset="-70"/>
                <a:ea typeface="Times New Roman" panose="02020603050405020304" pitchFamily="18" charset="0"/>
                <a:cs typeface="Arial" panose="020B0604020202020204" pitchFamily="34" charset="0"/>
              </a:rPr>
              <a:t>pārrobežu ietekmes uz vidi novērtējuma ziņojuma </a:t>
            </a:r>
            <a:r>
              <a:rPr lang="lv-LV" sz="1800" b="1" kern="0" dirty="0">
                <a:effectLst/>
                <a:latin typeface="Public Sans" panose="020B0604020202020204" charset="-70"/>
                <a:ea typeface="Times New Roman" panose="02020603050405020304" pitchFamily="18" charset="0"/>
                <a:cs typeface="Arial" panose="020B0604020202020204" pitchFamily="34" charset="0"/>
              </a:rPr>
              <a:t>sabiedriskajā</a:t>
            </a:r>
            <a:r>
              <a:rPr lang="lv-LV" sz="1800" kern="0" dirty="0">
                <a:effectLst/>
                <a:latin typeface="Public Sans" panose="020B0604020202020204" charset="-70"/>
                <a:ea typeface="Times New Roman" panose="02020603050405020304" pitchFamily="18" charset="0"/>
                <a:cs typeface="Arial" panose="020B0604020202020204" pitchFamily="34" charset="0"/>
              </a:rPr>
              <a:t> </a:t>
            </a:r>
            <a:r>
              <a:rPr lang="lv-LV" sz="1800" b="1" kern="0" dirty="0">
                <a:effectLst/>
                <a:latin typeface="Public Sans" panose="020B0604020202020204" charset="-70"/>
                <a:ea typeface="Times New Roman" panose="02020603050405020304" pitchFamily="18" charset="0"/>
                <a:cs typeface="Arial" panose="020B0604020202020204" pitchFamily="34" charset="0"/>
              </a:rPr>
              <a:t>apspriešana</a:t>
            </a:r>
            <a:r>
              <a:rPr lang="lv-LV" sz="1800" kern="0" dirty="0">
                <a:effectLst/>
                <a:latin typeface="Public Sans" panose="020B0604020202020204" charset="-70"/>
                <a:ea typeface="Times New Roman" panose="02020603050405020304" pitchFamily="18" charset="0"/>
                <a:cs typeface="Arial" panose="020B0604020202020204" pitchFamily="34" charset="0"/>
              </a:rPr>
              <a:t> tiešsaistē</a:t>
            </a:r>
            <a:endParaRPr lang="en-LV" sz="1800" kern="100" dirty="0">
              <a:effectLst/>
              <a:latin typeface="Public Sans" panose="020B0604020202020204" charset="-70"/>
              <a:ea typeface="Times New Roman" panose="02020603050405020304" pitchFamily="18" charset="0"/>
              <a:cs typeface="Times New Roman" panose="02020603050405020304" pitchFamily="18" charset="0"/>
            </a:endParaRPr>
          </a:p>
          <a:p>
            <a:pPr marL="342900" indent="-342900" algn="just">
              <a:buFont typeface="+mj-lt"/>
              <a:buAutoNum type="arabicPeriod"/>
            </a:pPr>
            <a:r>
              <a:rPr lang="lv-LV" sz="1800" dirty="0">
                <a:latin typeface="Public Sans" panose="020B0604020202020204" charset="-70"/>
              </a:rPr>
              <a:t>KPR pārstāvniecība projekta Wind4Bio ietvaros organizētajā </a:t>
            </a:r>
            <a:r>
              <a:rPr lang="lv-LV" sz="1800" dirty="0" err="1">
                <a:latin typeface="Public Sans" panose="020B0604020202020204" charset="-70"/>
              </a:rPr>
              <a:t>vebinārā</a:t>
            </a:r>
            <a:r>
              <a:rPr lang="lv-LV" sz="1800" dirty="0">
                <a:latin typeface="Public Sans" panose="020B0604020202020204" charset="-70"/>
              </a:rPr>
              <a:t> “Vēja enerģija Latvijā. Stratēģija un plānošana. Sabiedrības akcepts un dabas daudzveidības saglabāšana” kur kopā ar citiem vides, dabas un reģionālo institūciju pārstāvjiem pārrunāti aktuālie enerģētikas politikas, atjauninātais Nacionālais enerģētikas un klimata plāns 2030. gadam, kā arī ES </a:t>
            </a:r>
            <a:r>
              <a:rPr lang="lv-LV" sz="1800" dirty="0" err="1">
                <a:latin typeface="Public Sans" panose="020B0604020202020204" charset="-70"/>
              </a:rPr>
              <a:t>Atjaunīgās</a:t>
            </a:r>
            <a:r>
              <a:rPr lang="lv-LV" sz="1800" dirty="0">
                <a:latin typeface="Public Sans" panose="020B0604020202020204" charset="-70"/>
              </a:rPr>
              <a:t> enerģijas direktīva (2023/2413 par AER izmantošanas vecināšanu REDIII), kas nosaka valstu pienākumu līdz 2026.gadam veikt paātrināto atjaunīgo energoresursu attīstības zonu kartēšanu nacionālajā līmenī, nodrošinot vietējās pārvaldes un citu ieinteresēto pušu iesaisti</a:t>
            </a:r>
          </a:p>
          <a:p>
            <a:pPr marL="342900" indent="-342900" algn="just">
              <a:buFont typeface="+mj-lt"/>
              <a:buAutoNum type="arabicPeriod"/>
            </a:pPr>
            <a:r>
              <a:rPr lang="lv-LV" sz="1800" b="1" kern="0" dirty="0">
                <a:latin typeface="Public Sans" panose="020B0604020202020204" charset="-70"/>
                <a:ea typeface="Times New Roman" panose="02020603050405020304" pitchFamily="18" charset="0"/>
                <a:cs typeface="Times New Roman" panose="02020603050405020304" pitchFamily="18" charset="0"/>
              </a:rPr>
              <a:t>S</a:t>
            </a:r>
            <a:r>
              <a:rPr lang="lv-LV" sz="1800" b="1" kern="0" dirty="0">
                <a:effectLst/>
                <a:latin typeface="Public Sans" panose="020B0604020202020204" charset="-70"/>
                <a:ea typeface="Times New Roman" panose="02020603050405020304" pitchFamily="18" charset="0"/>
                <a:cs typeface="Times New Roman" panose="02020603050405020304" pitchFamily="18" charset="0"/>
              </a:rPr>
              <a:t>agatavots apkopojums par VES attīstību Latvijā</a:t>
            </a:r>
            <a:r>
              <a:rPr lang="lv-LV" sz="1800" kern="0" dirty="0">
                <a:effectLst/>
                <a:latin typeface="Public Sans" panose="020B0604020202020204" charset="-70"/>
                <a:ea typeface="Times New Roman" panose="02020603050405020304" pitchFamily="18" charset="0"/>
                <a:cs typeface="Times New Roman" panose="02020603050405020304" pitchFamily="18" charset="0"/>
              </a:rPr>
              <a:t>, ietverot likumdošanas aktualitātes, EM un KEM aktuālo informāciju, pašvaldībām domātās vadlīnijas u.c. informāciju; sadarbībā ar ĢIS speciālistu ir </a:t>
            </a:r>
            <a:r>
              <a:rPr lang="lv-LV" sz="1800" b="1" kern="0" dirty="0">
                <a:effectLst/>
                <a:latin typeface="Public Sans" panose="020B0604020202020204" charset="-70"/>
                <a:ea typeface="Times New Roman" panose="02020603050405020304" pitchFamily="18" charset="0"/>
                <a:cs typeface="Times New Roman" panose="02020603050405020304" pitchFamily="18" charset="0"/>
              </a:rPr>
              <a:t>uzsākts darbs, lai reģiona līmenī </a:t>
            </a:r>
            <a:r>
              <a:rPr lang="lv-LV" sz="1800" kern="0" dirty="0">
                <a:effectLst/>
                <a:latin typeface="Public Sans" panose="020B0604020202020204" charset="-70"/>
                <a:ea typeface="Times New Roman" panose="02020603050405020304" pitchFamily="18" charset="0"/>
                <a:cs typeface="Times New Roman" panose="02020603050405020304" pitchFamily="18" charset="0"/>
              </a:rPr>
              <a:t>izveidotu </a:t>
            </a:r>
            <a:r>
              <a:rPr lang="lv-LV" sz="1800" b="1" kern="0" dirty="0">
                <a:effectLst/>
                <a:latin typeface="Public Sans" panose="020B0604020202020204" charset="-70"/>
                <a:ea typeface="Times New Roman" panose="02020603050405020304" pitchFamily="18" charset="0"/>
                <a:cs typeface="Times New Roman" panose="02020603050405020304" pitchFamily="18" charset="0"/>
              </a:rPr>
              <a:t>pārskatāmu telpisku informāciju par plānotajiem vēja parkiem</a:t>
            </a:r>
          </a:p>
        </p:txBody>
      </p:sp>
      <p:sp>
        <p:nvSpPr>
          <p:cNvPr id="12" name="Taisnstūris 11">
            <a:extLst>
              <a:ext uri="{FF2B5EF4-FFF2-40B4-BE49-F238E27FC236}">
                <a16:creationId xmlns:a16="http://schemas.microsoft.com/office/drawing/2014/main" id="{FCD590D1-8B7C-5E18-3C43-470937145530}"/>
              </a:ext>
            </a:extLst>
          </p:cNvPr>
          <p:cNvSpPr/>
          <p:nvPr/>
        </p:nvSpPr>
        <p:spPr>
          <a:xfrm>
            <a:off x="1823944" y="3799700"/>
            <a:ext cx="4285343" cy="3416320"/>
          </a:xfrm>
          <a:prstGeom prst="rect">
            <a:avLst/>
          </a:prstGeom>
          <a:noFill/>
        </p:spPr>
        <p:txBody>
          <a:bodyPr wrap="square" lIns="91440" tIns="45720" rIns="91440" bIns="45720">
            <a:spAutoFit/>
          </a:bodyPr>
          <a:lstStyle/>
          <a:p>
            <a:pPr algn="ctr"/>
            <a:r>
              <a:rPr lang="lv-LV" sz="7200" b="0" cap="none" spc="0" dirty="0">
                <a:ln w="0"/>
                <a:solidFill>
                  <a:schemeClr val="tx1"/>
                </a:solidFill>
                <a:effectLst>
                  <a:outerShdw blurRad="38100" dist="19050" dir="2700000" algn="tl" rotWithShape="0">
                    <a:schemeClr val="dk1">
                      <a:alpha val="40000"/>
                    </a:schemeClr>
                  </a:outerShdw>
                </a:effectLst>
              </a:rPr>
              <a:t>VES attīstība Latvijā</a:t>
            </a:r>
          </a:p>
        </p:txBody>
      </p:sp>
      <p:sp>
        <p:nvSpPr>
          <p:cNvPr id="14" name="Taisnstūris 13">
            <a:extLst>
              <a:ext uri="{FF2B5EF4-FFF2-40B4-BE49-F238E27FC236}">
                <a16:creationId xmlns:a16="http://schemas.microsoft.com/office/drawing/2014/main" id="{6C5F1F00-7975-299C-2B08-18B0ACA1DF1B}"/>
              </a:ext>
            </a:extLst>
          </p:cNvPr>
          <p:cNvSpPr/>
          <p:nvPr/>
        </p:nvSpPr>
        <p:spPr>
          <a:xfrm>
            <a:off x="-16750" y="0"/>
            <a:ext cx="1525241" cy="10287000"/>
          </a:xfrm>
          <a:prstGeom prst="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15" name="Vienādsānu trīsstūris 14">
            <a:extLst>
              <a:ext uri="{FF2B5EF4-FFF2-40B4-BE49-F238E27FC236}">
                <a16:creationId xmlns:a16="http://schemas.microsoft.com/office/drawing/2014/main" id="{037EEDC1-09A8-327F-950D-769B8716BF00}"/>
              </a:ext>
            </a:extLst>
          </p:cNvPr>
          <p:cNvSpPr/>
          <p:nvPr/>
        </p:nvSpPr>
        <p:spPr>
          <a:xfrm rot="5400000">
            <a:off x="589896" y="1887523"/>
            <a:ext cx="2642532" cy="805343"/>
          </a:xfrm>
          <a:prstGeom prst="triangle">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16" name="TextBox 15">
            <a:extLst>
              <a:ext uri="{FF2B5EF4-FFF2-40B4-BE49-F238E27FC236}">
                <a16:creationId xmlns:a16="http://schemas.microsoft.com/office/drawing/2014/main" id="{846E977C-737E-F6F7-C968-261A8D6B008F}"/>
              </a:ext>
            </a:extLst>
          </p:cNvPr>
          <p:cNvSpPr txBox="1"/>
          <p:nvPr/>
        </p:nvSpPr>
        <p:spPr>
          <a:xfrm rot="16200000">
            <a:off x="-3402253" y="4117037"/>
            <a:ext cx="8267757" cy="692562"/>
          </a:xfrm>
          <a:prstGeom prst="rect">
            <a:avLst/>
          </a:prstGeom>
          <a:noFill/>
        </p:spPr>
        <p:txBody>
          <a:bodyPr wrap="square" rtlCol="0">
            <a:spAutoFit/>
          </a:bodyPr>
          <a:lstStyle/>
          <a:p>
            <a:pPr>
              <a:lnSpc>
                <a:spcPts val="5200"/>
              </a:lnSpc>
              <a:spcBef>
                <a:spcPct val="0"/>
              </a:spcBef>
            </a:pPr>
            <a:r>
              <a:rPr lang="lv-LV" sz="3200" dirty="0">
                <a:solidFill>
                  <a:schemeClr val="bg1"/>
                </a:solidFill>
                <a:latin typeface="Public Sans Bold"/>
              </a:rPr>
              <a:t>VIDES un KLIMATA JOMA  2023</a:t>
            </a:r>
            <a:r>
              <a:rPr lang="lv-LV" sz="3000" b="1" dirty="0">
                <a:solidFill>
                  <a:schemeClr val="bg1"/>
                </a:solidFill>
              </a:rPr>
              <a:t>    #2</a:t>
            </a:r>
          </a:p>
        </p:txBody>
      </p:sp>
      <p:pic>
        <p:nvPicPr>
          <p:cNvPr id="17" name="Attēls 16">
            <a:extLst>
              <a:ext uri="{FF2B5EF4-FFF2-40B4-BE49-F238E27FC236}">
                <a16:creationId xmlns:a16="http://schemas.microsoft.com/office/drawing/2014/main" id="{E1B9BEAE-623E-5CD4-89AB-FC74414231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53308" y="9225591"/>
            <a:ext cx="1363410" cy="433014"/>
          </a:xfrm>
          <a:prstGeom prst="rect">
            <a:avLst/>
          </a:prstGeom>
        </p:spPr>
      </p:pic>
    </p:spTree>
    <p:extLst>
      <p:ext uri="{BB962C8B-B14F-4D97-AF65-F5344CB8AC3E}">
        <p14:creationId xmlns:p14="http://schemas.microsoft.com/office/powerpoint/2010/main" val="2428836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0397BBF6-F16D-AAFE-754D-464858D06D8B}"/>
              </a:ext>
            </a:extLst>
          </p:cNvPr>
          <p:cNvSpPr>
            <a:spLocks noGrp="1"/>
          </p:cNvSpPr>
          <p:nvPr/>
        </p:nvSpPr>
        <p:spPr>
          <a:xfrm>
            <a:off x="2514600" y="743631"/>
            <a:ext cx="5157787" cy="450593"/>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lv-LV" sz="2800" dirty="0">
                <a:latin typeface="Public Sans" panose="020B0604020202020204" charset="-70"/>
              </a:rPr>
              <a:t>2023		</a:t>
            </a:r>
            <a:endParaRPr lang="en-US" sz="2800" dirty="0">
              <a:latin typeface="Public Sans" panose="020B0604020202020204" charset="-70"/>
            </a:endParaRPr>
          </a:p>
        </p:txBody>
      </p:sp>
      <p:sp>
        <p:nvSpPr>
          <p:cNvPr id="5" name="Content Placeholder 3">
            <a:extLst>
              <a:ext uri="{FF2B5EF4-FFF2-40B4-BE49-F238E27FC236}">
                <a16:creationId xmlns:a16="http://schemas.microsoft.com/office/drawing/2014/main" id="{07937532-32CD-8295-1B67-CF0B619C5D32}"/>
              </a:ext>
            </a:extLst>
          </p:cNvPr>
          <p:cNvSpPr>
            <a:spLocks noGrp="1"/>
          </p:cNvSpPr>
          <p:nvPr/>
        </p:nvSpPr>
        <p:spPr>
          <a:xfrm>
            <a:off x="2098393" y="1518461"/>
            <a:ext cx="7911304" cy="80249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lnSpc>
                <a:spcPct val="100000"/>
              </a:lnSpc>
              <a:spcBef>
                <a:spcPts val="0"/>
              </a:spcBef>
              <a:buClr>
                <a:schemeClr val="dk1"/>
              </a:buClr>
              <a:buSzPts val="2000"/>
              <a:buFont typeface="Noto Sans Symbols"/>
              <a:buChar char="✓"/>
            </a:pPr>
            <a:r>
              <a:rPr lang="lv-LV" sz="1800" b="1" dirty="0">
                <a:solidFill>
                  <a:schemeClr val="dk1"/>
                </a:solidFill>
                <a:latin typeface="Public Sans" panose="020B0604020202020204" charset="-70"/>
                <a:ea typeface="Calibri"/>
                <a:cs typeface="Arial" panose="020B0604020202020204" pitchFamily="34" charset="0"/>
                <a:sym typeface="Calibri"/>
              </a:rPr>
              <a:t>Veiktas izmaiņas 71 autobusu maršrutā</a:t>
            </a:r>
            <a:endParaRPr lang="lv-LV" sz="1800" dirty="0">
              <a:solidFill>
                <a:schemeClr val="dk1"/>
              </a:solidFill>
              <a:latin typeface="Public Sans" panose="020B0604020202020204" charset="-70"/>
              <a:ea typeface="Calibri"/>
              <a:cs typeface="Arial" panose="020B0604020202020204" pitchFamily="34" charset="0"/>
              <a:sym typeface="Calibri"/>
            </a:endParaRPr>
          </a:p>
          <a:p>
            <a:pPr marL="0" indent="0" algn="just">
              <a:lnSpc>
                <a:spcPct val="100000"/>
              </a:lnSpc>
              <a:spcBef>
                <a:spcPts val="0"/>
              </a:spcBef>
              <a:buClr>
                <a:schemeClr val="dk1"/>
              </a:buClr>
              <a:buSzPts val="2000"/>
              <a:buNone/>
            </a:pPr>
            <a:r>
              <a:rPr lang="lv-LV" sz="1800" dirty="0">
                <a:solidFill>
                  <a:schemeClr val="dk1"/>
                </a:solidFill>
                <a:latin typeface="Public Sans" panose="020B0604020202020204" charset="-70"/>
                <a:ea typeface="Calibri"/>
                <a:cs typeface="Arial" panose="020B0604020202020204" pitchFamily="34" charset="0"/>
                <a:sym typeface="Calibri"/>
              </a:rPr>
              <a:t>	       tai skaitā:</a:t>
            </a:r>
            <a:endParaRPr lang="lv-LV" sz="1800" dirty="0">
              <a:latin typeface="Public Sans" panose="020B0604020202020204" charset="-70"/>
              <a:cs typeface="Arial" panose="020B0604020202020204" pitchFamily="34" charset="0"/>
            </a:endParaRPr>
          </a:p>
          <a:p>
            <a:pPr lvl="2" algn="just">
              <a:spcBef>
                <a:spcPts val="320"/>
              </a:spcBef>
              <a:buClr>
                <a:schemeClr val="dk1"/>
              </a:buClr>
              <a:buSzPts val="1600"/>
              <a:buFont typeface="Arial"/>
              <a:buChar char="•"/>
            </a:pPr>
            <a:r>
              <a:rPr lang="lv-LV" sz="1800" dirty="0">
                <a:solidFill>
                  <a:schemeClr val="dk1"/>
                </a:solidFill>
                <a:latin typeface="Public Sans" panose="020B0604020202020204" charset="-70"/>
                <a:cs typeface="Arial" panose="020B0604020202020204" pitchFamily="34" charset="0"/>
                <a:sym typeface="Calibri"/>
              </a:rPr>
              <a:t>Atvērts </a:t>
            </a:r>
            <a:r>
              <a:rPr lang="lv-LV" sz="1800" b="1" dirty="0">
                <a:solidFill>
                  <a:schemeClr val="dk1"/>
                </a:solidFill>
                <a:latin typeface="Public Sans" panose="020B0604020202020204" charset="-70"/>
                <a:cs typeface="Arial" panose="020B0604020202020204" pitchFamily="34" charset="0"/>
                <a:sym typeface="Calibri"/>
              </a:rPr>
              <a:t>viens</a:t>
            </a:r>
            <a:r>
              <a:rPr lang="lv-LV" sz="1800" dirty="0">
                <a:solidFill>
                  <a:schemeClr val="dk1"/>
                </a:solidFill>
                <a:latin typeface="Public Sans" panose="020B0604020202020204" charset="-70"/>
                <a:cs typeface="Arial" panose="020B0604020202020204" pitchFamily="34" charset="0"/>
                <a:sym typeface="Calibri"/>
              </a:rPr>
              <a:t> jauns maršruts</a:t>
            </a:r>
          </a:p>
          <a:p>
            <a:pPr lvl="2" algn="just">
              <a:spcBef>
                <a:spcPts val="320"/>
              </a:spcBef>
              <a:buClr>
                <a:schemeClr val="dk1"/>
              </a:buClr>
              <a:buSzPts val="1600"/>
              <a:buFont typeface="Arial"/>
              <a:buChar char="•"/>
            </a:pPr>
            <a:r>
              <a:rPr lang="lv-LV" sz="1800" dirty="0">
                <a:solidFill>
                  <a:schemeClr val="dk1"/>
                </a:solidFill>
                <a:latin typeface="Public Sans" panose="020B0604020202020204" charset="-70"/>
                <a:cs typeface="Arial" panose="020B0604020202020204" pitchFamily="34" charset="0"/>
                <a:sym typeface="Calibri"/>
              </a:rPr>
              <a:t>Atvērti </a:t>
            </a:r>
            <a:r>
              <a:rPr lang="lv-LV" sz="1800" b="1" dirty="0">
                <a:solidFill>
                  <a:schemeClr val="dk1"/>
                </a:solidFill>
                <a:latin typeface="Public Sans" panose="020B0604020202020204" charset="-70"/>
                <a:cs typeface="Arial" panose="020B0604020202020204" pitchFamily="34" charset="0"/>
                <a:sym typeface="Calibri"/>
              </a:rPr>
              <a:t>43</a:t>
            </a:r>
            <a:r>
              <a:rPr lang="lv-LV" sz="1800" dirty="0">
                <a:solidFill>
                  <a:schemeClr val="dk1"/>
                </a:solidFill>
                <a:latin typeface="Public Sans" panose="020B0604020202020204" charset="-70"/>
                <a:cs typeface="Arial" panose="020B0604020202020204" pitchFamily="34" charset="0"/>
                <a:sym typeface="Calibri"/>
              </a:rPr>
              <a:t> jauni reisi</a:t>
            </a:r>
            <a:endParaRPr lang="lv-LV" sz="1800" dirty="0">
              <a:latin typeface="Public Sans" panose="020B0604020202020204" charset="-70"/>
              <a:cs typeface="Arial" panose="020B0604020202020204" pitchFamily="34" charset="0"/>
            </a:endParaRPr>
          </a:p>
          <a:p>
            <a:pPr lvl="2" algn="just">
              <a:spcBef>
                <a:spcPts val="320"/>
              </a:spcBef>
              <a:buClr>
                <a:schemeClr val="dk1"/>
              </a:buClr>
              <a:buSzPts val="1600"/>
              <a:buFont typeface="Arial"/>
              <a:buChar char="•"/>
            </a:pPr>
            <a:r>
              <a:rPr lang="lv-LV" sz="1800" dirty="0">
                <a:solidFill>
                  <a:schemeClr val="dk1"/>
                </a:solidFill>
                <a:latin typeface="Public Sans" panose="020B0604020202020204" charset="-70"/>
                <a:cs typeface="Arial" panose="020B0604020202020204" pitchFamily="34" charset="0"/>
                <a:sym typeface="Calibri"/>
              </a:rPr>
              <a:t>Slēgti </a:t>
            </a:r>
            <a:r>
              <a:rPr lang="lv-LV" sz="1800" b="1" dirty="0">
                <a:solidFill>
                  <a:schemeClr val="dk1"/>
                </a:solidFill>
                <a:latin typeface="Public Sans" panose="020B0604020202020204" charset="-70"/>
                <a:cs typeface="Arial" panose="020B0604020202020204" pitchFamily="34" charset="0"/>
                <a:sym typeface="Calibri"/>
              </a:rPr>
              <a:t>34</a:t>
            </a:r>
            <a:r>
              <a:rPr lang="lv-LV" sz="1800" dirty="0">
                <a:solidFill>
                  <a:schemeClr val="dk1"/>
                </a:solidFill>
                <a:latin typeface="Public Sans" panose="020B0604020202020204" charset="-70"/>
                <a:cs typeface="Arial" panose="020B0604020202020204" pitchFamily="34" charset="0"/>
                <a:sym typeface="Calibri"/>
              </a:rPr>
              <a:t> reisi</a:t>
            </a:r>
          </a:p>
          <a:p>
            <a:pPr marL="342900" indent="-342900" algn="just">
              <a:spcBef>
                <a:spcPts val="400"/>
              </a:spcBef>
              <a:buClr>
                <a:schemeClr val="dk1"/>
              </a:buClr>
              <a:buSzPts val="2000"/>
              <a:buFont typeface="Noto Sans Symbols"/>
              <a:buChar char="✓"/>
            </a:pPr>
            <a:r>
              <a:rPr lang="lv-LV" sz="1800" b="1" dirty="0">
                <a:solidFill>
                  <a:schemeClr val="dk1"/>
                </a:solidFill>
                <a:latin typeface="Public Sans" panose="020B0604020202020204" charset="-70"/>
                <a:ea typeface="Calibri"/>
                <a:cs typeface="Arial" panose="020B0604020202020204" pitchFamily="34" charset="0"/>
                <a:sym typeface="Calibri"/>
              </a:rPr>
              <a:t>Izdevies iekļaut maršrutu tīklā visus pašvaldību rosinātos grozījumus skolēnu pārvadājumu nodrošināšanai uzsākot 2023.- 2024. mācību gadu.</a:t>
            </a:r>
          </a:p>
          <a:p>
            <a:pPr marL="342900" indent="-342900" algn="just">
              <a:spcBef>
                <a:spcPts val="400"/>
              </a:spcBef>
              <a:buClr>
                <a:schemeClr val="dk1"/>
              </a:buClr>
              <a:buSzPts val="2000"/>
              <a:buFont typeface="Noto Sans Symbols"/>
              <a:buChar char="✓"/>
            </a:pPr>
            <a:r>
              <a:rPr lang="lv-LV" sz="1800" b="1" dirty="0">
                <a:solidFill>
                  <a:schemeClr val="dk1"/>
                </a:solidFill>
                <a:latin typeface="Public Sans" panose="020B0604020202020204" charset="-70"/>
                <a:ea typeface="Calibri"/>
                <a:cs typeface="Arial" panose="020B0604020202020204" pitchFamily="34" charset="0"/>
                <a:sym typeface="Calibri"/>
              </a:rPr>
              <a:t>Apsekotas 803 pieturvietas</a:t>
            </a:r>
            <a:r>
              <a:rPr lang="lv-LV" sz="1800" dirty="0">
                <a:solidFill>
                  <a:schemeClr val="dk1"/>
                </a:solidFill>
                <a:latin typeface="Public Sans" panose="020B0604020202020204" charset="-70"/>
                <a:ea typeface="Calibri"/>
                <a:cs typeface="Arial" panose="020B0604020202020204" pitchFamily="34" charset="0"/>
                <a:sym typeface="Calibri"/>
              </a:rPr>
              <a:t>, nepieciešamības gadījumā koriģējot datus Sabiedriskā transporta informācijas un finanšu statistikas sistēmā (STIFSS), Sadarbībā ar pašvaldībām sniegti atzinumi par pieturvietu izvietojumu </a:t>
            </a:r>
            <a:r>
              <a:rPr lang="lv-LV" sz="1800" b="1" dirty="0">
                <a:solidFill>
                  <a:schemeClr val="dk1"/>
                </a:solidFill>
                <a:latin typeface="Public Sans" panose="020B0604020202020204" charset="-70"/>
                <a:ea typeface="Calibri"/>
                <a:cs typeface="Arial" panose="020B0604020202020204" pitchFamily="34" charset="0"/>
                <a:sym typeface="Calibri"/>
              </a:rPr>
              <a:t>11</a:t>
            </a:r>
            <a:r>
              <a:rPr lang="lv-LV" sz="1800" dirty="0">
                <a:solidFill>
                  <a:schemeClr val="dk1"/>
                </a:solidFill>
                <a:latin typeface="Public Sans" panose="020B0604020202020204" charset="-70"/>
                <a:ea typeface="Calibri"/>
                <a:cs typeface="Arial" panose="020B0604020202020204" pitchFamily="34" charset="0"/>
                <a:sym typeface="Calibri"/>
              </a:rPr>
              <a:t> autoceļu rekonstrukcijas projektiem vai ekspluatācijā nododamiem rekonstruētiem ceļu posmiem. </a:t>
            </a:r>
          </a:p>
          <a:p>
            <a:pPr marL="342900" indent="-342900" algn="just">
              <a:spcBef>
                <a:spcPts val="400"/>
              </a:spcBef>
              <a:buClr>
                <a:schemeClr val="dk1"/>
              </a:buClr>
              <a:buSzPts val="2000"/>
              <a:buFont typeface="Noto Sans Symbols"/>
              <a:buChar char="✓"/>
            </a:pPr>
            <a:r>
              <a:rPr lang="lv-LV" sz="1800" dirty="0">
                <a:solidFill>
                  <a:schemeClr val="dk1"/>
                </a:solidFill>
                <a:latin typeface="Public Sans" panose="020B0604020202020204" charset="-70"/>
                <a:ea typeface="Calibri"/>
                <a:cs typeface="Arial" panose="020B0604020202020204" pitchFamily="34" charset="0"/>
                <a:sym typeface="Calibri"/>
              </a:rPr>
              <a:t>Notikusi </a:t>
            </a:r>
            <a:r>
              <a:rPr lang="lv-LV" sz="1800" b="1" dirty="0">
                <a:solidFill>
                  <a:schemeClr val="dk1"/>
                </a:solidFill>
                <a:latin typeface="Public Sans" panose="020B0604020202020204" charset="-70"/>
                <a:ea typeface="Calibri"/>
                <a:cs typeface="Arial" panose="020B0604020202020204" pitchFamily="34" charset="0"/>
                <a:sym typeface="Calibri"/>
              </a:rPr>
              <a:t>21</a:t>
            </a:r>
            <a:r>
              <a:rPr lang="lv-LV" sz="1800" dirty="0">
                <a:solidFill>
                  <a:schemeClr val="dk1"/>
                </a:solidFill>
                <a:latin typeface="Public Sans" panose="020B0604020202020204" charset="-70"/>
                <a:ea typeface="Calibri"/>
                <a:cs typeface="Arial" panose="020B0604020202020204" pitchFamily="34" charset="0"/>
                <a:sym typeface="Calibri"/>
              </a:rPr>
              <a:t> Sabiedriskā transporta padomes sēde. Reģiona pārstāvis  piedalījies </a:t>
            </a:r>
            <a:r>
              <a:rPr lang="lv-LV" sz="1800" b="1" dirty="0">
                <a:solidFill>
                  <a:schemeClr val="dk1"/>
                </a:solidFill>
                <a:latin typeface="Public Sans" panose="020B0604020202020204" charset="-70"/>
                <a:ea typeface="Calibri"/>
                <a:cs typeface="Arial" panose="020B0604020202020204" pitchFamily="34" charset="0"/>
                <a:sym typeface="Calibri"/>
              </a:rPr>
              <a:t>19</a:t>
            </a:r>
            <a:r>
              <a:rPr lang="lv-LV" sz="1800" dirty="0">
                <a:solidFill>
                  <a:schemeClr val="dk1"/>
                </a:solidFill>
                <a:latin typeface="Public Sans" panose="020B0604020202020204" charset="-70"/>
                <a:ea typeface="Calibri"/>
                <a:cs typeface="Arial" panose="020B0604020202020204" pitchFamily="34" charset="0"/>
                <a:sym typeface="Calibri"/>
              </a:rPr>
              <a:t> no tām.</a:t>
            </a:r>
            <a:endParaRPr lang="lv-LV" sz="1800" dirty="0">
              <a:latin typeface="Public Sans" panose="020B0604020202020204" charset="-70"/>
              <a:cs typeface="Arial" panose="020B0604020202020204" pitchFamily="34" charset="0"/>
            </a:endParaRPr>
          </a:p>
          <a:p>
            <a:pPr marL="342900" indent="-342900" algn="just">
              <a:spcBef>
                <a:spcPts val="400"/>
              </a:spcBef>
              <a:buClr>
                <a:schemeClr val="dk1"/>
              </a:buClr>
              <a:buSzPts val="2000"/>
              <a:buFont typeface="Noto Sans Symbols"/>
              <a:buChar char="✓"/>
            </a:pPr>
            <a:r>
              <a:rPr lang="lv-LV" sz="1800" dirty="0">
                <a:solidFill>
                  <a:schemeClr val="dk1"/>
                </a:solidFill>
                <a:latin typeface="Public Sans" panose="020B0604020202020204" charset="-70"/>
                <a:ea typeface="Calibri"/>
                <a:cs typeface="Arial" panose="020B0604020202020204" pitchFamily="34" charset="0"/>
                <a:sym typeface="Calibri"/>
              </a:rPr>
              <a:t>Taksometru pārvadājumu licencēšana</a:t>
            </a:r>
          </a:p>
          <a:p>
            <a:pPr marL="0" indent="0" algn="just">
              <a:spcBef>
                <a:spcPts val="400"/>
              </a:spcBef>
              <a:buClr>
                <a:schemeClr val="dk1"/>
              </a:buClr>
              <a:buSzPts val="2000"/>
              <a:buNone/>
            </a:pPr>
            <a:r>
              <a:rPr lang="lv-LV" sz="1800" dirty="0">
                <a:solidFill>
                  <a:schemeClr val="dk1"/>
                </a:solidFill>
                <a:latin typeface="Public Sans" panose="020B0604020202020204" charset="-70"/>
                <a:ea typeface="Calibri"/>
                <a:cs typeface="Arial" panose="020B0604020202020204" pitchFamily="34" charset="0"/>
                <a:sym typeface="Calibri"/>
              </a:rPr>
              <a:t>	2023 gadā nav izsniegta neviena jauna licence</a:t>
            </a:r>
          </a:p>
          <a:p>
            <a:pPr marL="1200150" lvl="2" indent="-285750">
              <a:spcBef>
                <a:spcPts val="400"/>
              </a:spcBef>
              <a:buClr>
                <a:schemeClr val="dk1"/>
              </a:buClr>
              <a:buSzPts val="2000"/>
            </a:pPr>
            <a:r>
              <a:rPr lang="lv-LV" sz="1800" dirty="0">
                <a:solidFill>
                  <a:schemeClr val="dk1"/>
                </a:solidFill>
                <a:latin typeface="Public Sans" panose="020B0604020202020204" charset="-70"/>
                <a:cs typeface="Arial" panose="020B0604020202020204" pitchFamily="34" charset="0"/>
                <a:sym typeface="Calibri"/>
              </a:rPr>
              <a:t>Šobrīd reģionā ir </a:t>
            </a:r>
            <a:r>
              <a:rPr lang="lv-LV" sz="1800" b="1" dirty="0">
                <a:solidFill>
                  <a:schemeClr val="dk1"/>
                </a:solidFill>
                <a:latin typeface="Public Sans" panose="020B0604020202020204" charset="-70"/>
                <a:cs typeface="Arial" panose="020B0604020202020204" pitchFamily="34" charset="0"/>
                <a:sym typeface="Calibri"/>
              </a:rPr>
              <a:t>16</a:t>
            </a:r>
            <a:r>
              <a:rPr lang="lv-LV" sz="1800" dirty="0">
                <a:solidFill>
                  <a:schemeClr val="dk1"/>
                </a:solidFill>
                <a:latin typeface="Public Sans" panose="020B0604020202020204" charset="-70"/>
                <a:cs typeface="Arial" panose="020B0604020202020204" pitchFamily="34" charset="0"/>
                <a:sym typeface="Calibri"/>
              </a:rPr>
              <a:t> spēkā esošas licences.</a:t>
            </a:r>
          </a:p>
          <a:p>
            <a:pPr marL="1200150" lvl="2" indent="-285750">
              <a:spcBef>
                <a:spcPts val="400"/>
              </a:spcBef>
              <a:buClr>
                <a:schemeClr val="dk1"/>
              </a:buClr>
              <a:buSzPts val="2000"/>
            </a:pPr>
            <a:r>
              <a:rPr lang="lv-LV" sz="1800" dirty="0">
                <a:solidFill>
                  <a:schemeClr val="dk1"/>
                </a:solidFill>
                <a:latin typeface="Public Sans" panose="020B0604020202020204" charset="-70"/>
                <a:cs typeface="Arial" panose="020B0604020202020204" pitchFamily="34" charset="0"/>
                <a:sym typeface="Calibri"/>
              </a:rPr>
              <a:t>Vidēji mēnesī tiek izsniegtas licences kartiņas </a:t>
            </a:r>
            <a:r>
              <a:rPr lang="lv-LV" sz="1800" b="1" dirty="0">
                <a:solidFill>
                  <a:schemeClr val="dk1"/>
                </a:solidFill>
                <a:latin typeface="Public Sans" panose="020B0604020202020204" charset="-70"/>
                <a:cs typeface="Arial" panose="020B0604020202020204" pitchFamily="34" charset="0"/>
                <a:sym typeface="Calibri"/>
              </a:rPr>
              <a:t>13 - 14 </a:t>
            </a:r>
            <a:r>
              <a:rPr lang="lv-LV" sz="1800" dirty="0">
                <a:solidFill>
                  <a:schemeClr val="dk1"/>
                </a:solidFill>
                <a:latin typeface="Public Sans" panose="020B0604020202020204" charset="-70"/>
                <a:cs typeface="Arial" panose="020B0604020202020204" pitchFamily="34" charset="0"/>
                <a:sym typeface="Calibri"/>
              </a:rPr>
              <a:t>automašīnām. 2023. gadā izsniegto kartiņu skaits apmēram vienāds ar 2022. gadu. </a:t>
            </a:r>
          </a:p>
          <a:p>
            <a:endParaRPr lang="en-US" sz="1800" dirty="0">
              <a:latin typeface="Public Sans" panose="020B0604020202020204" charset="-70"/>
            </a:endParaRPr>
          </a:p>
        </p:txBody>
      </p:sp>
      <p:sp>
        <p:nvSpPr>
          <p:cNvPr id="6" name="Text Placeholder 4">
            <a:extLst>
              <a:ext uri="{FF2B5EF4-FFF2-40B4-BE49-F238E27FC236}">
                <a16:creationId xmlns:a16="http://schemas.microsoft.com/office/drawing/2014/main" id="{163CC0C1-4419-A5AE-861B-277315351A4A}"/>
              </a:ext>
            </a:extLst>
          </p:cNvPr>
          <p:cNvSpPr>
            <a:spLocks noGrp="1"/>
          </p:cNvSpPr>
          <p:nvPr/>
        </p:nvSpPr>
        <p:spPr>
          <a:xfrm>
            <a:off x="10744200" y="768135"/>
            <a:ext cx="5183188" cy="426089"/>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lv-LV" sz="2800" dirty="0">
                <a:latin typeface="Public Sans" panose="020B0604020202020204" charset="-70"/>
              </a:rPr>
              <a:t>2024</a:t>
            </a:r>
            <a:endParaRPr lang="en-US" sz="2800" dirty="0">
              <a:latin typeface="Public Sans" panose="020B0604020202020204" charset="-70"/>
            </a:endParaRPr>
          </a:p>
        </p:txBody>
      </p:sp>
      <p:sp>
        <p:nvSpPr>
          <p:cNvPr id="7" name="Content Placeholder 5">
            <a:extLst>
              <a:ext uri="{FF2B5EF4-FFF2-40B4-BE49-F238E27FC236}">
                <a16:creationId xmlns:a16="http://schemas.microsoft.com/office/drawing/2014/main" id="{6058C961-1822-DBFB-16DD-54EBA8CB324C}"/>
              </a:ext>
            </a:extLst>
          </p:cNvPr>
          <p:cNvSpPr>
            <a:spLocks noGrp="1"/>
          </p:cNvSpPr>
          <p:nvPr/>
        </p:nvSpPr>
        <p:spPr>
          <a:xfrm>
            <a:off x="10769600" y="1520275"/>
            <a:ext cx="6759718" cy="67794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Clr>
                <a:schemeClr val="dk1"/>
              </a:buClr>
              <a:buSzPts val="1760"/>
              <a:buNone/>
            </a:pPr>
            <a:r>
              <a:rPr lang="lv-LV" sz="1800" b="1" dirty="0">
                <a:solidFill>
                  <a:schemeClr val="dk1"/>
                </a:solidFill>
                <a:latin typeface="Public Sans" panose="020B0604020202020204" charset="-70"/>
                <a:ea typeface="Calibri"/>
                <a:cs typeface="Calibri"/>
                <a:sym typeface="Calibri"/>
              </a:rPr>
              <a:t>Nodaļa turpinās veikt savus pamatuzdevumus:</a:t>
            </a:r>
          </a:p>
          <a:p>
            <a:pPr marL="0" indent="0" algn="just">
              <a:buClr>
                <a:schemeClr val="dk1"/>
              </a:buClr>
              <a:buSzPts val="1760"/>
              <a:buNone/>
            </a:pPr>
            <a:endParaRPr lang="lv-LV" sz="1800" b="1" dirty="0">
              <a:solidFill>
                <a:schemeClr val="dk1"/>
              </a:solidFill>
              <a:latin typeface="Public Sans" panose="020B0604020202020204" charset="-70"/>
              <a:ea typeface="Calibri"/>
              <a:cs typeface="Calibri"/>
              <a:sym typeface="Calibri"/>
            </a:endParaRPr>
          </a:p>
          <a:p>
            <a:pPr marL="285750" indent="-285750" algn="just">
              <a:buClr>
                <a:schemeClr val="dk1"/>
              </a:buClr>
              <a:buSzPts val="1760"/>
              <a:buFont typeface="Noto Sans Symbols"/>
              <a:buChar char="✓"/>
            </a:pPr>
            <a:r>
              <a:rPr lang="lv-LV" sz="1800" dirty="0">
                <a:solidFill>
                  <a:schemeClr val="dk1"/>
                </a:solidFill>
                <a:latin typeface="Public Sans" panose="020B0604020202020204" charset="-70"/>
                <a:ea typeface="Calibri"/>
                <a:cs typeface="Calibri"/>
                <a:sym typeface="Calibri"/>
              </a:rPr>
              <a:t>Priekšlikumu izstrādāšana reģionālās nozīmes maršrutu grozīšanai un maršrutu tīkla funkcionalitātes uzlabošanai </a:t>
            </a:r>
            <a:endParaRPr lang="lv-LV" sz="1800" dirty="0">
              <a:latin typeface="Public Sans" panose="020B0604020202020204" charset="-70"/>
            </a:endParaRPr>
          </a:p>
          <a:p>
            <a:pPr marL="285750" indent="-285750" algn="just">
              <a:spcBef>
                <a:spcPts val="352"/>
              </a:spcBef>
              <a:buClr>
                <a:schemeClr val="dk1"/>
              </a:buClr>
              <a:buSzPts val="1760"/>
              <a:buFont typeface="Noto Sans Symbols"/>
              <a:buChar char="✓"/>
            </a:pPr>
            <a:r>
              <a:rPr lang="lv-LV" sz="1800" dirty="0">
                <a:solidFill>
                  <a:schemeClr val="dk1"/>
                </a:solidFill>
                <a:latin typeface="Public Sans" panose="020B0604020202020204" charset="-70"/>
                <a:ea typeface="Calibri"/>
                <a:cs typeface="Calibri"/>
                <a:sym typeface="Calibri"/>
              </a:rPr>
              <a:t>Dokumentu un materiālu sagatavošana un dalība Sabiedriskā transporta padomes sēdēs</a:t>
            </a:r>
            <a:endParaRPr lang="lv-LV" sz="1800" dirty="0">
              <a:latin typeface="Public Sans" panose="020B0604020202020204" charset="-70"/>
            </a:endParaRPr>
          </a:p>
          <a:p>
            <a:pPr marL="285750" indent="-285750" algn="just">
              <a:spcBef>
                <a:spcPts val="352"/>
              </a:spcBef>
              <a:buClr>
                <a:schemeClr val="dk1"/>
              </a:buClr>
              <a:buSzPts val="1760"/>
              <a:buFont typeface="Noto Sans Symbols"/>
              <a:buChar char="✓"/>
            </a:pPr>
            <a:r>
              <a:rPr lang="lv-LV" sz="1800" dirty="0">
                <a:solidFill>
                  <a:schemeClr val="dk1"/>
                </a:solidFill>
                <a:latin typeface="Public Sans" panose="020B0604020202020204" charset="-70"/>
                <a:ea typeface="Calibri"/>
                <a:cs typeface="Calibri"/>
                <a:sym typeface="Calibri"/>
              </a:rPr>
              <a:t>Pieturvietu apsekošana un uzraudzība</a:t>
            </a:r>
            <a:endParaRPr lang="lv-LV" sz="1800" dirty="0">
              <a:solidFill>
                <a:srgbClr val="000000"/>
              </a:solidFill>
              <a:latin typeface="Public Sans" panose="020B0604020202020204" charset="-70"/>
              <a:ea typeface="Times New Roman"/>
              <a:cs typeface="Times New Roman"/>
              <a:sym typeface="Times New Roman"/>
            </a:endParaRPr>
          </a:p>
          <a:p>
            <a:pPr marL="285750" indent="-285750" algn="just">
              <a:spcBef>
                <a:spcPts val="352"/>
              </a:spcBef>
              <a:buClr>
                <a:schemeClr val="dk1"/>
              </a:buClr>
              <a:buSzPts val="1760"/>
              <a:buFont typeface="Noto Sans Symbols"/>
              <a:buChar char="✓"/>
            </a:pPr>
            <a:r>
              <a:rPr lang="lv-LV" sz="1800" dirty="0">
                <a:solidFill>
                  <a:schemeClr val="dk1"/>
                </a:solidFill>
                <a:latin typeface="Public Sans" panose="020B0604020202020204" charset="-70"/>
                <a:ea typeface="Calibri"/>
                <a:cs typeface="Calibri"/>
                <a:sym typeface="Calibri"/>
              </a:rPr>
              <a:t>Maršrutu apsekošana</a:t>
            </a:r>
            <a:endParaRPr lang="lv-LV" sz="1800" dirty="0">
              <a:solidFill>
                <a:srgbClr val="000000"/>
              </a:solidFill>
              <a:latin typeface="Public Sans" panose="020B0604020202020204" charset="-70"/>
              <a:ea typeface="Times New Roman"/>
              <a:cs typeface="Times New Roman"/>
              <a:sym typeface="Times New Roman"/>
            </a:endParaRPr>
          </a:p>
          <a:p>
            <a:pPr marL="285750" indent="-285750" algn="just">
              <a:spcBef>
                <a:spcPts val="352"/>
              </a:spcBef>
              <a:buClr>
                <a:schemeClr val="dk1"/>
              </a:buClr>
              <a:buSzPts val="1760"/>
              <a:buFont typeface="Noto Sans Symbols"/>
              <a:buChar char="✓"/>
            </a:pPr>
            <a:r>
              <a:rPr lang="lv-LV" sz="1800" dirty="0">
                <a:solidFill>
                  <a:schemeClr val="dk1"/>
                </a:solidFill>
                <a:latin typeface="Public Sans" panose="020B0604020202020204" charset="-70"/>
                <a:ea typeface="Calibri"/>
                <a:cs typeface="Calibri"/>
                <a:sym typeface="Calibri"/>
              </a:rPr>
              <a:t>Pašvaldību un iedzīvotāju viedokļu, par maršrutu tīklu un tajā veicamajām izmaiņām, noskaidrošana un apkopošana</a:t>
            </a:r>
            <a:endParaRPr lang="lv-LV" sz="1800" dirty="0">
              <a:solidFill>
                <a:srgbClr val="000000"/>
              </a:solidFill>
              <a:latin typeface="Public Sans" panose="020B0604020202020204" charset="-70"/>
              <a:ea typeface="Times New Roman"/>
              <a:cs typeface="Times New Roman"/>
              <a:sym typeface="Times New Roman"/>
            </a:endParaRPr>
          </a:p>
          <a:p>
            <a:pPr marL="285750" indent="-285750" algn="just">
              <a:spcBef>
                <a:spcPts val="352"/>
              </a:spcBef>
              <a:buClr>
                <a:schemeClr val="dk1"/>
              </a:buClr>
              <a:buSzPts val="1760"/>
              <a:buFont typeface="Noto Sans Symbols"/>
              <a:buChar char="✓"/>
            </a:pPr>
            <a:r>
              <a:rPr lang="lv-LV" sz="1800" dirty="0">
                <a:solidFill>
                  <a:schemeClr val="dk1"/>
                </a:solidFill>
                <a:latin typeface="Public Sans" panose="020B0604020202020204" charset="-70"/>
                <a:ea typeface="Calibri"/>
                <a:cs typeface="Calibri"/>
                <a:sym typeface="Calibri"/>
              </a:rPr>
              <a:t>Līdzdalība normatīvo aktu izmaiņu izstrādē</a:t>
            </a:r>
            <a:endParaRPr lang="lv-LV" sz="1800" dirty="0">
              <a:solidFill>
                <a:srgbClr val="000000"/>
              </a:solidFill>
              <a:latin typeface="Public Sans" panose="020B0604020202020204" charset="-70"/>
              <a:ea typeface="Times New Roman"/>
              <a:cs typeface="Times New Roman"/>
              <a:sym typeface="Times New Roman"/>
            </a:endParaRPr>
          </a:p>
          <a:p>
            <a:pPr marL="285750" indent="-285750" algn="just">
              <a:spcBef>
                <a:spcPts val="352"/>
              </a:spcBef>
              <a:buClr>
                <a:schemeClr val="dk1"/>
              </a:buClr>
              <a:buSzPts val="1760"/>
              <a:buFont typeface="Noto Sans Symbols"/>
              <a:buChar char="✓"/>
            </a:pPr>
            <a:r>
              <a:rPr lang="lv-LV" sz="1800" dirty="0">
                <a:solidFill>
                  <a:schemeClr val="dk1"/>
                </a:solidFill>
                <a:latin typeface="Public Sans" panose="020B0604020202020204" charset="-70"/>
                <a:ea typeface="Calibri"/>
                <a:cs typeface="Calibri"/>
                <a:sym typeface="Calibri"/>
              </a:rPr>
              <a:t>Iedzīvotāju iesniegumu izskatīšana </a:t>
            </a:r>
            <a:endParaRPr lang="lv-LV" sz="1800" dirty="0">
              <a:solidFill>
                <a:srgbClr val="000000"/>
              </a:solidFill>
              <a:latin typeface="Public Sans" panose="020B0604020202020204" charset="-70"/>
              <a:ea typeface="Times New Roman"/>
              <a:cs typeface="Times New Roman"/>
              <a:sym typeface="Times New Roman"/>
            </a:endParaRPr>
          </a:p>
          <a:p>
            <a:pPr marL="285750" indent="-285750" algn="just">
              <a:spcBef>
                <a:spcPts val="352"/>
              </a:spcBef>
              <a:buClr>
                <a:schemeClr val="dk1"/>
              </a:buClr>
              <a:buSzPts val="1760"/>
              <a:buFont typeface="Noto Sans Symbols"/>
              <a:buChar char="✓"/>
            </a:pPr>
            <a:r>
              <a:rPr lang="lv-LV" sz="1800" dirty="0">
                <a:solidFill>
                  <a:schemeClr val="dk1"/>
                </a:solidFill>
                <a:latin typeface="Public Sans" panose="020B0604020202020204" charset="-70"/>
                <a:ea typeface="Calibri"/>
                <a:cs typeface="Calibri"/>
                <a:sym typeface="Calibri"/>
              </a:rPr>
              <a:t>Īslaicīgu izmaiņu sabiedriskā transporta kustības grafikos saskaņošana un izvērtēšana</a:t>
            </a:r>
            <a:endParaRPr lang="lv-LV" sz="1800" dirty="0">
              <a:latin typeface="Public Sans" panose="020B0604020202020204" charset="-70"/>
            </a:endParaRPr>
          </a:p>
          <a:p>
            <a:pPr marL="285750" indent="-285750" algn="just">
              <a:spcBef>
                <a:spcPts val="352"/>
              </a:spcBef>
              <a:buClr>
                <a:schemeClr val="dk1"/>
              </a:buClr>
              <a:buSzPts val="1760"/>
              <a:buFont typeface="Noto Sans Symbols"/>
              <a:buChar char="✓"/>
            </a:pPr>
            <a:r>
              <a:rPr lang="lv-LV" sz="1800" dirty="0">
                <a:solidFill>
                  <a:schemeClr val="dk1"/>
                </a:solidFill>
                <a:latin typeface="Public Sans" panose="020B0604020202020204" charset="-70"/>
                <a:cs typeface="Calibri"/>
                <a:sym typeface="Calibri"/>
              </a:rPr>
              <a:t>Taksometru pārvadājumu licencēšana</a:t>
            </a:r>
          </a:p>
          <a:p>
            <a:pPr algn="just"/>
            <a:endParaRPr lang="en-US" sz="1800" dirty="0">
              <a:latin typeface="Public Sans" panose="020B0604020202020204" charset="-70"/>
            </a:endParaRPr>
          </a:p>
        </p:txBody>
      </p:sp>
      <p:sp>
        <p:nvSpPr>
          <p:cNvPr id="8" name="Taisnstūris 7">
            <a:extLst>
              <a:ext uri="{FF2B5EF4-FFF2-40B4-BE49-F238E27FC236}">
                <a16:creationId xmlns:a16="http://schemas.microsoft.com/office/drawing/2014/main" id="{F714ECEB-992D-DF8D-E0BC-CACA9D8A633A}"/>
              </a:ext>
            </a:extLst>
          </p:cNvPr>
          <p:cNvSpPr/>
          <p:nvPr/>
        </p:nvSpPr>
        <p:spPr>
          <a:xfrm>
            <a:off x="-16750" y="0"/>
            <a:ext cx="1525241" cy="10287000"/>
          </a:xfrm>
          <a:prstGeom prst="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9" name="Vienādsānu trīsstūris 8">
            <a:extLst>
              <a:ext uri="{FF2B5EF4-FFF2-40B4-BE49-F238E27FC236}">
                <a16:creationId xmlns:a16="http://schemas.microsoft.com/office/drawing/2014/main" id="{D68D1578-26F1-812B-BD45-4BF13AA03BB0}"/>
              </a:ext>
            </a:extLst>
          </p:cNvPr>
          <p:cNvSpPr/>
          <p:nvPr/>
        </p:nvSpPr>
        <p:spPr>
          <a:xfrm rot="5400000">
            <a:off x="589896" y="1887523"/>
            <a:ext cx="2642532" cy="805343"/>
          </a:xfrm>
          <a:prstGeom prst="triangle">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10" name="TextBox 9">
            <a:extLst>
              <a:ext uri="{FF2B5EF4-FFF2-40B4-BE49-F238E27FC236}">
                <a16:creationId xmlns:a16="http://schemas.microsoft.com/office/drawing/2014/main" id="{6F918A5F-0F48-B1FC-8EDA-3B278F87C62A}"/>
              </a:ext>
            </a:extLst>
          </p:cNvPr>
          <p:cNvSpPr txBox="1"/>
          <p:nvPr/>
        </p:nvSpPr>
        <p:spPr>
          <a:xfrm rot="16200000">
            <a:off x="-3164972" y="3847447"/>
            <a:ext cx="8267757" cy="1220847"/>
          </a:xfrm>
          <a:prstGeom prst="rect">
            <a:avLst/>
          </a:prstGeom>
          <a:noFill/>
        </p:spPr>
        <p:txBody>
          <a:bodyPr wrap="square" rtlCol="0">
            <a:spAutoFit/>
          </a:bodyPr>
          <a:lstStyle/>
          <a:p>
            <a:pPr>
              <a:lnSpc>
                <a:spcPts val="5200"/>
              </a:lnSpc>
              <a:spcBef>
                <a:spcPct val="0"/>
              </a:spcBef>
            </a:pPr>
            <a:r>
              <a:rPr lang="lv-LV" sz="3200" dirty="0">
                <a:solidFill>
                  <a:schemeClr val="bg1"/>
                </a:solidFill>
                <a:latin typeface="Public Sans Bold"/>
              </a:rPr>
              <a:t>SABIEDRISKĀ TRANSPORTA NODAĻA </a:t>
            </a:r>
            <a:endParaRPr lang="en-US" sz="3200" dirty="0">
              <a:solidFill>
                <a:schemeClr val="bg1"/>
              </a:solidFill>
              <a:latin typeface="Public Sans Bold"/>
            </a:endParaRPr>
          </a:p>
          <a:p>
            <a:endParaRPr lang="lv-LV" sz="3000" b="1" dirty="0">
              <a:solidFill>
                <a:schemeClr val="bg1"/>
              </a:solidFill>
            </a:endParaRPr>
          </a:p>
        </p:txBody>
      </p:sp>
      <p:pic>
        <p:nvPicPr>
          <p:cNvPr id="11" name="Attēls 10">
            <a:extLst>
              <a:ext uri="{FF2B5EF4-FFF2-40B4-BE49-F238E27FC236}">
                <a16:creationId xmlns:a16="http://schemas.microsoft.com/office/drawing/2014/main" id="{C5D9B4B0-6363-7176-352D-7869ECD141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02377" y="9263990"/>
            <a:ext cx="1363410" cy="43301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9E54AF68-0AA1-B795-1F21-05771FC710C1}"/>
              </a:ext>
            </a:extLst>
          </p:cNvPr>
          <p:cNvSpPr>
            <a:spLocks noGrp="1"/>
          </p:cNvSpPr>
          <p:nvPr/>
        </p:nvSpPr>
        <p:spPr>
          <a:xfrm>
            <a:off x="1143000" y="1866863"/>
            <a:ext cx="826981" cy="392734"/>
          </a:xfrm>
          <a:prstGeom prst="rect">
            <a:avLst/>
          </a:prstGeom>
        </p:spPr>
        <p:txBody>
          <a:bodyPr vert="horz" lIns="91440" tIns="45720" rIns="91440" bIns="45720" rtlCol="0" anchor="b">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lv-LV" dirty="0"/>
              <a:t>2023</a:t>
            </a:r>
            <a:endParaRPr lang="en-US" dirty="0"/>
          </a:p>
        </p:txBody>
      </p:sp>
      <p:sp>
        <p:nvSpPr>
          <p:cNvPr id="11" name="Content Placeholder 3">
            <a:extLst>
              <a:ext uri="{FF2B5EF4-FFF2-40B4-BE49-F238E27FC236}">
                <a16:creationId xmlns:a16="http://schemas.microsoft.com/office/drawing/2014/main" id="{C1021BDE-2AB0-CC45-7AD0-49422386E613}"/>
              </a:ext>
            </a:extLst>
          </p:cNvPr>
          <p:cNvSpPr>
            <a:spLocks noGrp="1"/>
          </p:cNvSpPr>
          <p:nvPr/>
        </p:nvSpPr>
        <p:spPr>
          <a:xfrm>
            <a:off x="2141010" y="1866863"/>
            <a:ext cx="7010864" cy="91275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6350" algn="just">
              <a:lnSpc>
                <a:spcPct val="100000"/>
              </a:lnSpc>
              <a:spcBef>
                <a:spcPts val="150"/>
              </a:spcBef>
              <a:spcAft>
                <a:spcPts val="600"/>
              </a:spcAft>
              <a:buClr>
                <a:srgbClr val="404040"/>
              </a:buClr>
              <a:buSzPct val="113333"/>
              <a:tabLst>
                <a:tab pos="617220" algn="l"/>
                <a:tab pos="617855" algn="l"/>
                <a:tab pos="1839595" algn="l"/>
                <a:tab pos="2856230" algn="l"/>
                <a:tab pos="3867150" algn="l"/>
                <a:tab pos="4632325" algn="l"/>
                <a:tab pos="5363845" algn="l"/>
              </a:tabLst>
            </a:pPr>
            <a:r>
              <a:rPr lang="lv-LV" sz="1700" dirty="0">
                <a:latin typeface="Public Sans" panose="020B0604020202020204" charset="-70"/>
              </a:rPr>
              <a:t>KPR </a:t>
            </a:r>
            <a:r>
              <a:rPr lang="lv-LV" sz="1700" b="1" dirty="0">
                <a:latin typeface="Public Sans" panose="020B0604020202020204" charset="-70"/>
              </a:rPr>
              <a:t>Uzņēmējdarbības centra pārstāvniecība </a:t>
            </a:r>
            <a:r>
              <a:rPr lang="lv-LV" sz="1700" dirty="0">
                <a:latin typeface="Public Sans" panose="020B0604020202020204" charset="-70"/>
              </a:rPr>
              <a:t>(4):</a:t>
            </a:r>
          </a:p>
          <a:p>
            <a:pPr marR="6350" lvl="1" algn="just">
              <a:lnSpc>
                <a:spcPct val="100000"/>
              </a:lnSpc>
              <a:spcBef>
                <a:spcPts val="150"/>
              </a:spcBef>
              <a:spcAft>
                <a:spcPts val="600"/>
              </a:spcAft>
              <a:buClr>
                <a:srgbClr val="404040"/>
              </a:buClr>
              <a:buSzPct val="113333"/>
              <a:tabLst>
                <a:tab pos="617220" algn="l"/>
                <a:tab pos="617855" algn="l"/>
                <a:tab pos="1839595" algn="l"/>
                <a:tab pos="2856230" algn="l"/>
                <a:tab pos="3867150" algn="l"/>
                <a:tab pos="4632325" algn="l"/>
                <a:tab pos="5363845" algn="l"/>
              </a:tabLst>
            </a:pPr>
            <a:r>
              <a:rPr lang="lv-LV" sz="1700" dirty="0">
                <a:latin typeface="Public Sans" panose="020B0604020202020204" charset="-70"/>
              </a:rPr>
              <a:t>LTRK Kurzemes nodaļas Valdes sēde, 01.03.2023, Ventspils</a:t>
            </a:r>
          </a:p>
          <a:p>
            <a:pPr marR="6350" lvl="1" algn="just">
              <a:lnSpc>
                <a:spcPct val="100000"/>
              </a:lnSpc>
              <a:spcBef>
                <a:spcPts val="150"/>
              </a:spcBef>
              <a:spcAft>
                <a:spcPts val="600"/>
              </a:spcAft>
              <a:buClr>
                <a:srgbClr val="404040"/>
              </a:buClr>
              <a:buSzPct val="113333"/>
              <a:tabLst>
                <a:tab pos="617220" algn="l"/>
                <a:tab pos="617855" algn="l"/>
                <a:tab pos="1839595" algn="l"/>
                <a:tab pos="2856230" algn="l"/>
                <a:tab pos="3867150" algn="l"/>
                <a:tab pos="4632325" algn="l"/>
                <a:tab pos="5363845" algn="l"/>
              </a:tabLst>
            </a:pPr>
            <a:r>
              <a:rPr lang="lv-LV" sz="1700" dirty="0">
                <a:latin typeface="Public Sans" panose="020B0604020202020204" charset="-70"/>
              </a:rPr>
              <a:t>Ventspils novada pasākums: «Uzņēmēju vēlās brokastis», 07.03.2023</a:t>
            </a:r>
          </a:p>
          <a:p>
            <a:pPr marR="6350" lvl="1" algn="just">
              <a:lnSpc>
                <a:spcPct val="100000"/>
              </a:lnSpc>
              <a:spcBef>
                <a:spcPts val="150"/>
              </a:spcBef>
              <a:spcAft>
                <a:spcPts val="600"/>
              </a:spcAft>
              <a:buClr>
                <a:srgbClr val="404040"/>
              </a:buClr>
              <a:buSzPct val="113333"/>
              <a:tabLst>
                <a:tab pos="617220" algn="l"/>
                <a:tab pos="617855" algn="l"/>
                <a:tab pos="1839595" algn="l"/>
                <a:tab pos="2856230" algn="l"/>
                <a:tab pos="3867150" algn="l"/>
                <a:tab pos="4632325" algn="l"/>
                <a:tab pos="5363845" algn="l"/>
              </a:tabLst>
            </a:pPr>
            <a:r>
              <a:rPr lang="lv-LV" sz="1700" dirty="0">
                <a:latin typeface="Public Sans" panose="020B0604020202020204" charset="-70"/>
              </a:rPr>
              <a:t>LLKC pasākums: “Uzņēmējdarbības attīstības iespējas” 16.05.2023, Saldus</a:t>
            </a:r>
          </a:p>
          <a:p>
            <a:pPr marR="6350" lvl="1" algn="just">
              <a:lnSpc>
                <a:spcPct val="100000"/>
              </a:lnSpc>
              <a:spcBef>
                <a:spcPts val="150"/>
              </a:spcBef>
              <a:spcAft>
                <a:spcPts val="600"/>
              </a:spcAft>
              <a:buClr>
                <a:srgbClr val="404040"/>
              </a:buClr>
              <a:buSzPct val="113333"/>
              <a:tabLst>
                <a:tab pos="617220" algn="l"/>
                <a:tab pos="617855" algn="l"/>
                <a:tab pos="1839595" algn="l"/>
                <a:tab pos="2856230" algn="l"/>
                <a:tab pos="3867150" algn="l"/>
                <a:tab pos="4632325" algn="l"/>
                <a:tab pos="5363845" algn="l"/>
              </a:tabLst>
            </a:pPr>
            <a:r>
              <a:rPr lang="lv-LV" sz="1700" dirty="0">
                <a:latin typeface="Public Sans" panose="020B0604020202020204" charset="-70"/>
              </a:rPr>
              <a:t>LIAA/Ventspils novada pasākums uzņēmējiem 28.11.2023</a:t>
            </a:r>
          </a:p>
          <a:p>
            <a:pPr marR="6350" algn="just">
              <a:lnSpc>
                <a:spcPct val="100000"/>
              </a:lnSpc>
              <a:spcBef>
                <a:spcPts val="150"/>
              </a:spcBef>
              <a:spcAft>
                <a:spcPts val="600"/>
              </a:spcAft>
              <a:buClr>
                <a:srgbClr val="404040"/>
              </a:buClr>
              <a:buSzPct val="113333"/>
              <a:tabLst>
                <a:tab pos="617220" algn="l"/>
                <a:tab pos="617855" algn="l"/>
                <a:tab pos="1839595" algn="l"/>
                <a:tab pos="2856230" algn="l"/>
                <a:tab pos="3867150" algn="l"/>
                <a:tab pos="4632325" algn="l"/>
                <a:tab pos="5363845" algn="l"/>
              </a:tabLst>
            </a:pPr>
            <a:r>
              <a:rPr lang="lv-LV" sz="1700" b="1" dirty="0">
                <a:latin typeface="Public Sans" panose="020B0604020202020204" charset="-70"/>
              </a:rPr>
              <a:t>Organizēta pašvaldību dalība izstādē "Rīga </a:t>
            </a:r>
            <a:r>
              <a:rPr lang="lv-LV" sz="1700" b="1" dirty="0" err="1">
                <a:latin typeface="Public Sans" panose="020B0604020202020204" charset="-70"/>
              </a:rPr>
              <a:t>Food</a:t>
            </a:r>
            <a:r>
              <a:rPr lang="lv-LV" sz="1700" b="1" dirty="0">
                <a:latin typeface="Public Sans" panose="020B0604020202020204" charset="-70"/>
              </a:rPr>
              <a:t>" 07.-09.09.</a:t>
            </a:r>
          </a:p>
          <a:p>
            <a:pPr marR="6350" algn="just">
              <a:lnSpc>
                <a:spcPct val="100000"/>
              </a:lnSpc>
              <a:spcBef>
                <a:spcPts val="150"/>
              </a:spcBef>
              <a:spcAft>
                <a:spcPts val="600"/>
              </a:spcAft>
              <a:buClr>
                <a:srgbClr val="404040"/>
              </a:buClr>
              <a:buSzPct val="113333"/>
              <a:tabLst>
                <a:tab pos="617220" algn="l"/>
                <a:tab pos="617855" algn="l"/>
                <a:tab pos="1839595" algn="l"/>
                <a:tab pos="2856230" algn="l"/>
                <a:tab pos="3867150" algn="l"/>
                <a:tab pos="4632325" algn="l"/>
                <a:tab pos="5363845" algn="l"/>
              </a:tabLst>
            </a:pPr>
            <a:r>
              <a:rPr lang="lv-LV" sz="1700" b="1" dirty="0">
                <a:latin typeface="Public Sans" panose="020B0604020202020204" charset="-70"/>
              </a:rPr>
              <a:t>Organizēti</a:t>
            </a:r>
            <a:r>
              <a:rPr lang="lv-LV" sz="1700" dirty="0">
                <a:latin typeface="Public Sans" panose="020B0604020202020204" charset="-70"/>
              </a:rPr>
              <a:t> </a:t>
            </a:r>
            <a:r>
              <a:rPr lang="lv-LV" sz="1700" b="1" dirty="0">
                <a:latin typeface="Public Sans" panose="020B0604020202020204" charset="-70"/>
              </a:rPr>
              <a:t>3 semināri pašvaldību speciālistiem</a:t>
            </a:r>
            <a:r>
              <a:rPr lang="lv-LV" sz="1700" dirty="0">
                <a:latin typeface="Public Sans" panose="020B0604020202020204" charset="-70"/>
              </a:rPr>
              <a:t>:</a:t>
            </a:r>
          </a:p>
          <a:p>
            <a:pPr marR="6350" lvl="1" algn="just">
              <a:lnSpc>
                <a:spcPct val="100000"/>
              </a:lnSpc>
              <a:spcBef>
                <a:spcPts val="150"/>
              </a:spcBef>
              <a:buClr>
                <a:srgbClr val="404040"/>
              </a:buClr>
              <a:buSzPct val="113333"/>
              <a:tabLst>
                <a:tab pos="617220" algn="l"/>
                <a:tab pos="617855" algn="l"/>
                <a:tab pos="1839595" algn="l"/>
                <a:tab pos="2856230" algn="l"/>
                <a:tab pos="3867150" algn="l"/>
                <a:tab pos="4632325" algn="l"/>
                <a:tab pos="5363845" algn="l"/>
              </a:tabLst>
            </a:pPr>
            <a:r>
              <a:rPr lang="lv-LV" sz="1700" dirty="0">
                <a:latin typeface="Public Sans" panose="020B0604020202020204" charset="-70"/>
              </a:rPr>
              <a:t>«Sociālā uzņēmējdarbība" 19.02.2023, Saldū</a:t>
            </a:r>
          </a:p>
          <a:p>
            <a:pPr marR="6350" lvl="1" algn="just">
              <a:lnSpc>
                <a:spcPct val="100000"/>
              </a:lnSpc>
              <a:spcBef>
                <a:spcPts val="150"/>
              </a:spcBef>
              <a:buClr>
                <a:srgbClr val="404040"/>
              </a:buClr>
              <a:buSzPct val="113333"/>
              <a:tabLst>
                <a:tab pos="617220" algn="l"/>
                <a:tab pos="617855" algn="l"/>
                <a:tab pos="1839595" algn="l"/>
                <a:tab pos="2856230" algn="l"/>
                <a:tab pos="3867150" algn="l"/>
                <a:tab pos="4632325" algn="l"/>
                <a:tab pos="5363845" algn="l"/>
              </a:tabLst>
            </a:pPr>
            <a:r>
              <a:rPr lang="lv-LV" sz="1700" dirty="0">
                <a:latin typeface="Public Sans" panose="020B0604020202020204" charset="-70"/>
              </a:rPr>
              <a:t>«</a:t>
            </a:r>
            <a:r>
              <a:rPr lang="lv-LV" sz="1700" dirty="0" err="1">
                <a:latin typeface="Public Sans" panose="020B0604020202020204" charset="-70"/>
              </a:rPr>
              <a:t>Remigrācijas</a:t>
            </a:r>
            <a:r>
              <a:rPr lang="lv-LV" sz="1700" dirty="0">
                <a:latin typeface="Public Sans" panose="020B0604020202020204" charset="-70"/>
              </a:rPr>
              <a:t> </a:t>
            </a:r>
            <a:r>
              <a:rPr lang="lv-LV" sz="1700" dirty="0" err="1">
                <a:latin typeface="Public Sans" panose="020B0604020202020204" charset="-70"/>
              </a:rPr>
              <a:t>grantu</a:t>
            </a:r>
            <a:r>
              <a:rPr lang="lv-LV" sz="1700" dirty="0">
                <a:latin typeface="Public Sans" panose="020B0604020202020204" charset="-70"/>
              </a:rPr>
              <a:t> </a:t>
            </a:r>
            <a:r>
              <a:rPr lang="lv-LV" sz="1700" dirty="0" err="1">
                <a:latin typeface="Public Sans" panose="020B0604020202020204" charset="-70"/>
              </a:rPr>
              <a:t>konkurs</a:t>
            </a:r>
            <a:r>
              <a:rPr lang="lv-LV" sz="1700" dirty="0">
                <a:latin typeface="Public Sans" panose="020B0604020202020204" charset="-70"/>
              </a:rPr>
              <a:t>« 2x; tiešsaiste, 14.; 27.09.2023</a:t>
            </a:r>
          </a:p>
          <a:p>
            <a:pPr marR="6350" lvl="1" algn="just">
              <a:lnSpc>
                <a:spcPct val="100000"/>
              </a:lnSpc>
              <a:spcBef>
                <a:spcPts val="150"/>
              </a:spcBef>
              <a:buClr>
                <a:srgbClr val="404040"/>
              </a:buClr>
              <a:buSzPct val="113333"/>
              <a:tabLst>
                <a:tab pos="617220" algn="l"/>
                <a:tab pos="617855" algn="l"/>
                <a:tab pos="1839595" algn="l"/>
                <a:tab pos="2856230" algn="l"/>
                <a:tab pos="3867150" algn="l"/>
                <a:tab pos="4632325" algn="l"/>
                <a:tab pos="5363845" algn="l"/>
              </a:tabLst>
            </a:pPr>
            <a:r>
              <a:rPr lang="lv-LV" sz="1700" dirty="0">
                <a:latin typeface="Public Sans" panose="020B0604020202020204" charset="-70"/>
              </a:rPr>
              <a:t>«Runas prasmju un komunikācijas mākslas pilnveide angļu valodā »</a:t>
            </a:r>
          </a:p>
          <a:p>
            <a:pPr algn="just">
              <a:lnSpc>
                <a:spcPct val="100000"/>
              </a:lnSpc>
              <a:buSzPct val="121428"/>
              <a:tabLst>
                <a:tab pos="575310" algn="l"/>
              </a:tabLst>
            </a:pPr>
            <a:r>
              <a:rPr lang="lv-LV" sz="1700" dirty="0">
                <a:latin typeface="Public Sans" panose="020B0604020202020204" charset="-70"/>
              </a:rPr>
              <a:t>Apkopota un izplatīta aktuālā informācija par ES fondu finansējuma pieejamību (12)</a:t>
            </a:r>
          </a:p>
          <a:p>
            <a:pPr algn="just">
              <a:lnSpc>
                <a:spcPct val="100000"/>
              </a:lnSpc>
              <a:buSzPct val="121428"/>
              <a:tabLst>
                <a:tab pos="575310" algn="l"/>
              </a:tabLst>
            </a:pPr>
            <a:r>
              <a:rPr lang="lv-LV" sz="1700" dirty="0">
                <a:latin typeface="Public Sans" panose="020B0604020202020204" charset="-70"/>
              </a:rPr>
              <a:t>Sniegta 51 </a:t>
            </a:r>
            <a:r>
              <a:rPr lang="lv-LV" sz="1700" b="1" dirty="0">
                <a:latin typeface="Public Sans" panose="020B0604020202020204" charset="-70"/>
              </a:rPr>
              <a:t>konsultācija uzņēmumiem </a:t>
            </a:r>
          </a:p>
          <a:p>
            <a:pPr algn="just">
              <a:lnSpc>
                <a:spcPct val="100000"/>
              </a:lnSpc>
              <a:buSzPct val="121428"/>
              <a:tabLst>
                <a:tab pos="575310" algn="l"/>
              </a:tabLst>
            </a:pPr>
            <a:r>
              <a:rPr lang="lv-LV" sz="1700" b="1" dirty="0" err="1">
                <a:latin typeface="Public Sans" panose="020B0604020202020204" charset="-70"/>
              </a:rPr>
              <a:t>Remigrācijas</a:t>
            </a:r>
            <a:r>
              <a:rPr lang="lv-LV" sz="1700" b="1" dirty="0">
                <a:latin typeface="Public Sans" panose="020B0604020202020204" charset="-70"/>
              </a:rPr>
              <a:t> </a:t>
            </a:r>
            <a:r>
              <a:rPr lang="lv-LV" sz="1700" b="1" dirty="0" err="1">
                <a:latin typeface="Public Sans" panose="020B0604020202020204" charset="-70"/>
              </a:rPr>
              <a:t>granta</a:t>
            </a:r>
            <a:r>
              <a:rPr lang="lv-LV" sz="1700" b="1" dirty="0">
                <a:latin typeface="Public Sans" panose="020B0604020202020204" charset="-70"/>
              </a:rPr>
              <a:t> pašvaldībām administrēšana</a:t>
            </a:r>
          </a:p>
          <a:p>
            <a:pPr algn="just">
              <a:lnSpc>
                <a:spcPct val="100000"/>
              </a:lnSpc>
              <a:buSzPct val="121428"/>
              <a:tabLst>
                <a:tab pos="575310" algn="l"/>
              </a:tabLst>
            </a:pPr>
            <a:r>
              <a:rPr lang="lv-LV" sz="1700" dirty="0">
                <a:latin typeface="Public Sans" panose="020B0604020202020204" charset="-70"/>
              </a:rPr>
              <a:t>Projekta vadība EEZ  projektā  “Uzņēmējdarbības  atbalsta pasākumi Kurzemes plānošanas reģionā” </a:t>
            </a:r>
          </a:p>
          <a:p>
            <a:pPr algn="just">
              <a:lnSpc>
                <a:spcPct val="100000"/>
              </a:lnSpc>
              <a:buSzPct val="121428"/>
              <a:tabLst>
                <a:tab pos="575310" algn="l"/>
              </a:tabLst>
            </a:pPr>
            <a:r>
              <a:rPr lang="lv-LV" sz="1700" dirty="0">
                <a:latin typeface="Public Sans" panose="020B0604020202020204" charset="-70"/>
              </a:rPr>
              <a:t>Projekta vadība INTERREG projektā “Sociālās inovācijas un sociālās uzņēmējdarbības ekosistēmas» </a:t>
            </a:r>
          </a:p>
          <a:p>
            <a:pPr algn="just">
              <a:lnSpc>
                <a:spcPct val="100000"/>
              </a:lnSpc>
              <a:buSzPct val="121428"/>
              <a:tabLst>
                <a:tab pos="575310" algn="l"/>
              </a:tabLst>
            </a:pPr>
            <a:r>
              <a:rPr lang="lv-LV" sz="1700" dirty="0">
                <a:latin typeface="Public Sans" panose="020B0604020202020204" charset="-70"/>
              </a:rPr>
              <a:t>Dalība ZM SVVA  stratēģiju Komitejā, ZPR projektā «SMEPRO»</a:t>
            </a:r>
            <a:endParaRPr lang="en-US" sz="1700" dirty="0">
              <a:latin typeface="Public Sans" panose="020B0604020202020204" charset="-70"/>
            </a:endParaRPr>
          </a:p>
        </p:txBody>
      </p:sp>
      <p:sp>
        <p:nvSpPr>
          <p:cNvPr id="12" name="Text Placeholder 4">
            <a:extLst>
              <a:ext uri="{FF2B5EF4-FFF2-40B4-BE49-F238E27FC236}">
                <a16:creationId xmlns:a16="http://schemas.microsoft.com/office/drawing/2014/main" id="{E410C99E-5B34-9D45-FBA9-7CC8AC33D9D2}"/>
              </a:ext>
            </a:extLst>
          </p:cNvPr>
          <p:cNvSpPr>
            <a:spLocks noGrp="1"/>
          </p:cNvSpPr>
          <p:nvPr/>
        </p:nvSpPr>
        <p:spPr>
          <a:xfrm>
            <a:off x="12573000" y="772561"/>
            <a:ext cx="826982" cy="392734"/>
          </a:xfrm>
          <a:prstGeom prst="rect">
            <a:avLst/>
          </a:prstGeom>
        </p:spPr>
        <p:txBody>
          <a:bodyPr vert="horz" lIns="91440" tIns="45720" rIns="91440" bIns="45720" rtlCol="0" anchor="b">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lv-LV" dirty="0"/>
              <a:t>2024</a:t>
            </a:r>
            <a:endParaRPr lang="en-US" dirty="0"/>
          </a:p>
        </p:txBody>
      </p:sp>
      <p:sp>
        <p:nvSpPr>
          <p:cNvPr id="13" name="Content Placeholder 5">
            <a:extLst>
              <a:ext uri="{FF2B5EF4-FFF2-40B4-BE49-F238E27FC236}">
                <a16:creationId xmlns:a16="http://schemas.microsoft.com/office/drawing/2014/main" id="{147AFB01-F750-F7E9-475F-7D5DE81B4CAD}"/>
              </a:ext>
            </a:extLst>
          </p:cNvPr>
          <p:cNvSpPr>
            <a:spLocks noGrp="1"/>
          </p:cNvSpPr>
          <p:nvPr/>
        </p:nvSpPr>
        <p:spPr>
          <a:xfrm>
            <a:off x="12573000" y="1485900"/>
            <a:ext cx="5257799" cy="84581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29565" marR="8255" indent="-304800" algn="just">
              <a:lnSpc>
                <a:spcPct val="100000"/>
              </a:lnSpc>
              <a:spcBef>
                <a:spcPts val="100"/>
              </a:spcBef>
              <a:buSzPct val="122222"/>
              <a:buFont typeface="Arial MT"/>
              <a:buChar char="•"/>
              <a:tabLst>
                <a:tab pos="330200" algn="l"/>
              </a:tabLst>
            </a:pPr>
            <a:r>
              <a:rPr lang="lv-LV" sz="1800" spc="-15" dirty="0">
                <a:solidFill>
                  <a:srgbClr val="404040"/>
                </a:solidFill>
                <a:latin typeface="Public Sans" panose="020B0604020202020204" charset="-70"/>
                <a:cs typeface="Calibri"/>
              </a:rPr>
              <a:t>Organizēta</a:t>
            </a:r>
            <a:r>
              <a:rPr lang="lv-LV" sz="1800" spc="-10" dirty="0">
                <a:solidFill>
                  <a:srgbClr val="404040"/>
                </a:solidFill>
                <a:latin typeface="Public Sans" panose="020B0604020202020204" charset="-70"/>
                <a:cs typeface="Calibri"/>
              </a:rPr>
              <a:t> </a:t>
            </a:r>
            <a:r>
              <a:rPr lang="lv-LV" sz="1800" dirty="0">
                <a:solidFill>
                  <a:srgbClr val="404040"/>
                </a:solidFill>
                <a:latin typeface="Public Sans" panose="020B0604020202020204" charset="-70"/>
                <a:cs typeface="Calibri"/>
              </a:rPr>
              <a:t>dalība</a:t>
            </a:r>
            <a:r>
              <a:rPr lang="lv-LV" sz="1800" spc="5" dirty="0">
                <a:solidFill>
                  <a:srgbClr val="404040"/>
                </a:solidFill>
                <a:latin typeface="Public Sans" panose="020B0604020202020204" charset="-70"/>
                <a:cs typeface="Calibri"/>
              </a:rPr>
              <a:t> </a:t>
            </a:r>
            <a:r>
              <a:rPr lang="lv-LV" sz="1800" spc="-15" dirty="0">
                <a:solidFill>
                  <a:srgbClr val="404040"/>
                </a:solidFill>
                <a:latin typeface="Public Sans" panose="020B0604020202020204" charset="-70"/>
                <a:cs typeface="Calibri"/>
              </a:rPr>
              <a:t>izstādēs/gadatirgos</a:t>
            </a:r>
            <a:r>
              <a:rPr lang="lv-LV" sz="1800" spc="-10" dirty="0">
                <a:solidFill>
                  <a:srgbClr val="404040"/>
                </a:solidFill>
                <a:latin typeface="Public Sans" panose="020B0604020202020204" charset="-70"/>
                <a:cs typeface="Calibri"/>
              </a:rPr>
              <a:t> </a:t>
            </a:r>
            <a:r>
              <a:rPr lang="lv-LV" sz="1800" dirty="0">
                <a:solidFill>
                  <a:srgbClr val="404040"/>
                </a:solidFill>
                <a:latin typeface="Public Sans" panose="020B0604020202020204" charset="-70"/>
                <a:cs typeface="Calibri"/>
              </a:rPr>
              <a:t>un/</a:t>
            </a:r>
            <a:r>
              <a:rPr lang="lv-LV" sz="1800" spc="5" dirty="0">
                <a:solidFill>
                  <a:srgbClr val="404040"/>
                </a:solidFill>
                <a:latin typeface="Public Sans" panose="020B0604020202020204" charset="-70"/>
                <a:cs typeface="Calibri"/>
              </a:rPr>
              <a:t> </a:t>
            </a:r>
            <a:r>
              <a:rPr lang="lv-LV" sz="1800" spc="-10" dirty="0">
                <a:solidFill>
                  <a:srgbClr val="404040"/>
                </a:solidFill>
                <a:latin typeface="Public Sans" panose="020B0604020202020204" charset="-70"/>
                <a:cs typeface="Calibri"/>
              </a:rPr>
              <a:t>vai</a:t>
            </a:r>
            <a:r>
              <a:rPr lang="lv-LV" sz="1800" spc="-5" dirty="0">
                <a:solidFill>
                  <a:srgbClr val="404040"/>
                </a:solidFill>
                <a:latin typeface="Public Sans" panose="020B0604020202020204" charset="-70"/>
                <a:cs typeface="Calibri"/>
              </a:rPr>
              <a:t> </a:t>
            </a:r>
            <a:r>
              <a:rPr lang="lv-LV" sz="1800" spc="-10" dirty="0">
                <a:solidFill>
                  <a:srgbClr val="404040"/>
                </a:solidFill>
                <a:latin typeface="Public Sans" panose="020B0604020202020204" charset="-70"/>
                <a:cs typeface="Calibri"/>
              </a:rPr>
              <a:t>reģionāla </a:t>
            </a:r>
            <a:r>
              <a:rPr lang="lv-LV" sz="1800" spc="-5" dirty="0">
                <a:solidFill>
                  <a:srgbClr val="404040"/>
                </a:solidFill>
                <a:latin typeface="Public Sans" panose="020B0604020202020204" charset="-70"/>
                <a:cs typeface="Calibri"/>
              </a:rPr>
              <a:t> līmeņa</a:t>
            </a:r>
            <a:r>
              <a:rPr lang="lv-LV" sz="1800" dirty="0">
                <a:solidFill>
                  <a:srgbClr val="404040"/>
                </a:solidFill>
                <a:latin typeface="Public Sans" panose="020B0604020202020204" charset="-70"/>
                <a:cs typeface="Calibri"/>
              </a:rPr>
              <a:t> </a:t>
            </a:r>
            <a:r>
              <a:rPr lang="lv-LV" sz="1800" spc="-10" dirty="0">
                <a:solidFill>
                  <a:srgbClr val="404040"/>
                </a:solidFill>
                <a:latin typeface="Public Sans" panose="020B0604020202020204" charset="-70"/>
                <a:cs typeface="Calibri"/>
              </a:rPr>
              <a:t>pārstāvniecības</a:t>
            </a:r>
            <a:r>
              <a:rPr lang="lv-LV" sz="1800" spc="-5" dirty="0">
                <a:solidFill>
                  <a:srgbClr val="404040"/>
                </a:solidFill>
                <a:latin typeface="Public Sans" panose="020B0604020202020204" charset="-70"/>
                <a:cs typeface="Calibri"/>
              </a:rPr>
              <a:t> nodrošināšana</a:t>
            </a:r>
            <a:r>
              <a:rPr lang="lv-LV" sz="1800" dirty="0">
                <a:solidFill>
                  <a:srgbClr val="404040"/>
                </a:solidFill>
                <a:latin typeface="Public Sans" panose="020B0604020202020204" charset="-70"/>
                <a:cs typeface="Calibri"/>
              </a:rPr>
              <a:t> </a:t>
            </a:r>
            <a:r>
              <a:rPr lang="lv-LV" sz="1800" spc="-5" dirty="0">
                <a:solidFill>
                  <a:srgbClr val="404040"/>
                </a:solidFill>
                <a:latin typeface="Public Sans" panose="020B0604020202020204" charset="-70"/>
                <a:cs typeface="Calibri"/>
              </a:rPr>
              <a:t>citu</a:t>
            </a:r>
            <a:r>
              <a:rPr lang="lv-LV" sz="1800" dirty="0">
                <a:solidFill>
                  <a:srgbClr val="404040"/>
                </a:solidFill>
                <a:latin typeface="Public Sans" panose="020B0604020202020204" charset="-70"/>
                <a:cs typeface="Calibri"/>
              </a:rPr>
              <a:t> </a:t>
            </a:r>
            <a:r>
              <a:rPr lang="lv-LV" sz="1800" spc="-5" dirty="0">
                <a:solidFill>
                  <a:srgbClr val="404040"/>
                </a:solidFill>
                <a:latin typeface="Public Sans" panose="020B0604020202020204" charset="-70"/>
                <a:cs typeface="Calibri"/>
              </a:rPr>
              <a:t>institūciju </a:t>
            </a:r>
            <a:r>
              <a:rPr lang="lv-LV" sz="1800" spc="-15" dirty="0">
                <a:solidFill>
                  <a:srgbClr val="404040"/>
                </a:solidFill>
                <a:latin typeface="Public Sans" panose="020B0604020202020204" charset="-70"/>
                <a:cs typeface="Calibri"/>
              </a:rPr>
              <a:t>organizētajos</a:t>
            </a:r>
            <a:r>
              <a:rPr lang="lv-LV" sz="1800" dirty="0">
                <a:solidFill>
                  <a:srgbClr val="404040"/>
                </a:solidFill>
                <a:latin typeface="Public Sans" panose="020B0604020202020204" charset="-70"/>
                <a:cs typeface="Calibri"/>
              </a:rPr>
              <a:t> </a:t>
            </a:r>
            <a:r>
              <a:rPr lang="lv-LV" sz="1800" spc="-5" dirty="0">
                <a:solidFill>
                  <a:srgbClr val="404040"/>
                </a:solidFill>
                <a:latin typeface="Public Sans" panose="020B0604020202020204" charset="-70"/>
                <a:cs typeface="Calibri"/>
              </a:rPr>
              <a:t>pasākumos</a:t>
            </a:r>
            <a:r>
              <a:rPr lang="lv-LV" sz="1800" spc="-20" dirty="0">
                <a:solidFill>
                  <a:srgbClr val="404040"/>
                </a:solidFill>
                <a:latin typeface="Public Sans" panose="020B0604020202020204" charset="-70"/>
                <a:cs typeface="Calibri"/>
              </a:rPr>
              <a:t> </a:t>
            </a:r>
            <a:r>
              <a:rPr lang="lv-LV" sz="1800" spc="-5" dirty="0">
                <a:solidFill>
                  <a:srgbClr val="404040"/>
                </a:solidFill>
                <a:latin typeface="Public Sans" panose="020B0604020202020204" charset="-70"/>
                <a:cs typeface="Calibri"/>
              </a:rPr>
              <a:t>(4)</a:t>
            </a:r>
            <a:endParaRPr lang="lv-LV" sz="1800" dirty="0">
              <a:latin typeface="Public Sans" panose="020B0604020202020204" charset="-70"/>
              <a:cs typeface="Calibri"/>
            </a:endParaRPr>
          </a:p>
          <a:p>
            <a:pPr marL="329565" indent="-305435" algn="just">
              <a:lnSpc>
                <a:spcPct val="100000"/>
              </a:lnSpc>
              <a:spcBef>
                <a:spcPts val="5"/>
              </a:spcBef>
              <a:buSzPct val="122222"/>
              <a:buFont typeface="Arial MT"/>
              <a:buChar char="•"/>
              <a:tabLst>
                <a:tab pos="329565" algn="l"/>
                <a:tab pos="330200" algn="l"/>
                <a:tab pos="3932554" algn="l"/>
              </a:tabLst>
            </a:pPr>
            <a:r>
              <a:rPr lang="lv-LV" sz="1800" spc="-10" dirty="0">
                <a:solidFill>
                  <a:srgbClr val="404040"/>
                </a:solidFill>
                <a:latin typeface="Public Sans" panose="020B0604020202020204" charset="-70"/>
                <a:cs typeface="Calibri"/>
              </a:rPr>
              <a:t>Sniegtas</a:t>
            </a:r>
            <a:r>
              <a:rPr lang="lv-LV" sz="1800" spc="240" dirty="0">
                <a:solidFill>
                  <a:srgbClr val="404040"/>
                </a:solidFill>
                <a:latin typeface="Public Sans" panose="020B0604020202020204" charset="-70"/>
                <a:cs typeface="Calibri"/>
              </a:rPr>
              <a:t> </a:t>
            </a:r>
            <a:r>
              <a:rPr lang="lv-LV" sz="1800" spc="-15" dirty="0">
                <a:solidFill>
                  <a:srgbClr val="404040"/>
                </a:solidFill>
                <a:latin typeface="Public Sans" panose="020B0604020202020204" charset="-70"/>
                <a:cs typeface="Calibri"/>
              </a:rPr>
              <a:t>konsultācijas</a:t>
            </a:r>
            <a:r>
              <a:rPr lang="lv-LV" sz="1800" spc="245" dirty="0">
                <a:solidFill>
                  <a:srgbClr val="404040"/>
                </a:solidFill>
                <a:latin typeface="Public Sans" panose="020B0604020202020204" charset="-70"/>
                <a:cs typeface="Calibri"/>
              </a:rPr>
              <a:t> </a:t>
            </a:r>
            <a:r>
              <a:rPr lang="lv-LV" sz="1800" spc="-5" dirty="0">
                <a:solidFill>
                  <a:srgbClr val="404040"/>
                </a:solidFill>
                <a:latin typeface="Public Sans" panose="020B0604020202020204" charset="-70"/>
                <a:cs typeface="Calibri"/>
              </a:rPr>
              <a:t>klātienē</a:t>
            </a:r>
            <a:r>
              <a:rPr lang="lv-LV" sz="1800" spc="235" dirty="0">
                <a:solidFill>
                  <a:srgbClr val="404040"/>
                </a:solidFill>
                <a:latin typeface="Public Sans" panose="020B0604020202020204" charset="-70"/>
                <a:cs typeface="Calibri"/>
              </a:rPr>
              <a:t> </a:t>
            </a:r>
            <a:r>
              <a:rPr lang="lv-LV" sz="1800" spc="5" dirty="0">
                <a:solidFill>
                  <a:srgbClr val="404040"/>
                </a:solidFill>
                <a:latin typeface="Public Sans" panose="020B0604020202020204" charset="-70"/>
                <a:cs typeface="Calibri"/>
              </a:rPr>
              <a:t>un</a:t>
            </a:r>
            <a:r>
              <a:rPr lang="lv-LV" sz="1800" spc="229" dirty="0">
                <a:solidFill>
                  <a:srgbClr val="404040"/>
                </a:solidFill>
                <a:latin typeface="Public Sans" panose="020B0604020202020204" charset="-70"/>
                <a:cs typeface="Calibri"/>
              </a:rPr>
              <a:t> </a:t>
            </a:r>
            <a:r>
              <a:rPr lang="lv-LV" sz="1800" dirty="0">
                <a:solidFill>
                  <a:srgbClr val="404040"/>
                </a:solidFill>
                <a:latin typeface="Public Sans" panose="020B0604020202020204" charset="-70"/>
                <a:cs typeface="Calibri"/>
              </a:rPr>
              <a:t>ar </a:t>
            </a:r>
            <a:r>
              <a:rPr lang="lv-LV" sz="1800" spc="-10" dirty="0">
                <a:solidFill>
                  <a:srgbClr val="404040"/>
                </a:solidFill>
                <a:latin typeface="Public Sans" panose="020B0604020202020204" charset="-70"/>
                <a:cs typeface="Calibri"/>
              </a:rPr>
              <a:t>e-pasta</a:t>
            </a:r>
            <a:r>
              <a:rPr lang="lv-LV" sz="1800" spc="180" dirty="0">
                <a:solidFill>
                  <a:srgbClr val="404040"/>
                </a:solidFill>
                <a:latin typeface="Public Sans" panose="020B0604020202020204" charset="-70"/>
                <a:cs typeface="Calibri"/>
              </a:rPr>
              <a:t> </a:t>
            </a:r>
            <a:r>
              <a:rPr lang="lv-LV" sz="1800" spc="-5" dirty="0">
                <a:solidFill>
                  <a:srgbClr val="404040"/>
                </a:solidFill>
                <a:latin typeface="Public Sans" panose="020B0604020202020204" charset="-70"/>
                <a:cs typeface="Calibri"/>
              </a:rPr>
              <a:t>starpniecību uzņēmumiem</a:t>
            </a:r>
            <a:r>
              <a:rPr lang="lv-LV" sz="1800" spc="20" dirty="0">
                <a:solidFill>
                  <a:srgbClr val="404040"/>
                </a:solidFill>
                <a:latin typeface="Public Sans" panose="020B0604020202020204" charset="-70"/>
                <a:cs typeface="Calibri"/>
              </a:rPr>
              <a:t> </a:t>
            </a:r>
            <a:r>
              <a:rPr lang="lv-LV" sz="1800" spc="-5" dirty="0">
                <a:solidFill>
                  <a:srgbClr val="404040"/>
                </a:solidFill>
                <a:latin typeface="Public Sans" panose="020B0604020202020204" charset="-70"/>
                <a:cs typeface="Calibri"/>
              </a:rPr>
              <a:t>par</a:t>
            </a:r>
            <a:r>
              <a:rPr lang="lv-LV" sz="1800" spc="15" dirty="0">
                <a:solidFill>
                  <a:srgbClr val="404040"/>
                </a:solidFill>
                <a:latin typeface="Public Sans" panose="020B0604020202020204" charset="-70"/>
                <a:cs typeface="Calibri"/>
              </a:rPr>
              <a:t> </a:t>
            </a:r>
            <a:r>
              <a:rPr lang="lv-LV" sz="1800" spc="-10" dirty="0">
                <a:solidFill>
                  <a:srgbClr val="404040"/>
                </a:solidFill>
                <a:latin typeface="Public Sans" panose="020B0604020202020204" charset="-70"/>
                <a:cs typeface="Calibri"/>
              </a:rPr>
              <a:t>dažādu</a:t>
            </a:r>
            <a:r>
              <a:rPr lang="lv-LV" sz="1800" spc="5" dirty="0">
                <a:solidFill>
                  <a:srgbClr val="404040"/>
                </a:solidFill>
                <a:latin typeface="Public Sans" panose="020B0604020202020204" charset="-70"/>
                <a:cs typeface="Calibri"/>
              </a:rPr>
              <a:t> </a:t>
            </a:r>
            <a:r>
              <a:rPr lang="lv-LV" sz="1800" spc="-10" dirty="0">
                <a:solidFill>
                  <a:srgbClr val="404040"/>
                </a:solidFill>
                <a:latin typeface="Public Sans" panose="020B0604020202020204" charset="-70"/>
                <a:cs typeface="Calibri"/>
              </a:rPr>
              <a:t>institūciju</a:t>
            </a:r>
            <a:r>
              <a:rPr lang="lv-LV" sz="1800" spc="40" dirty="0">
                <a:solidFill>
                  <a:srgbClr val="404040"/>
                </a:solidFill>
                <a:latin typeface="Public Sans" panose="020B0604020202020204" charset="-70"/>
                <a:cs typeface="Calibri"/>
              </a:rPr>
              <a:t> </a:t>
            </a:r>
            <a:r>
              <a:rPr lang="lv-LV" sz="1800" spc="-10" dirty="0">
                <a:solidFill>
                  <a:srgbClr val="404040"/>
                </a:solidFill>
                <a:latin typeface="Public Sans" panose="020B0604020202020204" charset="-70"/>
                <a:cs typeface="Calibri"/>
              </a:rPr>
              <a:t>pakalpojumiem</a:t>
            </a:r>
            <a:r>
              <a:rPr lang="lv-LV" sz="1800" spc="10" dirty="0">
                <a:solidFill>
                  <a:srgbClr val="404040"/>
                </a:solidFill>
                <a:latin typeface="Public Sans" panose="020B0604020202020204" charset="-70"/>
                <a:cs typeface="Calibri"/>
              </a:rPr>
              <a:t> </a:t>
            </a:r>
            <a:r>
              <a:rPr lang="lv-LV" sz="1800" dirty="0">
                <a:solidFill>
                  <a:srgbClr val="404040"/>
                </a:solidFill>
                <a:latin typeface="Public Sans" panose="020B0604020202020204" charset="-70"/>
                <a:cs typeface="Calibri"/>
              </a:rPr>
              <a:t>(</a:t>
            </a:r>
            <a:r>
              <a:rPr lang="lv-LV" sz="1800" spc="25" dirty="0">
                <a:solidFill>
                  <a:srgbClr val="404040"/>
                </a:solidFill>
                <a:latin typeface="Public Sans" panose="020B0604020202020204" charset="-70"/>
                <a:cs typeface="Calibri"/>
              </a:rPr>
              <a:t> </a:t>
            </a:r>
            <a:r>
              <a:rPr lang="lv-LV" sz="1800" spc="-5" dirty="0">
                <a:solidFill>
                  <a:srgbClr val="404040"/>
                </a:solidFill>
                <a:latin typeface="Public Sans" panose="020B0604020202020204" charset="-70"/>
                <a:cs typeface="Calibri"/>
              </a:rPr>
              <a:t>60)</a:t>
            </a:r>
            <a:endParaRPr lang="lv-LV" sz="1800" dirty="0">
              <a:latin typeface="Public Sans" panose="020B0604020202020204" charset="-70"/>
              <a:cs typeface="Calibri"/>
            </a:endParaRPr>
          </a:p>
          <a:p>
            <a:pPr marL="329565" marR="5080" indent="-304800" algn="just">
              <a:lnSpc>
                <a:spcPct val="100000"/>
              </a:lnSpc>
              <a:buSzPct val="122222"/>
              <a:buFont typeface="Arial MT"/>
              <a:buChar char="•"/>
              <a:tabLst>
                <a:tab pos="329565" algn="l"/>
                <a:tab pos="330200" algn="l"/>
              </a:tabLst>
            </a:pPr>
            <a:r>
              <a:rPr lang="lv-LV" sz="1800" spc="-10" dirty="0">
                <a:solidFill>
                  <a:srgbClr val="404040"/>
                </a:solidFill>
                <a:latin typeface="Public Sans" panose="020B0604020202020204" charset="-70"/>
                <a:cs typeface="Calibri"/>
              </a:rPr>
              <a:t>Noorganizēti</a:t>
            </a:r>
            <a:r>
              <a:rPr lang="lv-LV" sz="1800" spc="345" dirty="0">
                <a:solidFill>
                  <a:srgbClr val="404040"/>
                </a:solidFill>
                <a:latin typeface="Public Sans" panose="020B0604020202020204" charset="-70"/>
                <a:cs typeface="Calibri"/>
              </a:rPr>
              <a:t> </a:t>
            </a:r>
            <a:r>
              <a:rPr lang="lv-LV" sz="1800" spc="-10" dirty="0">
                <a:solidFill>
                  <a:srgbClr val="404040"/>
                </a:solidFill>
                <a:latin typeface="Public Sans" panose="020B0604020202020204" charset="-70"/>
                <a:cs typeface="Calibri"/>
              </a:rPr>
              <a:t>informatīvie</a:t>
            </a:r>
            <a:r>
              <a:rPr lang="lv-LV" sz="1800" spc="340" dirty="0">
                <a:solidFill>
                  <a:srgbClr val="404040"/>
                </a:solidFill>
                <a:latin typeface="Public Sans" panose="020B0604020202020204" charset="-70"/>
                <a:cs typeface="Calibri"/>
              </a:rPr>
              <a:t> </a:t>
            </a:r>
            <a:r>
              <a:rPr lang="lv-LV" sz="1800" dirty="0">
                <a:solidFill>
                  <a:srgbClr val="404040"/>
                </a:solidFill>
                <a:latin typeface="Public Sans" panose="020B0604020202020204" charset="-70"/>
                <a:cs typeface="Calibri"/>
              </a:rPr>
              <a:t>semināri</a:t>
            </a:r>
            <a:r>
              <a:rPr lang="lv-LV" sz="1800" spc="340" dirty="0">
                <a:solidFill>
                  <a:srgbClr val="404040"/>
                </a:solidFill>
                <a:latin typeface="Public Sans" panose="020B0604020202020204" charset="-70"/>
                <a:cs typeface="Calibri"/>
              </a:rPr>
              <a:t> </a:t>
            </a:r>
            <a:r>
              <a:rPr lang="lv-LV" sz="1800" dirty="0">
                <a:solidFill>
                  <a:srgbClr val="404040"/>
                </a:solidFill>
                <a:latin typeface="Public Sans" panose="020B0604020202020204" charset="-70"/>
                <a:cs typeface="Calibri"/>
              </a:rPr>
              <a:t>un</a:t>
            </a:r>
            <a:r>
              <a:rPr lang="lv-LV" sz="1800" spc="345" dirty="0">
                <a:solidFill>
                  <a:srgbClr val="404040"/>
                </a:solidFill>
                <a:latin typeface="Public Sans" panose="020B0604020202020204" charset="-70"/>
                <a:cs typeface="Calibri"/>
              </a:rPr>
              <a:t> </a:t>
            </a:r>
            <a:r>
              <a:rPr lang="lv-LV" sz="1800" spc="-10" dirty="0">
                <a:solidFill>
                  <a:srgbClr val="404040"/>
                </a:solidFill>
                <a:latin typeface="Public Sans" panose="020B0604020202020204" charset="-70"/>
                <a:cs typeface="Calibri"/>
              </a:rPr>
              <a:t>pieredzes</a:t>
            </a:r>
            <a:r>
              <a:rPr lang="lv-LV" sz="1800" spc="360" dirty="0">
                <a:solidFill>
                  <a:srgbClr val="404040"/>
                </a:solidFill>
                <a:latin typeface="Public Sans" panose="020B0604020202020204" charset="-70"/>
                <a:cs typeface="Calibri"/>
              </a:rPr>
              <a:t> </a:t>
            </a:r>
            <a:r>
              <a:rPr lang="lv-LV" sz="1800" dirty="0">
                <a:solidFill>
                  <a:srgbClr val="404040"/>
                </a:solidFill>
                <a:latin typeface="Public Sans" panose="020B0604020202020204" charset="-70"/>
                <a:cs typeface="Calibri"/>
              </a:rPr>
              <a:t>apmaiņa </a:t>
            </a:r>
            <a:r>
              <a:rPr lang="lv-LV" sz="1800" spc="-390" dirty="0">
                <a:solidFill>
                  <a:srgbClr val="404040"/>
                </a:solidFill>
                <a:latin typeface="Public Sans" panose="020B0604020202020204" charset="-70"/>
                <a:cs typeface="Calibri"/>
              </a:rPr>
              <a:t> </a:t>
            </a:r>
            <a:r>
              <a:rPr lang="lv-LV" sz="1800" spc="-5" dirty="0">
                <a:solidFill>
                  <a:srgbClr val="404040"/>
                </a:solidFill>
                <a:latin typeface="Public Sans" panose="020B0604020202020204" charset="-70"/>
                <a:cs typeface="Calibri"/>
              </a:rPr>
              <a:t>pašvaldību</a:t>
            </a:r>
            <a:r>
              <a:rPr lang="lv-LV" sz="1800" dirty="0">
                <a:solidFill>
                  <a:srgbClr val="404040"/>
                </a:solidFill>
                <a:latin typeface="Public Sans" panose="020B0604020202020204" charset="-70"/>
                <a:cs typeface="Calibri"/>
              </a:rPr>
              <a:t> </a:t>
            </a:r>
            <a:r>
              <a:rPr lang="lv-LV" sz="1800" spc="-5" dirty="0">
                <a:solidFill>
                  <a:srgbClr val="404040"/>
                </a:solidFill>
                <a:latin typeface="Public Sans" panose="020B0604020202020204" charset="-70"/>
                <a:cs typeface="Calibri"/>
              </a:rPr>
              <a:t>uzņēmējdarbības</a:t>
            </a:r>
            <a:r>
              <a:rPr lang="lv-LV" sz="1800" spc="20" dirty="0">
                <a:solidFill>
                  <a:srgbClr val="404040"/>
                </a:solidFill>
                <a:latin typeface="Public Sans" panose="020B0604020202020204" charset="-70"/>
                <a:cs typeface="Calibri"/>
              </a:rPr>
              <a:t> </a:t>
            </a:r>
            <a:r>
              <a:rPr lang="lv-LV" sz="1800" spc="-5" dirty="0">
                <a:solidFill>
                  <a:srgbClr val="404040"/>
                </a:solidFill>
                <a:latin typeface="Public Sans" panose="020B0604020202020204" charset="-70"/>
                <a:cs typeface="Calibri"/>
              </a:rPr>
              <a:t>speciālistiem</a:t>
            </a:r>
            <a:r>
              <a:rPr lang="lv-LV" sz="1800" spc="15" dirty="0">
                <a:solidFill>
                  <a:srgbClr val="404040"/>
                </a:solidFill>
                <a:latin typeface="Public Sans" panose="020B0604020202020204" charset="-70"/>
                <a:cs typeface="Calibri"/>
              </a:rPr>
              <a:t> </a:t>
            </a:r>
            <a:r>
              <a:rPr lang="lv-LV" sz="1800" spc="-5" dirty="0">
                <a:solidFill>
                  <a:srgbClr val="404040"/>
                </a:solidFill>
                <a:latin typeface="Public Sans" panose="020B0604020202020204" charset="-70"/>
                <a:cs typeface="Calibri"/>
              </a:rPr>
              <a:t>(3)</a:t>
            </a:r>
            <a:endParaRPr lang="lv-LV" sz="1800" dirty="0">
              <a:latin typeface="Public Sans" panose="020B0604020202020204" charset="-70"/>
              <a:cs typeface="Calibri"/>
            </a:endParaRPr>
          </a:p>
          <a:p>
            <a:pPr marL="329565" marR="105410" indent="-304800" algn="just">
              <a:lnSpc>
                <a:spcPct val="114999"/>
              </a:lnSpc>
              <a:spcBef>
                <a:spcPts val="360"/>
              </a:spcBef>
              <a:buSzPct val="122222"/>
              <a:buFont typeface="Arial MT"/>
              <a:buChar char="•"/>
              <a:tabLst>
                <a:tab pos="329565" algn="l"/>
                <a:tab pos="330200" algn="l"/>
              </a:tabLst>
            </a:pPr>
            <a:r>
              <a:rPr lang="lv-LV" sz="1800" spc="-20" dirty="0">
                <a:solidFill>
                  <a:srgbClr val="404040"/>
                </a:solidFill>
                <a:latin typeface="Public Sans" panose="020B0604020202020204" charset="-70"/>
                <a:cs typeface="Calibri"/>
              </a:rPr>
              <a:t>Veikts</a:t>
            </a:r>
            <a:r>
              <a:rPr lang="lv-LV" sz="1800" spc="-5" dirty="0">
                <a:solidFill>
                  <a:srgbClr val="404040"/>
                </a:solidFill>
                <a:latin typeface="Public Sans" panose="020B0604020202020204" charset="-70"/>
                <a:cs typeface="Calibri"/>
              </a:rPr>
              <a:t> aktuālo</a:t>
            </a:r>
            <a:r>
              <a:rPr lang="lv-LV" sz="1800" spc="5" dirty="0">
                <a:solidFill>
                  <a:srgbClr val="404040"/>
                </a:solidFill>
                <a:latin typeface="Public Sans" panose="020B0604020202020204" charset="-70"/>
                <a:cs typeface="Calibri"/>
              </a:rPr>
              <a:t> </a:t>
            </a:r>
            <a:r>
              <a:rPr lang="lv-LV" sz="1800" spc="-10" dirty="0">
                <a:solidFill>
                  <a:srgbClr val="404040"/>
                </a:solidFill>
                <a:latin typeface="Public Sans" panose="020B0604020202020204" charset="-70"/>
                <a:cs typeface="Calibri"/>
              </a:rPr>
              <a:t>projektu</a:t>
            </a:r>
            <a:r>
              <a:rPr lang="lv-LV" sz="1800" dirty="0">
                <a:solidFill>
                  <a:srgbClr val="404040"/>
                </a:solidFill>
                <a:latin typeface="Public Sans" panose="020B0604020202020204" charset="-70"/>
                <a:cs typeface="Calibri"/>
              </a:rPr>
              <a:t> </a:t>
            </a:r>
            <a:r>
              <a:rPr lang="lv-LV" sz="1800" spc="-10" dirty="0">
                <a:solidFill>
                  <a:srgbClr val="404040"/>
                </a:solidFill>
                <a:latin typeface="Public Sans" panose="020B0604020202020204" charset="-70"/>
                <a:cs typeface="Calibri"/>
              </a:rPr>
              <a:t>fondu</a:t>
            </a:r>
            <a:r>
              <a:rPr lang="lv-LV" sz="1800" dirty="0">
                <a:solidFill>
                  <a:srgbClr val="404040"/>
                </a:solidFill>
                <a:latin typeface="Public Sans" panose="020B0604020202020204" charset="-70"/>
                <a:cs typeface="Calibri"/>
              </a:rPr>
              <a:t> </a:t>
            </a:r>
            <a:r>
              <a:rPr lang="lv-LV" sz="1800" spc="-10" dirty="0">
                <a:solidFill>
                  <a:srgbClr val="404040"/>
                </a:solidFill>
                <a:latin typeface="Public Sans" panose="020B0604020202020204" charset="-70"/>
                <a:cs typeface="Calibri"/>
              </a:rPr>
              <a:t>apkopojums,</a:t>
            </a:r>
            <a:r>
              <a:rPr lang="lv-LV" sz="1800" spc="-5" dirty="0">
                <a:solidFill>
                  <a:srgbClr val="404040"/>
                </a:solidFill>
                <a:latin typeface="Public Sans" panose="020B0604020202020204" charset="-70"/>
                <a:cs typeface="Calibri"/>
              </a:rPr>
              <a:t> </a:t>
            </a:r>
            <a:r>
              <a:rPr lang="lv-LV" sz="1800" spc="-20" dirty="0">
                <a:solidFill>
                  <a:srgbClr val="404040"/>
                </a:solidFill>
                <a:latin typeface="Public Sans" panose="020B0604020202020204" charset="-70"/>
                <a:cs typeface="Calibri"/>
              </a:rPr>
              <a:t>kurš</a:t>
            </a:r>
            <a:r>
              <a:rPr lang="lv-LV" sz="1800" dirty="0">
                <a:solidFill>
                  <a:srgbClr val="404040"/>
                </a:solidFill>
                <a:latin typeface="Public Sans" panose="020B0604020202020204" charset="-70"/>
                <a:cs typeface="Calibri"/>
              </a:rPr>
              <a:t> </a:t>
            </a:r>
            <a:r>
              <a:rPr lang="lv-LV" sz="1800" spc="-5" dirty="0">
                <a:solidFill>
                  <a:srgbClr val="404040"/>
                </a:solidFill>
                <a:latin typeface="Public Sans" panose="020B0604020202020204" charset="-70"/>
                <a:cs typeface="Calibri"/>
              </a:rPr>
              <a:t>izplatīts</a:t>
            </a:r>
            <a:r>
              <a:rPr lang="lv-LV" sz="1800" spc="10" dirty="0">
                <a:solidFill>
                  <a:srgbClr val="404040"/>
                </a:solidFill>
                <a:latin typeface="Public Sans" panose="020B0604020202020204" charset="-70"/>
                <a:cs typeface="Calibri"/>
              </a:rPr>
              <a:t> e- </a:t>
            </a:r>
            <a:r>
              <a:rPr lang="lv-LV" sz="1800" spc="-395" dirty="0">
                <a:solidFill>
                  <a:srgbClr val="404040"/>
                </a:solidFill>
                <a:latin typeface="Public Sans" panose="020B0604020202020204" charset="-70"/>
                <a:cs typeface="Calibri"/>
              </a:rPr>
              <a:t> </a:t>
            </a:r>
            <a:r>
              <a:rPr lang="lv-LV" sz="1800" spc="-10" dirty="0">
                <a:solidFill>
                  <a:srgbClr val="404040"/>
                </a:solidFill>
                <a:latin typeface="Public Sans" panose="020B0604020202020204" charset="-70"/>
                <a:cs typeface="Calibri"/>
              </a:rPr>
              <a:t>pastos,</a:t>
            </a:r>
            <a:r>
              <a:rPr lang="lv-LV" sz="1800" spc="-5" dirty="0">
                <a:solidFill>
                  <a:srgbClr val="404040"/>
                </a:solidFill>
                <a:latin typeface="Public Sans" panose="020B0604020202020204" charset="-70"/>
                <a:cs typeface="Calibri"/>
              </a:rPr>
              <a:t> </a:t>
            </a:r>
            <a:r>
              <a:rPr lang="lv-LV" sz="1800" spc="-10" dirty="0">
                <a:solidFill>
                  <a:srgbClr val="404040"/>
                </a:solidFill>
                <a:latin typeface="Public Sans" panose="020B0604020202020204" charset="-70"/>
                <a:cs typeface="Calibri"/>
              </a:rPr>
              <a:t>soc.tīklos,</a:t>
            </a:r>
            <a:r>
              <a:rPr lang="lv-LV" sz="1800" spc="-5" dirty="0">
                <a:solidFill>
                  <a:srgbClr val="404040"/>
                </a:solidFill>
                <a:latin typeface="Public Sans" panose="020B0604020202020204" charset="-70"/>
                <a:cs typeface="Calibri"/>
              </a:rPr>
              <a:t> </a:t>
            </a:r>
            <a:r>
              <a:rPr lang="lv-LV" sz="1800" dirty="0">
                <a:solidFill>
                  <a:srgbClr val="404040"/>
                </a:solidFill>
                <a:latin typeface="Public Sans" panose="020B0604020202020204" charset="-70"/>
                <a:cs typeface="Calibri"/>
              </a:rPr>
              <a:t>mājas</a:t>
            </a:r>
            <a:r>
              <a:rPr lang="lv-LV" sz="1800" spc="-20" dirty="0">
                <a:solidFill>
                  <a:srgbClr val="404040"/>
                </a:solidFill>
                <a:latin typeface="Public Sans" panose="020B0604020202020204" charset="-70"/>
                <a:cs typeface="Calibri"/>
              </a:rPr>
              <a:t> </a:t>
            </a:r>
            <a:r>
              <a:rPr lang="lv-LV" sz="1800" spc="-5" dirty="0">
                <a:solidFill>
                  <a:srgbClr val="404040"/>
                </a:solidFill>
                <a:latin typeface="Public Sans" panose="020B0604020202020204" charset="-70"/>
                <a:cs typeface="Calibri"/>
              </a:rPr>
              <a:t>lapā</a:t>
            </a:r>
            <a:r>
              <a:rPr lang="lv-LV" sz="1800" spc="15" dirty="0">
                <a:solidFill>
                  <a:srgbClr val="404040"/>
                </a:solidFill>
                <a:latin typeface="Public Sans" panose="020B0604020202020204" charset="-70"/>
                <a:cs typeface="Calibri"/>
              </a:rPr>
              <a:t> </a:t>
            </a:r>
            <a:r>
              <a:rPr lang="lv-LV" sz="1800" spc="-5" dirty="0">
                <a:solidFill>
                  <a:srgbClr val="404040"/>
                </a:solidFill>
                <a:latin typeface="Public Sans" panose="020B0604020202020204" charset="-70"/>
                <a:cs typeface="Calibri"/>
              </a:rPr>
              <a:t>(12)</a:t>
            </a:r>
            <a:endParaRPr lang="lv-LV" sz="1800" dirty="0">
              <a:latin typeface="Public Sans" panose="020B0604020202020204" charset="-70"/>
              <a:cs typeface="Calibri"/>
            </a:endParaRPr>
          </a:p>
          <a:p>
            <a:pPr marL="329565" marR="358140" indent="-317500" algn="just">
              <a:lnSpc>
                <a:spcPct val="114999"/>
              </a:lnSpc>
              <a:buSzPct val="133333"/>
              <a:buFont typeface="Arial MT"/>
              <a:buChar char="•"/>
              <a:tabLst>
                <a:tab pos="329565" algn="l"/>
                <a:tab pos="330200" algn="l"/>
              </a:tabLst>
            </a:pPr>
            <a:r>
              <a:rPr lang="lv-LV" sz="1800" spc="-15" dirty="0">
                <a:solidFill>
                  <a:srgbClr val="404040"/>
                </a:solidFill>
                <a:latin typeface="Public Sans" panose="020B0604020202020204" charset="-70"/>
                <a:cs typeface="Calibri"/>
              </a:rPr>
              <a:t>Sagatavots novērtējums par reģiona apkalpoto komersantu darbības rādītājiem (1)</a:t>
            </a:r>
          </a:p>
          <a:p>
            <a:pPr marL="329565" marR="358140" indent="-317500" algn="just">
              <a:lnSpc>
                <a:spcPct val="114999"/>
              </a:lnSpc>
              <a:buSzPct val="133333"/>
              <a:buFont typeface="Arial MT"/>
              <a:buChar char="•"/>
              <a:tabLst>
                <a:tab pos="329565" algn="l"/>
                <a:tab pos="330200" algn="l"/>
              </a:tabLst>
            </a:pPr>
            <a:r>
              <a:rPr lang="lv-LV" sz="1800" spc="-15" dirty="0" err="1">
                <a:solidFill>
                  <a:srgbClr val="404040"/>
                </a:solidFill>
                <a:latin typeface="Public Sans" panose="020B0604020202020204" charset="-70"/>
                <a:cs typeface="Calibri"/>
              </a:rPr>
              <a:t>Remigrācijas</a:t>
            </a:r>
            <a:r>
              <a:rPr lang="lv-LV" sz="1800" spc="-15" dirty="0">
                <a:solidFill>
                  <a:srgbClr val="404040"/>
                </a:solidFill>
                <a:latin typeface="Public Sans" panose="020B0604020202020204" charset="-70"/>
                <a:cs typeface="Calibri"/>
              </a:rPr>
              <a:t> </a:t>
            </a:r>
            <a:r>
              <a:rPr lang="lv-LV" sz="1800" spc="-15" dirty="0" err="1">
                <a:solidFill>
                  <a:srgbClr val="404040"/>
                </a:solidFill>
                <a:latin typeface="Public Sans" panose="020B0604020202020204" charset="-70"/>
                <a:cs typeface="Calibri"/>
              </a:rPr>
              <a:t>granta</a:t>
            </a:r>
            <a:r>
              <a:rPr lang="lv-LV" sz="1800" spc="-15" dirty="0">
                <a:solidFill>
                  <a:srgbClr val="404040"/>
                </a:solidFill>
                <a:latin typeface="Public Sans" panose="020B0604020202020204" charset="-70"/>
                <a:cs typeface="Calibri"/>
              </a:rPr>
              <a:t> pašvaldībām administrēšana</a:t>
            </a:r>
          </a:p>
          <a:p>
            <a:pPr marL="329565" marR="358140" indent="-317500" algn="just">
              <a:lnSpc>
                <a:spcPct val="114999"/>
              </a:lnSpc>
              <a:buSzPct val="133333"/>
              <a:buFont typeface="Arial MT"/>
              <a:buChar char="•"/>
              <a:tabLst>
                <a:tab pos="329565" algn="l"/>
                <a:tab pos="330200" algn="l"/>
              </a:tabLst>
            </a:pPr>
            <a:r>
              <a:rPr lang="lv-LV" sz="1800" spc="-10" dirty="0">
                <a:solidFill>
                  <a:srgbClr val="404040"/>
                </a:solidFill>
                <a:latin typeface="Public Sans" panose="020B0604020202020204" charset="-70"/>
                <a:cs typeface="Calibri"/>
              </a:rPr>
              <a:t>Projekta vadība EEZ</a:t>
            </a:r>
            <a:r>
              <a:rPr lang="lv-LV" sz="1800" spc="-5" dirty="0">
                <a:solidFill>
                  <a:srgbClr val="404040"/>
                </a:solidFill>
                <a:latin typeface="Public Sans" panose="020B0604020202020204" charset="-70"/>
                <a:cs typeface="Calibri"/>
              </a:rPr>
              <a:t> </a:t>
            </a:r>
            <a:r>
              <a:rPr lang="lv-LV" sz="1800" spc="-15" dirty="0">
                <a:solidFill>
                  <a:srgbClr val="404040"/>
                </a:solidFill>
                <a:latin typeface="Public Sans" panose="020B0604020202020204" charset="-70"/>
                <a:cs typeface="Calibri"/>
              </a:rPr>
              <a:t>projektā </a:t>
            </a:r>
            <a:r>
              <a:rPr lang="lv-LV" sz="1800" spc="-5" dirty="0">
                <a:solidFill>
                  <a:srgbClr val="404040"/>
                </a:solidFill>
                <a:latin typeface="Public Sans" panose="020B0604020202020204" charset="-70"/>
                <a:cs typeface="Calibri"/>
              </a:rPr>
              <a:t>“Uzņēmējdarbības</a:t>
            </a:r>
            <a:r>
              <a:rPr lang="lv-LV" sz="1800" dirty="0">
                <a:solidFill>
                  <a:srgbClr val="404040"/>
                </a:solidFill>
                <a:latin typeface="Public Sans" panose="020B0604020202020204" charset="-70"/>
                <a:cs typeface="Calibri"/>
              </a:rPr>
              <a:t> </a:t>
            </a:r>
            <a:r>
              <a:rPr lang="lv-LV" sz="1800" spc="-10" dirty="0">
                <a:solidFill>
                  <a:srgbClr val="404040"/>
                </a:solidFill>
                <a:latin typeface="Public Sans" panose="020B0604020202020204" charset="-70"/>
                <a:cs typeface="Calibri"/>
              </a:rPr>
              <a:t>atbalsta</a:t>
            </a:r>
            <a:r>
              <a:rPr lang="lv-LV" sz="1800" spc="-5" dirty="0">
                <a:solidFill>
                  <a:srgbClr val="404040"/>
                </a:solidFill>
                <a:latin typeface="Public Sans" panose="020B0604020202020204" charset="-70"/>
                <a:cs typeface="Calibri"/>
              </a:rPr>
              <a:t> </a:t>
            </a:r>
            <a:r>
              <a:rPr lang="lv-LV" sz="1800" spc="-10" dirty="0">
                <a:solidFill>
                  <a:srgbClr val="404040"/>
                </a:solidFill>
                <a:latin typeface="Public Sans" panose="020B0604020202020204" charset="-70"/>
                <a:cs typeface="Calibri"/>
              </a:rPr>
              <a:t>pasākumi Kurzemes</a:t>
            </a:r>
            <a:r>
              <a:rPr lang="lv-LV" sz="1800" dirty="0">
                <a:solidFill>
                  <a:srgbClr val="404040"/>
                </a:solidFill>
                <a:latin typeface="Public Sans" panose="020B0604020202020204" charset="-70"/>
                <a:cs typeface="Calibri"/>
              </a:rPr>
              <a:t> </a:t>
            </a:r>
            <a:r>
              <a:rPr lang="lv-LV" sz="1800" spc="-5" dirty="0">
                <a:solidFill>
                  <a:srgbClr val="404040"/>
                </a:solidFill>
                <a:latin typeface="Public Sans" panose="020B0604020202020204" charset="-70"/>
                <a:cs typeface="Calibri"/>
              </a:rPr>
              <a:t>plānošanas</a:t>
            </a:r>
            <a:r>
              <a:rPr lang="lv-LV" sz="1800" spc="-10" dirty="0">
                <a:solidFill>
                  <a:srgbClr val="404040"/>
                </a:solidFill>
                <a:latin typeface="Public Sans" panose="020B0604020202020204" charset="-70"/>
                <a:cs typeface="Calibri"/>
              </a:rPr>
              <a:t> reģionā”</a:t>
            </a:r>
            <a:r>
              <a:rPr lang="lv-LV" sz="1800" spc="10" dirty="0">
                <a:solidFill>
                  <a:srgbClr val="404040"/>
                </a:solidFill>
                <a:latin typeface="Public Sans" panose="020B0604020202020204" charset="-70"/>
                <a:cs typeface="Calibri"/>
              </a:rPr>
              <a:t> </a:t>
            </a:r>
          </a:p>
          <a:p>
            <a:pPr marL="329565" marR="358140" indent="-317500" algn="just">
              <a:lnSpc>
                <a:spcPct val="114999"/>
              </a:lnSpc>
              <a:buSzPct val="133333"/>
              <a:buFont typeface="Arial MT"/>
              <a:buChar char="•"/>
              <a:tabLst>
                <a:tab pos="329565" algn="l"/>
                <a:tab pos="330200" algn="l"/>
              </a:tabLst>
            </a:pPr>
            <a:r>
              <a:rPr lang="lv-LV" sz="1800" dirty="0">
                <a:latin typeface="Public Sans" panose="020B0604020202020204" charset="-70"/>
              </a:rPr>
              <a:t>Projekta vadība INTERREG projektā “Sociālās inovācijas un sociālās uzņēmējdarbības ekosistēmas”</a:t>
            </a:r>
          </a:p>
          <a:p>
            <a:pPr marL="329565" indent="-317500" algn="just">
              <a:lnSpc>
                <a:spcPct val="100000"/>
              </a:lnSpc>
              <a:spcBef>
                <a:spcPts val="325"/>
              </a:spcBef>
              <a:buSzPct val="133333"/>
              <a:buFont typeface="Arial MT"/>
              <a:buChar char="•"/>
              <a:tabLst>
                <a:tab pos="329565" algn="l"/>
                <a:tab pos="330200" algn="l"/>
              </a:tabLst>
            </a:pPr>
            <a:endParaRPr lang="lv-LV" sz="1800" dirty="0">
              <a:latin typeface="Public Sans" panose="020B0604020202020204" charset="-70"/>
              <a:cs typeface="Calibri"/>
            </a:endParaRPr>
          </a:p>
          <a:p>
            <a:pPr algn="just"/>
            <a:endParaRPr lang="en-US" sz="1800" dirty="0">
              <a:latin typeface="Public Sans" panose="020B0604020202020204" charset="-70"/>
            </a:endParaRPr>
          </a:p>
        </p:txBody>
      </p:sp>
      <p:pic>
        <p:nvPicPr>
          <p:cNvPr id="14" name="Attēls 13">
            <a:extLst>
              <a:ext uri="{FF2B5EF4-FFF2-40B4-BE49-F238E27FC236}">
                <a16:creationId xmlns:a16="http://schemas.microsoft.com/office/drawing/2014/main" id="{65B93226-98B1-CC42-A631-46B6A5C13D9E}"/>
              </a:ext>
            </a:extLst>
          </p:cNvPr>
          <p:cNvPicPr>
            <a:picLocks noChangeAspect="1"/>
          </p:cNvPicPr>
          <p:nvPr/>
        </p:nvPicPr>
        <p:blipFill rotWithShape="1">
          <a:blip r:embed="rId2"/>
          <a:srcRect t="15152"/>
          <a:stretch/>
        </p:blipFill>
        <p:spPr>
          <a:xfrm>
            <a:off x="9313108" y="1203395"/>
            <a:ext cx="2926012" cy="1650481"/>
          </a:xfrm>
          <a:prstGeom prst="rect">
            <a:avLst/>
          </a:prstGeom>
        </p:spPr>
      </p:pic>
      <p:pic>
        <p:nvPicPr>
          <p:cNvPr id="15" name="Attēls 14">
            <a:extLst>
              <a:ext uri="{FF2B5EF4-FFF2-40B4-BE49-F238E27FC236}">
                <a16:creationId xmlns:a16="http://schemas.microsoft.com/office/drawing/2014/main" id="{962912E6-3CA0-FEA9-EC60-0B713AA1F407}"/>
              </a:ext>
            </a:extLst>
          </p:cNvPr>
          <p:cNvPicPr>
            <a:picLocks noChangeAspect="1"/>
          </p:cNvPicPr>
          <p:nvPr/>
        </p:nvPicPr>
        <p:blipFill>
          <a:blip r:embed="rId3"/>
          <a:stretch>
            <a:fillRect/>
          </a:stretch>
        </p:blipFill>
        <p:spPr>
          <a:xfrm>
            <a:off x="9327622" y="7081253"/>
            <a:ext cx="2870960" cy="2399244"/>
          </a:xfrm>
          <a:prstGeom prst="rect">
            <a:avLst/>
          </a:prstGeom>
        </p:spPr>
      </p:pic>
      <p:pic>
        <p:nvPicPr>
          <p:cNvPr id="16" name="Attēls 15">
            <a:extLst>
              <a:ext uri="{FF2B5EF4-FFF2-40B4-BE49-F238E27FC236}">
                <a16:creationId xmlns:a16="http://schemas.microsoft.com/office/drawing/2014/main" id="{E584AFD7-63AF-7BDE-7ABC-0CEDFE6DC3A2}"/>
              </a:ext>
            </a:extLst>
          </p:cNvPr>
          <p:cNvPicPr>
            <a:picLocks noChangeAspect="1"/>
          </p:cNvPicPr>
          <p:nvPr/>
        </p:nvPicPr>
        <p:blipFill rotWithShape="1">
          <a:blip r:embed="rId4"/>
          <a:srcRect t="19238"/>
          <a:stretch/>
        </p:blipFill>
        <p:spPr>
          <a:xfrm>
            <a:off x="9084095" y="3515031"/>
            <a:ext cx="3155025" cy="1433295"/>
          </a:xfrm>
          <a:prstGeom prst="rect">
            <a:avLst/>
          </a:prstGeom>
        </p:spPr>
      </p:pic>
      <p:pic>
        <p:nvPicPr>
          <p:cNvPr id="17" name="Attēls 16">
            <a:extLst>
              <a:ext uri="{FF2B5EF4-FFF2-40B4-BE49-F238E27FC236}">
                <a16:creationId xmlns:a16="http://schemas.microsoft.com/office/drawing/2014/main" id="{9ED510AD-44B6-C204-2C35-C59ADF3B06A7}"/>
              </a:ext>
            </a:extLst>
          </p:cNvPr>
          <p:cNvPicPr>
            <a:picLocks noChangeAspect="1"/>
          </p:cNvPicPr>
          <p:nvPr/>
        </p:nvPicPr>
        <p:blipFill>
          <a:blip r:embed="rId5"/>
          <a:stretch>
            <a:fillRect/>
          </a:stretch>
        </p:blipFill>
        <p:spPr>
          <a:xfrm rot="20763269">
            <a:off x="10111948" y="5797414"/>
            <a:ext cx="779243" cy="779243"/>
          </a:xfrm>
          <a:prstGeom prst="rect">
            <a:avLst/>
          </a:prstGeom>
        </p:spPr>
      </p:pic>
      <p:sp>
        <p:nvSpPr>
          <p:cNvPr id="18" name="Runas burbulis: ovāls 17">
            <a:extLst>
              <a:ext uri="{FF2B5EF4-FFF2-40B4-BE49-F238E27FC236}">
                <a16:creationId xmlns:a16="http://schemas.microsoft.com/office/drawing/2014/main" id="{375B39CC-1755-2D74-D84E-62A3F4AF9892}"/>
              </a:ext>
            </a:extLst>
          </p:cNvPr>
          <p:cNvSpPr/>
          <p:nvPr/>
        </p:nvSpPr>
        <p:spPr>
          <a:xfrm>
            <a:off x="10363413" y="5187112"/>
            <a:ext cx="1875707" cy="758820"/>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defPPr>
              <a:defRPr lang="lv-LV"/>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lv-LV" sz="1600" dirty="0"/>
              <a:t>PROJEKTU KONKURSI KURZEMĒ</a:t>
            </a:r>
          </a:p>
        </p:txBody>
      </p:sp>
      <p:sp>
        <p:nvSpPr>
          <p:cNvPr id="3" name="Taisnstūris 2">
            <a:extLst>
              <a:ext uri="{FF2B5EF4-FFF2-40B4-BE49-F238E27FC236}">
                <a16:creationId xmlns:a16="http://schemas.microsoft.com/office/drawing/2014/main" id="{19AED6DF-8164-3B61-6CDD-84CF88851141}"/>
              </a:ext>
            </a:extLst>
          </p:cNvPr>
          <p:cNvSpPr/>
          <p:nvPr/>
        </p:nvSpPr>
        <p:spPr>
          <a:xfrm>
            <a:off x="-16750" y="0"/>
            <a:ext cx="1525241" cy="10287000"/>
          </a:xfrm>
          <a:prstGeom prst="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4" name="Vienādsānu trīsstūris 3">
            <a:extLst>
              <a:ext uri="{FF2B5EF4-FFF2-40B4-BE49-F238E27FC236}">
                <a16:creationId xmlns:a16="http://schemas.microsoft.com/office/drawing/2014/main" id="{3C7C9136-E770-776B-8D62-C76049E394D7}"/>
              </a:ext>
            </a:extLst>
          </p:cNvPr>
          <p:cNvSpPr/>
          <p:nvPr/>
        </p:nvSpPr>
        <p:spPr>
          <a:xfrm rot="5400000">
            <a:off x="589896" y="1887523"/>
            <a:ext cx="2642532" cy="805343"/>
          </a:xfrm>
          <a:prstGeom prst="triangle">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5" name="TextBox 4">
            <a:extLst>
              <a:ext uri="{FF2B5EF4-FFF2-40B4-BE49-F238E27FC236}">
                <a16:creationId xmlns:a16="http://schemas.microsoft.com/office/drawing/2014/main" id="{29B9240E-8F92-19A2-9E0E-2CEE31AAB338}"/>
              </a:ext>
            </a:extLst>
          </p:cNvPr>
          <p:cNvSpPr txBox="1"/>
          <p:nvPr/>
        </p:nvSpPr>
        <p:spPr>
          <a:xfrm rot="16200000">
            <a:off x="-3164972" y="3862836"/>
            <a:ext cx="8267757" cy="1190069"/>
          </a:xfrm>
          <a:prstGeom prst="rect">
            <a:avLst/>
          </a:prstGeom>
          <a:noFill/>
        </p:spPr>
        <p:txBody>
          <a:bodyPr wrap="square" rtlCol="0">
            <a:spAutoFit/>
          </a:bodyPr>
          <a:lstStyle/>
          <a:p>
            <a:pPr>
              <a:lnSpc>
                <a:spcPts val="5200"/>
              </a:lnSpc>
              <a:spcBef>
                <a:spcPct val="0"/>
              </a:spcBef>
            </a:pPr>
            <a:r>
              <a:rPr lang="lv-LV" sz="2800" dirty="0">
                <a:solidFill>
                  <a:schemeClr val="bg1"/>
                </a:solidFill>
                <a:latin typeface="Public Sans Bold"/>
              </a:rPr>
              <a:t>UZŅĒMĒJDARBĪBAS VEICINĀŠANA REĢIONĀ</a:t>
            </a:r>
            <a:endParaRPr lang="en-US" sz="2800" dirty="0">
              <a:solidFill>
                <a:schemeClr val="bg1"/>
              </a:solidFill>
              <a:latin typeface="Public Sans Bold"/>
            </a:endParaRPr>
          </a:p>
          <a:p>
            <a:endParaRPr lang="lv-LV" sz="2800" b="1" dirty="0">
              <a:solidFill>
                <a:schemeClr val="bg1"/>
              </a:solidFill>
            </a:endParaRPr>
          </a:p>
        </p:txBody>
      </p:sp>
      <p:pic>
        <p:nvPicPr>
          <p:cNvPr id="6" name="Attēls 5">
            <a:extLst>
              <a:ext uri="{FF2B5EF4-FFF2-40B4-BE49-F238E27FC236}">
                <a16:creationId xmlns:a16="http://schemas.microsoft.com/office/drawing/2014/main" id="{047F2E75-7615-369C-E968-4791B803AF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102377" y="9263990"/>
            <a:ext cx="1363410" cy="433014"/>
          </a:xfrm>
          <a:prstGeom prst="rect">
            <a:avLst/>
          </a:prstGeom>
        </p:spPr>
      </p:pic>
      <p:sp>
        <p:nvSpPr>
          <p:cNvPr id="7" name="Text Placeholder 4">
            <a:extLst>
              <a:ext uri="{FF2B5EF4-FFF2-40B4-BE49-F238E27FC236}">
                <a16:creationId xmlns:a16="http://schemas.microsoft.com/office/drawing/2014/main" id="{73475EDA-CE10-A18A-216A-1173D35E7BE0}"/>
              </a:ext>
            </a:extLst>
          </p:cNvPr>
          <p:cNvSpPr>
            <a:spLocks noGrp="1"/>
          </p:cNvSpPr>
          <p:nvPr/>
        </p:nvSpPr>
        <p:spPr>
          <a:xfrm>
            <a:off x="2313834" y="953480"/>
            <a:ext cx="826982" cy="392734"/>
          </a:xfrm>
          <a:prstGeom prst="rect">
            <a:avLst/>
          </a:prstGeom>
        </p:spPr>
        <p:txBody>
          <a:bodyPr vert="horz" lIns="91440" tIns="45720" rIns="91440" bIns="45720" rtlCol="0" anchor="b">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lv-LV" dirty="0"/>
              <a:t>2023</a:t>
            </a:r>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8">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34D71DF9-8EB3-4FAA-AAC7-CD648F9AA35C}">
  <we:reference id="wa200003891" version="1.0.0.1" store="lv-LV" storeType="OMEX"/>
  <we:alternateReferences>
    <we:reference id="WA200003891" version="1.0.0.1" store="WA20000389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528</TotalTime>
  <Words>7071</Words>
  <Application>Microsoft Office PowerPoint</Application>
  <PresentationFormat>Pielāgots</PresentationFormat>
  <Paragraphs>982</Paragraphs>
  <Slides>48</Slides>
  <Notes>3</Notes>
  <HiddenSlides>0</HiddenSlides>
  <MMClips>1</MMClips>
  <ScaleCrop>false</ScaleCrop>
  <HeadingPairs>
    <vt:vector size="6" baseType="variant">
      <vt:variant>
        <vt:lpstr>Lietotie fonti</vt:lpstr>
      </vt:variant>
      <vt:variant>
        <vt:i4>13</vt:i4>
      </vt:variant>
      <vt:variant>
        <vt:lpstr>Dizains</vt:lpstr>
      </vt:variant>
      <vt:variant>
        <vt:i4>1</vt:i4>
      </vt:variant>
      <vt:variant>
        <vt:lpstr>Slaidu virsraksti</vt:lpstr>
      </vt:variant>
      <vt:variant>
        <vt:i4>48</vt:i4>
      </vt:variant>
    </vt:vector>
  </HeadingPairs>
  <TitlesOfParts>
    <vt:vector size="62" baseType="lpstr">
      <vt:lpstr>Public Sans</vt:lpstr>
      <vt:lpstr>Calibri  </vt:lpstr>
      <vt:lpstr>Times New Roman</vt:lpstr>
      <vt:lpstr>Playfair Display</vt:lpstr>
      <vt:lpstr>Source Sans Pro</vt:lpstr>
      <vt:lpstr>Noto Sans Symbols</vt:lpstr>
      <vt:lpstr>Public Sans Bold</vt:lpstr>
      <vt:lpstr>Calibri</vt:lpstr>
      <vt:lpstr>Alice</vt:lpstr>
      <vt:lpstr>Segoe UI Symbol</vt:lpstr>
      <vt:lpstr>Arial MT</vt:lpstr>
      <vt:lpstr>Wingdings</vt:lpstr>
      <vt:lpstr>Arial</vt:lpstr>
      <vt:lpstr>Office Theme</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KPR Admin paveiktais</dc:title>
  <dc:creator>Evita Ozoliņa</dc:creator>
  <cp:lastModifiedBy>Evita Ozoliņa</cp:lastModifiedBy>
  <cp:revision>16</cp:revision>
  <dcterms:created xsi:type="dcterms:W3CDTF">2006-08-16T00:00:00Z</dcterms:created>
  <dcterms:modified xsi:type="dcterms:W3CDTF">2024-01-11T11:52:13Z</dcterms:modified>
  <dc:identifier>DAFp7Eq9JtA</dc:identifier>
</cp:coreProperties>
</file>